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6.xml" ContentType="application/vnd.openxmlformats-officedocument.presentationml.notesSlide+xml"/>
  <Override PartName="/ppt/notesSlides/_rels/notesSlide1.xml.rels" ContentType="application/vnd.openxmlformats-package.relationships+xml"/>
  <Override PartName="/ppt/notesSlides/_rels/notesSlide13.xml.rels" ContentType="application/vnd.openxmlformats-package.relationships+xml"/>
  <Override PartName="/ppt/notesSlides/_rels/notesSlide10.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20.xml.rels" ContentType="application/vnd.openxmlformats-package.relationships+xml"/>
  <Override PartName="/ppt/notesSlides/_rels/notesSlide4.xml.rels" ContentType="application/vnd.openxmlformats-package.relationships+xml"/>
  <Override PartName="/ppt/notesSlides/_rels/notesSlide8.xml.rels" ContentType="application/vnd.openxmlformats-package.relationships+xml"/>
  <Override PartName="/ppt/notesSlides/_rels/notesSlide21.xml.rels" ContentType="application/vnd.openxmlformats-package.relationships+xml"/>
  <Override PartName="/ppt/notesSlides/_rels/notesSlide26.xml.rels" ContentType="application/vnd.openxmlformats-package.relationships+xml"/>
  <Override PartName="/ppt/notesSlides/_rels/notesSlide36.xml.rels" ContentType="application/vnd.openxmlformats-package.relationships+xml"/>
  <Override PartName="/ppt/notesSlides/_rels/notesSlide37.xml.rels" ContentType="application/vnd.openxmlformats-package.relationships+xml"/>
  <Override PartName="/ppt/notesSlides/_rels/notesSlide38.xml.rels" ContentType="application/vnd.openxmlformats-package.relationship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media/image1.jpeg" ContentType="image/jpeg"/>
  <Override PartName="/ppt/media/image2.jpeg" ContentType="image/jpeg"/>
  <Override PartName="/ppt/media/image3.jpeg" ContentType="image/jpeg"/>
  <Override PartName="/ppt/media/image5.png" ContentType="image/png"/>
  <Override PartName="/ppt/media/image4.jpeg" ContentType="image/jpeg"/>
  <Override PartName="/ppt/media/image6.png" ContentType="image/png"/>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
</Relationships>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es-ES" sz="1800" spc="-1" strike="noStrike">
                <a:solidFill>
                  <a:srgbClr val="000000"/>
                </a:solidFill>
                <a:latin typeface="Arial"/>
              </a:rPr>
              <a:t>Feu clic per a moure la diapositiva</a:t>
            </a:r>
            <a:endParaRPr b="0" lang="es-ES" sz="1800" spc="-1" strike="noStrike">
              <a:solidFill>
                <a:srgbClr val="000000"/>
              </a:solidFill>
              <a:latin typeface="Arial"/>
            </a:endParaRPr>
          </a:p>
        </p:txBody>
      </p:sp>
      <p:sp>
        <p:nvSpPr>
          <p:cNvPr id="192" name="PlaceHolder 2"/>
          <p:cNvSpPr>
            <a:spLocks noGrp="1"/>
          </p:cNvSpPr>
          <p:nvPr>
            <p:ph type="body"/>
          </p:nvPr>
        </p:nvSpPr>
        <p:spPr>
          <a:xfrm>
            <a:off x="756000" y="5078520"/>
            <a:ext cx="6047640" cy="4811040"/>
          </a:xfrm>
          <a:prstGeom prst="rect">
            <a:avLst/>
          </a:prstGeom>
        </p:spPr>
        <p:txBody>
          <a:bodyPr lIns="0" rIns="0" tIns="0" bIns="0">
            <a:noAutofit/>
          </a:bodyPr>
          <a:p>
            <a:r>
              <a:rPr b="0" lang="ca-ES" sz="2000" spc="-1" strike="noStrike">
                <a:latin typeface="Arial"/>
              </a:rPr>
              <a:t>Feu clic per a editar el format de les notes</a:t>
            </a:r>
            <a:endParaRPr b="0" lang="ca-ES" sz="2000" spc="-1" strike="noStrike">
              <a:latin typeface="Arial"/>
            </a:endParaRPr>
          </a:p>
        </p:txBody>
      </p:sp>
      <p:sp>
        <p:nvSpPr>
          <p:cNvPr id="193" name="PlaceHolder 3"/>
          <p:cNvSpPr>
            <a:spLocks noGrp="1"/>
          </p:cNvSpPr>
          <p:nvPr>
            <p:ph type="hdr"/>
          </p:nvPr>
        </p:nvSpPr>
        <p:spPr>
          <a:xfrm>
            <a:off x="0" y="0"/>
            <a:ext cx="3280680" cy="534240"/>
          </a:xfrm>
          <a:prstGeom prst="rect">
            <a:avLst/>
          </a:prstGeom>
        </p:spPr>
        <p:txBody>
          <a:bodyPr lIns="0" rIns="0" tIns="0" bIns="0">
            <a:noAutofit/>
          </a:bodyPr>
          <a:p>
            <a:r>
              <a:rPr b="0" lang="ca-ES" sz="1400" spc="-1" strike="noStrike">
                <a:latin typeface="Times New Roman"/>
              </a:rPr>
              <a:t>&lt;capçalera&gt;</a:t>
            </a:r>
            <a:endParaRPr b="0" lang="ca-ES" sz="1400" spc="-1" strike="noStrike">
              <a:latin typeface="Times New Roman"/>
            </a:endParaRPr>
          </a:p>
        </p:txBody>
      </p:sp>
      <p:sp>
        <p:nvSpPr>
          <p:cNvPr id="194" name="PlaceHolder 4"/>
          <p:cNvSpPr>
            <a:spLocks noGrp="1"/>
          </p:cNvSpPr>
          <p:nvPr>
            <p:ph type="dt"/>
          </p:nvPr>
        </p:nvSpPr>
        <p:spPr>
          <a:xfrm>
            <a:off x="4278960" y="0"/>
            <a:ext cx="3280680" cy="534240"/>
          </a:xfrm>
          <a:prstGeom prst="rect">
            <a:avLst/>
          </a:prstGeom>
        </p:spPr>
        <p:txBody>
          <a:bodyPr lIns="0" rIns="0" tIns="0" bIns="0">
            <a:noAutofit/>
          </a:bodyPr>
          <a:p>
            <a:pPr algn="r"/>
            <a:r>
              <a:rPr b="0" lang="ca-ES" sz="1400" spc="-1" strike="noStrike">
                <a:latin typeface="Times New Roman"/>
              </a:rPr>
              <a:t>&lt;data/hora&gt;</a:t>
            </a:r>
            <a:endParaRPr b="0" lang="ca-ES" sz="1400" spc="-1" strike="noStrike">
              <a:latin typeface="Times New Roman"/>
            </a:endParaRPr>
          </a:p>
        </p:txBody>
      </p:sp>
      <p:sp>
        <p:nvSpPr>
          <p:cNvPr id="195" name="PlaceHolder 5"/>
          <p:cNvSpPr>
            <a:spLocks noGrp="1"/>
          </p:cNvSpPr>
          <p:nvPr>
            <p:ph type="ftr"/>
          </p:nvPr>
        </p:nvSpPr>
        <p:spPr>
          <a:xfrm>
            <a:off x="0" y="10157400"/>
            <a:ext cx="3280680" cy="534240"/>
          </a:xfrm>
          <a:prstGeom prst="rect">
            <a:avLst/>
          </a:prstGeom>
        </p:spPr>
        <p:txBody>
          <a:bodyPr lIns="0" rIns="0" tIns="0" bIns="0" anchor="b">
            <a:noAutofit/>
          </a:bodyPr>
          <a:p>
            <a:r>
              <a:rPr b="0" lang="ca-ES" sz="1400" spc="-1" strike="noStrike">
                <a:latin typeface="Times New Roman"/>
              </a:rPr>
              <a:t>&lt;peu de pàgina&gt;</a:t>
            </a:r>
            <a:endParaRPr b="0" lang="ca-ES" sz="1400" spc="-1" strike="noStrike">
              <a:latin typeface="Times New Roman"/>
            </a:endParaRPr>
          </a:p>
        </p:txBody>
      </p:sp>
      <p:sp>
        <p:nvSpPr>
          <p:cNvPr id="196"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E53D9745-7D06-485C-99EE-D2602FFDE5DC}" type="slidenum">
              <a:rPr b="0" lang="ca-ES" sz="1400" spc="-1" strike="noStrike">
                <a:latin typeface="Times New Roman"/>
              </a:rPr>
              <a:t>&lt;número&gt;</a:t>
            </a:fld>
            <a:endParaRPr b="0" lang="ca-E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CustomShape 1"/>
          <p:cNvSpPr/>
          <p:nvPr/>
        </p:nvSpPr>
        <p:spPr>
          <a:xfrm>
            <a:off x="3884760" y="8685360"/>
            <a:ext cx="2970360" cy="45576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91C3E233-7102-4EA7-B54E-7A7FDEEE8DF1}" type="slidenum">
              <a:rPr b="0" lang="ca-ES" sz="1200" spc="-1" strike="noStrike">
                <a:solidFill>
                  <a:srgbClr val="000000"/>
                </a:solidFill>
                <a:latin typeface="+mn-lt"/>
                <a:ea typeface="+mn-ea"/>
              </a:rPr>
              <a:t>39</a:t>
            </a:fld>
            <a:endParaRPr b="0" lang="ca-ES" sz="1200" spc="-1" strike="noStrike">
              <a:latin typeface="Arial"/>
            </a:endParaRPr>
          </a:p>
        </p:txBody>
      </p:sp>
      <p:sp>
        <p:nvSpPr>
          <p:cNvPr id="285" name="PlaceHolder 2"/>
          <p:cNvSpPr>
            <a:spLocks noGrp="1"/>
          </p:cNvSpPr>
          <p:nvPr>
            <p:ph type="sldImg"/>
          </p:nvPr>
        </p:nvSpPr>
        <p:spPr>
          <a:xfrm>
            <a:off x="1141560" y="685800"/>
            <a:ext cx="4573800" cy="3429000"/>
          </a:xfrm>
          <a:prstGeom prst="rect">
            <a:avLst/>
          </a:prstGeom>
        </p:spPr>
      </p:sp>
      <p:sp>
        <p:nvSpPr>
          <p:cNvPr id="286" name="PlaceHolder 3"/>
          <p:cNvSpPr>
            <a:spLocks noGrp="1"/>
          </p:cNvSpPr>
          <p:nvPr>
            <p:ph type="body"/>
          </p:nvPr>
        </p:nvSpPr>
        <p:spPr>
          <a:xfrm>
            <a:off x="685440" y="4343400"/>
            <a:ext cx="5483880" cy="4114440"/>
          </a:xfrm>
          <a:prstGeom prst="rect">
            <a:avLst/>
          </a:prstGeom>
        </p:spPr>
        <p:txBody>
          <a:bodyPr lIns="0" rIns="0" tIns="0" bIns="0" anchor="ctr">
            <a:noAutofit/>
          </a:bodyPr>
          <a:p>
            <a:endParaRPr b="0" lang="ca-ES" sz="20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CustomShape 1"/>
          <p:cNvSpPr/>
          <p:nvPr/>
        </p:nvSpPr>
        <p:spPr>
          <a:xfrm>
            <a:off x="3884760" y="8685360"/>
            <a:ext cx="2970360" cy="45576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D6789CCA-F17D-494C-8FF9-D862A9F1E113}" type="slidenum">
              <a:rPr b="0" lang="ca-ES" sz="1200" spc="-1" strike="noStrike">
                <a:solidFill>
                  <a:srgbClr val="000000"/>
                </a:solidFill>
                <a:latin typeface="+mn-lt"/>
                <a:ea typeface="+mn-ea"/>
              </a:rPr>
              <a:t>&lt;número&gt;</a:t>
            </a:fld>
            <a:endParaRPr b="0" lang="ca-ES" sz="1200" spc="-1" strike="noStrike">
              <a:latin typeface="Arial"/>
            </a:endParaRPr>
          </a:p>
        </p:txBody>
      </p:sp>
      <p:sp>
        <p:nvSpPr>
          <p:cNvPr id="300" name="PlaceHolder 2"/>
          <p:cNvSpPr>
            <a:spLocks noGrp="1"/>
          </p:cNvSpPr>
          <p:nvPr>
            <p:ph type="sldImg"/>
          </p:nvPr>
        </p:nvSpPr>
        <p:spPr>
          <a:xfrm>
            <a:off x="1141560" y="685800"/>
            <a:ext cx="4573800" cy="3429000"/>
          </a:xfrm>
          <a:prstGeom prst="rect">
            <a:avLst/>
          </a:prstGeom>
        </p:spPr>
      </p:sp>
      <p:sp>
        <p:nvSpPr>
          <p:cNvPr id="301" name="PlaceHolder 3"/>
          <p:cNvSpPr>
            <a:spLocks noGrp="1"/>
          </p:cNvSpPr>
          <p:nvPr>
            <p:ph type="body"/>
          </p:nvPr>
        </p:nvSpPr>
        <p:spPr>
          <a:xfrm>
            <a:off x="685440" y="4343400"/>
            <a:ext cx="5483880" cy="4114440"/>
          </a:xfrm>
          <a:prstGeom prst="rect">
            <a:avLst/>
          </a:prstGeom>
        </p:spPr>
        <p:txBody>
          <a:bodyPr lIns="0" rIns="0" tIns="0" bIns="0" anchor="ctr">
            <a:noAutofit/>
          </a:bodyPr>
          <a:p>
            <a:endParaRPr b="0" lang="ca-ES" sz="20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2" name="CustomShape 1"/>
          <p:cNvSpPr/>
          <p:nvPr/>
        </p:nvSpPr>
        <p:spPr>
          <a:xfrm>
            <a:off x="3884760" y="8685360"/>
            <a:ext cx="2970360" cy="45576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D89EA5A5-4D3E-4A7C-B31E-04F15066BEB7}" type="slidenum">
              <a:rPr b="0" lang="ca-ES" sz="1200" spc="-1" strike="noStrike">
                <a:solidFill>
                  <a:srgbClr val="000000"/>
                </a:solidFill>
                <a:latin typeface="+mn-lt"/>
                <a:ea typeface="+mn-ea"/>
              </a:rPr>
              <a:t>&lt;número&gt;</a:t>
            </a:fld>
            <a:endParaRPr b="0" lang="ca-ES" sz="1200" spc="-1" strike="noStrike">
              <a:latin typeface="Arial"/>
            </a:endParaRPr>
          </a:p>
        </p:txBody>
      </p:sp>
      <p:sp>
        <p:nvSpPr>
          <p:cNvPr id="303" name="PlaceHolder 2"/>
          <p:cNvSpPr>
            <a:spLocks noGrp="1"/>
          </p:cNvSpPr>
          <p:nvPr>
            <p:ph type="sldImg"/>
          </p:nvPr>
        </p:nvSpPr>
        <p:spPr>
          <a:xfrm>
            <a:off x="1141560" y="685800"/>
            <a:ext cx="4573800" cy="3429000"/>
          </a:xfrm>
          <a:prstGeom prst="rect">
            <a:avLst/>
          </a:prstGeom>
        </p:spPr>
      </p:sp>
      <p:sp>
        <p:nvSpPr>
          <p:cNvPr id="304" name="PlaceHolder 3"/>
          <p:cNvSpPr>
            <a:spLocks noGrp="1"/>
          </p:cNvSpPr>
          <p:nvPr>
            <p:ph type="body"/>
          </p:nvPr>
        </p:nvSpPr>
        <p:spPr>
          <a:xfrm>
            <a:off x="685440" y="4343400"/>
            <a:ext cx="5483880" cy="4114440"/>
          </a:xfrm>
          <a:prstGeom prst="rect">
            <a:avLst/>
          </a:prstGeom>
        </p:spPr>
        <p:txBody>
          <a:bodyPr lIns="0" rIns="0" tIns="0" bIns="0" anchor="ctr">
            <a:noAutofit/>
          </a:bodyPr>
          <a:p>
            <a:endParaRPr b="0" lang="ca-ES" sz="20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CustomShape 1"/>
          <p:cNvSpPr/>
          <p:nvPr/>
        </p:nvSpPr>
        <p:spPr>
          <a:xfrm>
            <a:off x="3884760" y="8685360"/>
            <a:ext cx="2970360" cy="45576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E94B0025-C5FB-45C7-86F6-E90574D3464F}" type="slidenum">
              <a:rPr b="0" lang="ca-ES" sz="1200" spc="-1" strike="noStrike">
                <a:solidFill>
                  <a:srgbClr val="000000"/>
                </a:solidFill>
                <a:latin typeface="+mn-lt"/>
                <a:ea typeface="+mn-ea"/>
              </a:rPr>
              <a:t>&lt;número&gt;</a:t>
            </a:fld>
            <a:endParaRPr b="0" lang="ca-ES" sz="1200" spc="-1" strike="noStrike">
              <a:latin typeface="Arial"/>
            </a:endParaRPr>
          </a:p>
        </p:txBody>
      </p:sp>
      <p:sp>
        <p:nvSpPr>
          <p:cNvPr id="288" name="PlaceHolder 2"/>
          <p:cNvSpPr>
            <a:spLocks noGrp="1"/>
          </p:cNvSpPr>
          <p:nvPr>
            <p:ph type="sldImg"/>
          </p:nvPr>
        </p:nvSpPr>
        <p:spPr>
          <a:xfrm>
            <a:off x="921960" y="686160"/>
            <a:ext cx="5012280" cy="3428280"/>
          </a:xfrm>
          <a:prstGeom prst="rect">
            <a:avLst/>
          </a:prstGeom>
        </p:spPr>
      </p:sp>
      <p:sp>
        <p:nvSpPr>
          <p:cNvPr id="289" name="PlaceHolder 3"/>
          <p:cNvSpPr>
            <a:spLocks noGrp="1"/>
          </p:cNvSpPr>
          <p:nvPr>
            <p:ph type="body"/>
          </p:nvPr>
        </p:nvSpPr>
        <p:spPr>
          <a:xfrm>
            <a:off x="685440" y="4343400"/>
            <a:ext cx="5483880" cy="4114440"/>
          </a:xfrm>
          <a:prstGeom prst="rect">
            <a:avLst/>
          </a:prstGeom>
        </p:spPr>
        <p:txBody>
          <a:bodyPr lIns="0" rIns="0" tIns="0" bIns="0" anchor="ctr">
            <a:noAutofit/>
          </a:bodyPr>
          <a:p>
            <a:endParaRPr b="0" lang="ca-ES" sz="20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CustomShape 1"/>
          <p:cNvSpPr/>
          <p:nvPr/>
        </p:nvSpPr>
        <p:spPr>
          <a:xfrm>
            <a:off x="3884760" y="8685360"/>
            <a:ext cx="2970360" cy="45576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7E7E05B0-117F-4DD1-854C-28AB2FEB8F8B}" type="slidenum">
              <a:rPr b="0" lang="ca-ES" sz="1200" spc="-1" strike="noStrike">
                <a:solidFill>
                  <a:srgbClr val="000000"/>
                </a:solidFill>
                <a:latin typeface="+mn-lt"/>
                <a:ea typeface="+mn-ea"/>
              </a:rPr>
              <a:t>&lt;número&gt;</a:t>
            </a:fld>
            <a:endParaRPr b="0" lang="ca-ES" sz="1200" spc="-1" strike="noStrike">
              <a:latin typeface="Arial"/>
            </a:endParaRPr>
          </a:p>
        </p:txBody>
      </p:sp>
      <p:sp>
        <p:nvSpPr>
          <p:cNvPr id="306" name="PlaceHolder 2"/>
          <p:cNvSpPr>
            <a:spLocks noGrp="1"/>
          </p:cNvSpPr>
          <p:nvPr>
            <p:ph type="sldImg"/>
          </p:nvPr>
        </p:nvSpPr>
        <p:spPr>
          <a:xfrm>
            <a:off x="921960" y="686160"/>
            <a:ext cx="5012280" cy="3428280"/>
          </a:xfrm>
          <a:prstGeom prst="rect">
            <a:avLst/>
          </a:prstGeom>
        </p:spPr>
      </p:sp>
      <p:sp>
        <p:nvSpPr>
          <p:cNvPr id="307" name="PlaceHolder 3"/>
          <p:cNvSpPr>
            <a:spLocks noGrp="1"/>
          </p:cNvSpPr>
          <p:nvPr>
            <p:ph type="body"/>
          </p:nvPr>
        </p:nvSpPr>
        <p:spPr>
          <a:xfrm>
            <a:off x="685440" y="4343400"/>
            <a:ext cx="5483880" cy="4114440"/>
          </a:xfrm>
          <a:prstGeom prst="rect">
            <a:avLst/>
          </a:prstGeom>
        </p:spPr>
        <p:txBody>
          <a:bodyPr lIns="0" rIns="0" tIns="0" bIns="0" anchor="ctr">
            <a:noAutofit/>
          </a:bodyPr>
          <a:p>
            <a:endParaRPr b="0" lang="ca-ES" sz="20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8" name="CustomShape 1"/>
          <p:cNvSpPr/>
          <p:nvPr/>
        </p:nvSpPr>
        <p:spPr>
          <a:xfrm>
            <a:off x="3884760" y="8685360"/>
            <a:ext cx="2970360" cy="45576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4F7B0E08-EDF8-4DF1-9CE5-9ADA007C684D}" type="slidenum">
              <a:rPr b="0" lang="ca-ES" sz="1200" spc="-1" strike="noStrike">
                <a:solidFill>
                  <a:srgbClr val="000000"/>
                </a:solidFill>
                <a:latin typeface="+mn-lt"/>
                <a:ea typeface="+mn-ea"/>
              </a:rPr>
              <a:t>&lt;número&gt;</a:t>
            </a:fld>
            <a:endParaRPr b="0" lang="ca-ES" sz="1200" spc="-1" strike="noStrike">
              <a:latin typeface="Arial"/>
            </a:endParaRPr>
          </a:p>
        </p:txBody>
      </p:sp>
      <p:sp>
        <p:nvSpPr>
          <p:cNvPr id="309" name="PlaceHolder 2"/>
          <p:cNvSpPr>
            <a:spLocks noGrp="1"/>
          </p:cNvSpPr>
          <p:nvPr>
            <p:ph type="sldImg"/>
          </p:nvPr>
        </p:nvSpPr>
        <p:spPr>
          <a:xfrm>
            <a:off x="1141560" y="685800"/>
            <a:ext cx="4573080" cy="3428640"/>
          </a:xfrm>
          <a:prstGeom prst="rect">
            <a:avLst/>
          </a:prstGeom>
        </p:spPr>
      </p:sp>
      <p:sp>
        <p:nvSpPr>
          <p:cNvPr id="310" name="PlaceHolder 3"/>
          <p:cNvSpPr>
            <a:spLocks noGrp="1"/>
          </p:cNvSpPr>
          <p:nvPr>
            <p:ph type="body"/>
          </p:nvPr>
        </p:nvSpPr>
        <p:spPr>
          <a:xfrm>
            <a:off x="685440" y="4343400"/>
            <a:ext cx="5483880" cy="4114440"/>
          </a:xfrm>
          <a:prstGeom prst="rect">
            <a:avLst/>
          </a:prstGeom>
        </p:spPr>
        <p:txBody>
          <a:bodyPr lIns="0" rIns="0" tIns="0" bIns="0" anchor="ctr">
            <a:noAutofit/>
          </a:bodyPr>
          <a:p>
            <a:endParaRPr b="0" lang="ca-ES" sz="2000" spc="-1" strike="noStrike">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CustomShape 1"/>
          <p:cNvSpPr/>
          <p:nvPr/>
        </p:nvSpPr>
        <p:spPr>
          <a:xfrm>
            <a:off x="3884760" y="8685360"/>
            <a:ext cx="2970360" cy="45576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73038A81-9845-4404-B471-9A4A845ED106}" type="slidenum">
              <a:rPr b="0" lang="ca-ES" sz="1200" spc="-1" strike="noStrike">
                <a:solidFill>
                  <a:srgbClr val="000000"/>
                </a:solidFill>
                <a:latin typeface="+mn-lt"/>
                <a:ea typeface="+mn-ea"/>
              </a:rPr>
              <a:t>&lt;número&gt;</a:t>
            </a:fld>
            <a:endParaRPr b="0" lang="ca-ES" sz="1200" spc="-1" strike="noStrike">
              <a:latin typeface="Arial"/>
            </a:endParaRPr>
          </a:p>
        </p:txBody>
      </p:sp>
      <p:sp>
        <p:nvSpPr>
          <p:cNvPr id="312" name="PlaceHolder 2"/>
          <p:cNvSpPr>
            <a:spLocks noGrp="1"/>
          </p:cNvSpPr>
          <p:nvPr>
            <p:ph type="sldImg"/>
          </p:nvPr>
        </p:nvSpPr>
        <p:spPr>
          <a:xfrm>
            <a:off x="1141560" y="685800"/>
            <a:ext cx="4573800" cy="3429000"/>
          </a:xfrm>
          <a:prstGeom prst="rect">
            <a:avLst/>
          </a:prstGeom>
        </p:spPr>
      </p:sp>
      <p:sp>
        <p:nvSpPr>
          <p:cNvPr id="313" name="PlaceHolder 3"/>
          <p:cNvSpPr>
            <a:spLocks noGrp="1"/>
          </p:cNvSpPr>
          <p:nvPr>
            <p:ph type="body"/>
          </p:nvPr>
        </p:nvSpPr>
        <p:spPr>
          <a:xfrm>
            <a:off x="685440" y="4343400"/>
            <a:ext cx="5483880" cy="4114440"/>
          </a:xfrm>
          <a:prstGeom prst="rect">
            <a:avLst/>
          </a:prstGeom>
        </p:spPr>
        <p:txBody>
          <a:bodyPr lIns="0" rIns="0" tIns="0" bIns="0" anchor="ctr">
            <a:noAutofit/>
          </a:bodyPr>
          <a:p>
            <a:endParaRPr b="0" lang="ca-ES" sz="20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CustomShape 1"/>
          <p:cNvSpPr/>
          <p:nvPr/>
        </p:nvSpPr>
        <p:spPr>
          <a:xfrm>
            <a:off x="3884760" y="8685360"/>
            <a:ext cx="2970360" cy="45576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8CDD5687-86C4-478A-A912-B4E26F8643AB}" type="slidenum">
              <a:rPr b="0" lang="ca-ES" sz="1200" spc="-1" strike="noStrike">
                <a:solidFill>
                  <a:srgbClr val="000000"/>
                </a:solidFill>
                <a:latin typeface="+mn-lt"/>
                <a:ea typeface="+mn-ea"/>
              </a:rPr>
              <a:t>&lt;número&gt;</a:t>
            </a:fld>
            <a:endParaRPr b="0" lang="ca-ES" sz="1200" spc="-1" strike="noStrike">
              <a:latin typeface="Arial"/>
            </a:endParaRPr>
          </a:p>
        </p:txBody>
      </p:sp>
      <p:sp>
        <p:nvSpPr>
          <p:cNvPr id="291" name="PlaceHolder 2"/>
          <p:cNvSpPr>
            <a:spLocks noGrp="1"/>
          </p:cNvSpPr>
          <p:nvPr>
            <p:ph type="sldImg"/>
          </p:nvPr>
        </p:nvSpPr>
        <p:spPr>
          <a:xfrm>
            <a:off x="1141560" y="685800"/>
            <a:ext cx="4573080" cy="3428640"/>
          </a:xfrm>
          <a:prstGeom prst="rect">
            <a:avLst/>
          </a:prstGeom>
        </p:spPr>
      </p:sp>
      <p:sp>
        <p:nvSpPr>
          <p:cNvPr id="292" name="PlaceHolder 3"/>
          <p:cNvSpPr>
            <a:spLocks noGrp="1"/>
          </p:cNvSpPr>
          <p:nvPr>
            <p:ph type="body"/>
          </p:nvPr>
        </p:nvSpPr>
        <p:spPr>
          <a:xfrm>
            <a:off x="685440" y="4343400"/>
            <a:ext cx="5483880" cy="4114440"/>
          </a:xfrm>
          <a:prstGeom prst="rect">
            <a:avLst/>
          </a:prstGeom>
        </p:spPr>
        <p:txBody>
          <a:bodyPr lIns="0" rIns="0" tIns="0" bIns="0" anchor="ctr">
            <a:noAutofit/>
          </a:bodyPr>
          <a:p>
            <a:endParaRPr b="0" lang="ca-ES" sz="2000" spc="-1" strike="noStrike">
              <a:latin typeface="Arial"/>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CustomShape 1"/>
          <p:cNvSpPr/>
          <p:nvPr/>
        </p:nvSpPr>
        <p:spPr>
          <a:xfrm>
            <a:off x="3884760" y="8685360"/>
            <a:ext cx="2970360" cy="45576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822036FE-FFDA-45DC-A2D3-6E06A84C3F22}" type="slidenum">
              <a:rPr b="0" lang="ca-ES" sz="1200" spc="-1" strike="noStrike">
                <a:solidFill>
                  <a:srgbClr val="000000"/>
                </a:solidFill>
                <a:latin typeface="+mn-lt"/>
                <a:ea typeface="+mn-ea"/>
              </a:rPr>
              <a:t>&lt;número&gt;</a:t>
            </a:fld>
            <a:endParaRPr b="0" lang="ca-ES" sz="1200" spc="-1" strike="noStrike">
              <a:latin typeface="Arial"/>
            </a:endParaRPr>
          </a:p>
        </p:txBody>
      </p:sp>
      <p:sp>
        <p:nvSpPr>
          <p:cNvPr id="315" name="PlaceHolder 2"/>
          <p:cNvSpPr>
            <a:spLocks noGrp="1"/>
          </p:cNvSpPr>
          <p:nvPr>
            <p:ph type="sldImg"/>
          </p:nvPr>
        </p:nvSpPr>
        <p:spPr>
          <a:xfrm>
            <a:off x="1141560" y="685800"/>
            <a:ext cx="4573800" cy="3429000"/>
          </a:xfrm>
          <a:prstGeom prst="rect">
            <a:avLst/>
          </a:prstGeom>
        </p:spPr>
      </p:sp>
      <p:sp>
        <p:nvSpPr>
          <p:cNvPr id="316" name="PlaceHolder 3"/>
          <p:cNvSpPr>
            <a:spLocks noGrp="1"/>
          </p:cNvSpPr>
          <p:nvPr>
            <p:ph type="body"/>
          </p:nvPr>
        </p:nvSpPr>
        <p:spPr>
          <a:xfrm>
            <a:off x="685440" y="4343400"/>
            <a:ext cx="5483880" cy="4114440"/>
          </a:xfrm>
          <a:prstGeom prst="rect">
            <a:avLst/>
          </a:prstGeom>
        </p:spPr>
        <p:txBody>
          <a:bodyPr lIns="0" rIns="0" tIns="0" bIns="0" anchor="ctr">
            <a:noAutofit/>
          </a:bodyPr>
          <a:p>
            <a:endParaRPr b="0" lang="ca-ES" sz="2000" spc="-1" strike="noStrike">
              <a:latin typeface="Arial"/>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7" name="CustomShape 1"/>
          <p:cNvSpPr/>
          <p:nvPr/>
        </p:nvSpPr>
        <p:spPr>
          <a:xfrm>
            <a:off x="3884760" y="8685360"/>
            <a:ext cx="2970360" cy="45576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A8AB1F58-F170-4455-9A64-E7B2828FB80E}" type="slidenum">
              <a:rPr b="0" lang="ca-ES" sz="1200" spc="-1" strike="noStrike">
                <a:solidFill>
                  <a:srgbClr val="000000"/>
                </a:solidFill>
                <a:latin typeface="+mn-lt"/>
                <a:ea typeface="+mn-ea"/>
              </a:rPr>
              <a:t>&lt;número&gt;</a:t>
            </a:fld>
            <a:endParaRPr b="0" lang="ca-ES" sz="1200" spc="-1" strike="noStrike">
              <a:latin typeface="Arial"/>
            </a:endParaRPr>
          </a:p>
        </p:txBody>
      </p:sp>
      <p:sp>
        <p:nvSpPr>
          <p:cNvPr id="318" name="PlaceHolder 2"/>
          <p:cNvSpPr>
            <a:spLocks noGrp="1"/>
          </p:cNvSpPr>
          <p:nvPr>
            <p:ph type="sldImg"/>
          </p:nvPr>
        </p:nvSpPr>
        <p:spPr>
          <a:xfrm>
            <a:off x="1141560" y="685800"/>
            <a:ext cx="4573800" cy="3429000"/>
          </a:xfrm>
          <a:prstGeom prst="rect">
            <a:avLst/>
          </a:prstGeom>
        </p:spPr>
      </p:sp>
      <p:sp>
        <p:nvSpPr>
          <p:cNvPr id="319" name="PlaceHolder 3"/>
          <p:cNvSpPr>
            <a:spLocks noGrp="1"/>
          </p:cNvSpPr>
          <p:nvPr>
            <p:ph type="body"/>
          </p:nvPr>
        </p:nvSpPr>
        <p:spPr>
          <a:xfrm>
            <a:off x="685440" y="4343400"/>
            <a:ext cx="5483880" cy="4114440"/>
          </a:xfrm>
          <a:prstGeom prst="rect">
            <a:avLst/>
          </a:prstGeom>
        </p:spPr>
        <p:txBody>
          <a:bodyPr lIns="0" rIns="0" tIns="0" bIns="0" anchor="ctr">
            <a:noAutofit/>
          </a:bodyPr>
          <a:p>
            <a:endParaRPr b="0" lang="ca-ES" sz="2000" spc="-1" strike="noStrike">
              <a:latin typeface="Arial"/>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CustomShape 1"/>
          <p:cNvSpPr/>
          <p:nvPr/>
        </p:nvSpPr>
        <p:spPr>
          <a:xfrm>
            <a:off x="3884760" y="8685360"/>
            <a:ext cx="2970360" cy="45576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7777144D-7858-41EA-9EEC-08137240F1B6}" type="slidenum">
              <a:rPr b="0" lang="ca-ES" sz="1200" spc="-1" strike="noStrike">
                <a:solidFill>
                  <a:srgbClr val="000000"/>
                </a:solidFill>
                <a:latin typeface="+mn-lt"/>
                <a:ea typeface="+mn-ea"/>
              </a:rPr>
              <a:t>&lt;número&gt;</a:t>
            </a:fld>
            <a:endParaRPr b="0" lang="ca-ES" sz="1200" spc="-1" strike="noStrike">
              <a:latin typeface="Arial"/>
            </a:endParaRPr>
          </a:p>
        </p:txBody>
      </p:sp>
      <p:sp>
        <p:nvSpPr>
          <p:cNvPr id="321" name="PlaceHolder 2"/>
          <p:cNvSpPr>
            <a:spLocks noGrp="1"/>
          </p:cNvSpPr>
          <p:nvPr>
            <p:ph type="sldImg"/>
          </p:nvPr>
        </p:nvSpPr>
        <p:spPr>
          <a:xfrm>
            <a:off x="1141560" y="685800"/>
            <a:ext cx="4573800" cy="3429000"/>
          </a:xfrm>
          <a:prstGeom prst="rect">
            <a:avLst/>
          </a:prstGeom>
        </p:spPr>
      </p:sp>
      <p:sp>
        <p:nvSpPr>
          <p:cNvPr id="322" name="PlaceHolder 3"/>
          <p:cNvSpPr>
            <a:spLocks noGrp="1"/>
          </p:cNvSpPr>
          <p:nvPr>
            <p:ph type="body"/>
          </p:nvPr>
        </p:nvSpPr>
        <p:spPr>
          <a:xfrm>
            <a:off x="685440" y="4343400"/>
            <a:ext cx="5483880" cy="4114440"/>
          </a:xfrm>
          <a:prstGeom prst="rect">
            <a:avLst/>
          </a:prstGeom>
        </p:spPr>
        <p:txBody>
          <a:bodyPr lIns="0" rIns="0" tIns="0" bIns="0" anchor="ctr">
            <a:noAutofit/>
          </a:bodyPr>
          <a:p>
            <a:endParaRPr b="0" lang="ca-ES" sz="20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CustomShape 1"/>
          <p:cNvSpPr/>
          <p:nvPr/>
        </p:nvSpPr>
        <p:spPr>
          <a:xfrm>
            <a:off x="3884760" y="8685360"/>
            <a:ext cx="2970360" cy="45576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425CAAE2-E7DB-47F3-B6E4-17DE4070C955}" type="slidenum">
              <a:rPr b="0" lang="ca-ES" sz="1200" spc="-1" strike="noStrike">
                <a:solidFill>
                  <a:srgbClr val="000000"/>
                </a:solidFill>
                <a:latin typeface="+mn-lt"/>
                <a:ea typeface="+mn-ea"/>
              </a:rPr>
              <a:t>&lt;número&gt;</a:t>
            </a:fld>
            <a:endParaRPr b="0" lang="ca-ES" sz="1200" spc="-1" strike="noStrike">
              <a:latin typeface="Arial"/>
            </a:endParaRPr>
          </a:p>
        </p:txBody>
      </p:sp>
      <p:sp>
        <p:nvSpPr>
          <p:cNvPr id="294" name="PlaceHolder 2"/>
          <p:cNvSpPr>
            <a:spLocks noGrp="1"/>
          </p:cNvSpPr>
          <p:nvPr>
            <p:ph type="sldImg"/>
          </p:nvPr>
        </p:nvSpPr>
        <p:spPr>
          <a:xfrm>
            <a:off x="1141560" y="685800"/>
            <a:ext cx="4573800" cy="3429000"/>
          </a:xfrm>
          <a:prstGeom prst="rect">
            <a:avLst/>
          </a:prstGeom>
        </p:spPr>
      </p:sp>
      <p:sp>
        <p:nvSpPr>
          <p:cNvPr id="295" name="PlaceHolder 3"/>
          <p:cNvSpPr>
            <a:spLocks noGrp="1"/>
          </p:cNvSpPr>
          <p:nvPr>
            <p:ph type="body"/>
          </p:nvPr>
        </p:nvSpPr>
        <p:spPr>
          <a:xfrm>
            <a:off x="685440" y="4343400"/>
            <a:ext cx="5483880" cy="4114440"/>
          </a:xfrm>
          <a:prstGeom prst="rect">
            <a:avLst/>
          </a:prstGeom>
        </p:spPr>
        <p:txBody>
          <a:bodyPr lIns="0" rIns="0" tIns="0" bIns="0" anchor="ctr">
            <a:noAutofit/>
          </a:bodyPr>
          <a:p>
            <a:endParaRPr b="0" lang="ca-ES" sz="20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CustomShape 1"/>
          <p:cNvSpPr/>
          <p:nvPr/>
        </p:nvSpPr>
        <p:spPr>
          <a:xfrm>
            <a:off x="3884760" y="8685360"/>
            <a:ext cx="2970360" cy="455760"/>
          </a:xfrm>
          <a:prstGeom prst="rect">
            <a:avLst/>
          </a:prstGeom>
          <a:noFill/>
          <a:ln w="0">
            <a:noFill/>
          </a:ln>
        </p:spPr>
        <p:style>
          <a:lnRef idx="0"/>
          <a:fillRef idx="0"/>
          <a:effectRef idx="0"/>
          <a:fontRef idx="minor"/>
        </p:style>
        <p:txBody>
          <a:bodyPr lIns="90000" rIns="90000" tIns="45000" bIns="45000" anchor="b">
            <a:noAutofit/>
          </a:bodyPr>
          <a:p>
            <a:pPr algn="r">
              <a:lnSpc>
                <a:spcPct val="100000"/>
              </a:lnSpc>
            </a:pPr>
            <a:fld id="{5B86EEC0-4A06-41E8-8F4F-AF5F4383C986}" type="slidenum">
              <a:rPr b="0" lang="ca-ES" sz="1200" spc="-1" strike="noStrike">
                <a:solidFill>
                  <a:srgbClr val="000000"/>
                </a:solidFill>
                <a:latin typeface="+mn-lt"/>
                <a:ea typeface="+mn-ea"/>
              </a:rPr>
              <a:t>&lt;número&gt;</a:t>
            </a:fld>
            <a:endParaRPr b="0" lang="ca-ES" sz="1200" spc="-1" strike="noStrike">
              <a:latin typeface="Arial"/>
            </a:endParaRPr>
          </a:p>
        </p:txBody>
      </p:sp>
      <p:sp>
        <p:nvSpPr>
          <p:cNvPr id="297" name="PlaceHolder 2"/>
          <p:cNvSpPr>
            <a:spLocks noGrp="1"/>
          </p:cNvSpPr>
          <p:nvPr>
            <p:ph type="sldImg"/>
          </p:nvPr>
        </p:nvSpPr>
        <p:spPr>
          <a:xfrm>
            <a:off x="1141560" y="685800"/>
            <a:ext cx="4573800" cy="3429000"/>
          </a:xfrm>
          <a:prstGeom prst="rect">
            <a:avLst/>
          </a:prstGeom>
        </p:spPr>
      </p:sp>
      <p:sp>
        <p:nvSpPr>
          <p:cNvPr id="298" name="PlaceHolder 3"/>
          <p:cNvSpPr>
            <a:spLocks noGrp="1"/>
          </p:cNvSpPr>
          <p:nvPr>
            <p:ph type="body"/>
          </p:nvPr>
        </p:nvSpPr>
        <p:spPr>
          <a:xfrm>
            <a:off x="685440" y="4343400"/>
            <a:ext cx="5483880" cy="4114440"/>
          </a:xfrm>
          <a:prstGeom prst="rect">
            <a:avLst/>
          </a:prstGeom>
        </p:spPr>
        <p:txBody>
          <a:bodyPr lIns="0" rIns="0" tIns="0" bIns="0" anchor="ctr">
            <a:noAutofit/>
          </a:bodyPr>
          <a:p>
            <a:endParaRPr b="0" lang="ca-ES"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2800" spc="-1" strike="noStrike">
              <a:solidFill>
                <a:srgbClr val="000000"/>
              </a:solidFill>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2800" spc="-1" strike="noStrike">
              <a:solidFill>
                <a:srgbClr val="000000"/>
              </a:solidFill>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2800" spc="-1" strike="noStrike">
              <a:solidFill>
                <a:srgbClr val="000000"/>
              </a:solidFill>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79"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81" name="PlaceHolder 2"/>
          <p:cNvSpPr>
            <a:spLocks noGrp="1"/>
          </p:cNvSpPr>
          <p:nvPr>
            <p:ph type="body"/>
          </p:nvPr>
        </p:nvSpPr>
        <p:spPr>
          <a:xfrm>
            <a:off x="457200" y="1604520"/>
            <a:ext cx="8229240" cy="397728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83"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2800" spc="-1" strike="noStrike">
              <a:solidFill>
                <a:srgbClr val="000000"/>
              </a:solidFill>
              <a:latin typeface="Arial"/>
            </a:endParaRPr>
          </a:p>
        </p:txBody>
      </p:sp>
      <p:sp>
        <p:nvSpPr>
          <p:cNvPr id="84"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88"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89"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2800" spc="-1" strike="noStrike">
              <a:solidFill>
                <a:srgbClr val="000000"/>
              </a:solidFill>
              <a:latin typeface="Arial"/>
            </a:endParaRPr>
          </a:p>
        </p:txBody>
      </p:sp>
      <p:sp>
        <p:nvSpPr>
          <p:cNvPr id="90"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92"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2800" spc="-1" strike="noStrike">
              <a:solidFill>
                <a:srgbClr val="000000"/>
              </a:solidFill>
              <a:latin typeface="Arial"/>
            </a:endParaRPr>
          </a:p>
        </p:txBody>
      </p:sp>
      <p:sp>
        <p:nvSpPr>
          <p:cNvPr id="93"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94" name="PlaceHolder 4"/>
          <p:cNvSpPr>
            <a:spLocks noGrp="1"/>
          </p:cNvSpPr>
          <p:nvPr>
            <p:ph type="body"/>
          </p:nvPr>
        </p:nvSpPr>
        <p:spPr>
          <a:xfrm>
            <a:off x="4674240" y="368208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96"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97"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98" name="PlaceHolder 4"/>
          <p:cNvSpPr>
            <a:spLocks noGrp="1"/>
          </p:cNvSpPr>
          <p:nvPr>
            <p:ph type="body"/>
          </p:nvPr>
        </p:nvSpPr>
        <p:spPr>
          <a:xfrm>
            <a:off x="457200" y="3682080"/>
            <a:ext cx="822924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00" name="PlaceHolder 2"/>
          <p:cNvSpPr>
            <a:spLocks noGrp="1"/>
          </p:cNvSpPr>
          <p:nvPr>
            <p:ph type="body"/>
          </p:nvPr>
        </p:nvSpPr>
        <p:spPr>
          <a:xfrm>
            <a:off x="457200" y="1604520"/>
            <a:ext cx="822924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01" name="PlaceHolder 3"/>
          <p:cNvSpPr>
            <a:spLocks noGrp="1"/>
          </p:cNvSpPr>
          <p:nvPr>
            <p:ph type="body"/>
          </p:nvPr>
        </p:nvSpPr>
        <p:spPr>
          <a:xfrm>
            <a:off x="457200" y="3682080"/>
            <a:ext cx="822924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03"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04"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05"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06" name="PlaceHolder 5"/>
          <p:cNvSpPr>
            <a:spLocks noGrp="1"/>
          </p:cNvSpPr>
          <p:nvPr>
            <p:ph type="body"/>
          </p:nvPr>
        </p:nvSpPr>
        <p:spPr>
          <a:xfrm>
            <a:off x="4674240" y="368208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08" name="PlaceHolder 2"/>
          <p:cNvSpPr>
            <a:spLocks noGrp="1"/>
          </p:cNvSpPr>
          <p:nvPr>
            <p:ph type="body"/>
          </p:nvPr>
        </p:nvSpPr>
        <p:spPr>
          <a:xfrm>
            <a:off x="457200" y="160452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09" name="PlaceHolder 3"/>
          <p:cNvSpPr>
            <a:spLocks noGrp="1"/>
          </p:cNvSpPr>
          <p:nvPr>
            <p:ph type="body"/>
          </p:nvPr>
        </p:nvSpPr>
        <p:spPr>
          <a:xfrm>
            <a:off x="3239640" y="160452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10" name="PlaceHolder 4"/>
          <p:cNvSpPr>
            <a:spLocks noGrp="1"/>
          </p:cNvSpPr>
          <p:nvPr>
            <p:ph type="body"/>
          </p:nvPr>
        </p:nvSpPr>
        <p:spPr>
          <a:xfrm>
            <a:off x="6022080" y="160452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11" name="PlaceHolder 5"/>
          <p:cNvSpPr>
            <a:spLocks noGrp="1"/>
          </p:cNvSpPr>
          <p:nvPr>
            <p:ph type="body"/>
          </p:nvPr>
        </p:nvSpPr>
        <p:spPr>
          <a:xfrm>
            <a:off x="457200" y="368208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12" name="PlaceHolder 6"/>
          <p:cNvSpPr>
            <a:spLocks noGrp="1"/>
          </p:cNvSpPr>
          <p:nvPr>
            <p:ph type="body"/>
          </p:nvPr>
        </p:nvSpPr>
        <p:spPr>
          <a:xfrm>
            <a:off x="3239640" y="368208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13" name="PlaceHolder 7"/>
          <p:cNvSpPr>
            <a:spLocks noGrp="1"/>
          </p:cNvSpPr>
          <p:nvPr>
            <p:ph type="body"/>
          </p:nvPr>
        </p:nvSpPr>
        <p:spPr>
          <a:xfrm>
            <a:off x="6022080" y="368208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18"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20" name="PlaceHolder 2"/>
          <p:cNvSpPr>
            <a:spLocks noGrp="1"/>
          </p:cNvSpPr>
          <p:nvPr>
            <p:ph type="body"/>
          </p:nvPr>
        </p:nvSpPr>
        <p:spPr>
          <a:xfrm>
            <a:off x="457200" y="1604520"/>
            <a:ext cx="8229240" cy="397728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2800" spc="-1" strike="noStrike">
              <a:solidFill>
                <a:srgbClr val="000000"/>
              </a:solidFill>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22"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2800" spc="-1" strike="noStrike">
              <a:solidFill>
                <a:srgbClr val="000000"/>
              </a:solidFill>
              <a:latin typeface="Arial"/>
            </a:endParaRPr>
          </a:p>
        </p:txBody>
      </p:sp>
      <p:sp>
        <p:nvSpPr>
          <p:cNvPr id="123"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5"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27"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28"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2800" spc="-1" strike="noStrike">
              <a:solidFill>
                <a:srgbClr val="000000"/>
              </a:solidFill>
              <a:latin typeface="Arial"/>
            </a:endParaRPr>
          </a:p>
        </p:txBody>
      </p:sp>
      <p:sp>
        <p:nvSpPr>
          <p:cNvPr id="129"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31"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2800" spc="-1" strike="noStrike">
              <a:solidFill>
                <a:srgbClr val="000000"/>
              </a:solidFill>
              <a:latin typeface="Arial"/>
            </a:endParaRPr>
          </a:p>
        </p:txBody>
      </p:sp>
      <p:sp>
        <p:nvSpPr>
          <p:cNvPr id="132"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33" name="PlaceHolder 4"/>
          <p:cNvSpPr>
            <a:spLocks noGrp="1"/>
          </p:cNvSpPr>
          <p:nvPr>
            <p:ph type="body"/>
          </p:nvPr>
        </p:nvSpPr>
        <p:spPr>
          <a:xfrm>
            <a:off x="4674240" y="368208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35"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36"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37" name="PlaceHolder 4"/>
          <p:cNvSpPr>
            <a:spLocks noGrp="1"/>
          </p:cNvSpPr>
          <p:nvPr>
            <p:ph type="body"/>
          </p:nvPr>
        </p:nvSpPr>
        <p:spPr>
          <a:xfrm>
            <a:off x="457200" y="3682080"/>
            <a:ext cx="822924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39" name="PlaceHolder 2"/>
          <p:cNvSpPr>
            <a:spLocks noGrp="1"/>
          </p:cNvSpPr>
          <p:nvPr>
            <p:ph type="body"/>
          </p:nvPr>
        </p:nvSpPr>
        <p:spPr>
          <a:xfrm>
            <a:off x="457200" y="1604520"/>
            <a:ext cx="822924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40" name="PlaceHolder 3"/>
          <p:cNvSpPr>
            <a:spLocks noGrp="1"/>
          </p:cNvSpPr>
          <p:nvPr>
            <p:ph type="body"/>
          </p:nvPr>
        </p:nvSpPr>
        <p:spPr>
          <a:xfrm>
            <a:off x="457200" y="3682080"/>
            <a:ext cx="822924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42"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43"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44"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45" name="PlaceHolder 5"/>
          <p:cNvSpPr>
            <a:spLocks noGrp="1"/>
          </p:cNvSpPr>
          <p:nvPr>
            <p:ph type="body"/>
          </p:nvPr>
        </p:nvSpPr>
        <p:spPr>
          <a:xfrm>
            <a:off x="4674240" y="368208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47" name="PlaceHolder 2"/>
          <p:cNvSpPr>
            <a:spLocks noGrp="1"/>
          </p:cNvSpPr>
          <p:nvPr>
            <p:ph type="body"/>
          </p:nvPr>
        </p:nvSpPr>
        <p:spPr>
          <a:xfrm>
            <a:off x="457200" y="160452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48" name="PlaceHolder 3"/>
          <p:cNvSpPr>
            <a:spLocks noGrp="1"/>
          </p:cNvSpPr>
          <p:nvPr>
            <p:ph type="body"/>
          </p:nvPr>
        </p:nvSpPr>
        <p:spPr>
          <a:xfrm>
            <a:off x="3239640" y="160452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49" name="PlaceHolder 4"/>
          <p:cNvSpPr>
            <a:spLocks noGrp="1"/>
          </p:cNvSpPr>
          <p:nvPr>
            <p:ph type="body"/>
          </p:nvPr>
        </p:nvSpPr>
        <p:spPr>
          <a:xfrm>
            <a:off x="6022080" y="160452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50" name="PlaceHolder 5"/>
          <p:cNvSpPr>
            <a:spLocks noGrp="1"/>
          </p:cNvSpPr>
          <p:nvPr>
            <p:ph type="body"/>
          </p:nvPr>
        </p:nvSpPr>
        <p:spPr>
          <a:xfrm>
            <a:off x="457200" y="368208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51" name="PlaceHolder 6"/>
          <p:cNvSpPr>
            <a:spLocks noGrp="1"/>
          </p:cNvSpPr>
          <p:nvPr>
            <p:ph type="body"/>
          </p:nvPr>
        </p:nvSpPr>
        <p:spPr>
          <a:xfrm>
            <a:off x="3239640" y="368208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52" name="PlaceHolder 7"/>
          <p:cNvSpPr>
            <a:spLocks noGrp="1"/>
          </p:cNvSpPr>
          <p:nvPr>
            <p:ph type="body"/>
          </p:nvPr>
        </p:nvSpPr>
        <p:spPr>
          <a:xfrm>
            <a:off x="6022080" y="368208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56"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58" name="PlaceHolder 2"/>
          <p:cNvSpPr>
            <a:spLocks noGrp="1"/>
          </p:cNvSpPr>
          <p:nvPr>
            <p:ph type="body"/>
          </p:nvPr>
        </p:nvSpPr>
        <p:spPr>
          <a:xfrm>
            <a:off x="457200" y="1604520"/>
            <a:ext cx="8229240" cy="397728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60"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2800" spc="-1" strike="noStrike">
              <a:solidFill>
                <a:srgbClr val="000000"/>
              </a:solidFill>
              <a:latin typeface="Arial"/>
            </a:endParaRPr>
          </a:p>
        </p:txBody>
      </p:sp>
      <p:sp>
        <p:nvSpPr>
          <p:cNvPr id="161"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3"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65"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66"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2800" spc="-1" strike="noStrike">
              <a:solidFill>
                <a:srgbClr val="000000"/>
              </a:solidFill>
              <a:latin typeface="Arial"/>
            </a:endParaRPr>
          </a:p>
        </p:txBody>
      </p:sp>
      <p:sp>
        <p:nvSpPr>
          <p:cNvPr id="167"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69"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2800" spc="-1" strike="noStrike">
              <a:solidFill>
                <a:srgbClr val="000000"/>
              </a:solidFill>
              <a:latin typeface="Arial"/>
            </a:endParaRPr>
          </a:p>
        </p:txBody>
      </p:sp>
      <p:sp>
        <p:nvSpPr>
          <p:cNvPr id="170"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71" name="PlaceHolder 4"/>
          <p:cNvSpPr>
            <a:spLocks noGrp="1"/>
          </p:cNvSpPr>
          <p:nvPr>
            <p:ph type="body"/>
          </p:nvPr>
        </p:nvSpPr>
        <p:spPr>
          <a:xfrm>
            <a:off x="4674240" y="368208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73"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74"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75" name="PlaceHolder 4"/>
          <p:cNvSpPr>
            <a:spLocks noGrp="1"/>
          </p:cNvSpPr>
          <p:nvPr>
            <p:ph type="body"/>
          </p:nvPr>
        </p:nvSpPr>
        <p:spPr>
          <a:xfrm>
            <a:off x="457200" y="3682080"/>
            <a:ext cx="822924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77" name="PlaceHolder 2"/>
          <p:cNvSpPr>
            <a:spLocks noGrp="1"/>
          </p:cNvSpPr>
          <p:nvPr>
            <p:ph type="body"/>
          </p:nvPr>
        </p:nvSpPr>
        <p:spPr>
          <a:xfrm>
            <a:off x="457200" y="1604520"/>
            <a:ext cx="822924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78" name="PlaceHolder 3"/>
          <p:cNvSpPr>
            <a:spLocks noGrp="1"/>
          </p:cNvSpPr>
          <p:nvPr>
            <p:ph type="body"/>
          </p:nvPr>
        </p:nvSpPr>
        <p:spPr>
          <a:xfrm>
            <a:off x="457200" y="3682080"/>
            <a:ext cx="822924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80"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81"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82"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83" name="PlaceHolder 5"/>
          <p:cNvSpPr>
            <a:spLocks noGrp="1"/>
          </p:cNvSpPr>
          <p:nvPr>
            <p:ph type="body"/>
          </p:nvPr>
        </p:nvSpPr>
        <p:spPr>
          <a:xfrm>
            <a:off x="4674240" y="368208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ca-E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85" name="PlaceHolder 2"/>
          <p:cNvSpPr>
            <a:spLocks noGrp="1"/>
          </p:cNvSpPr>
          <p:nvPr>
            <p:ph type="body"/>
          </p:nvPr>
        </p:nvSpPr>
        <p:spPr>
          <a:xfrm>
            <a:off x="457200" y="160452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86" name="PlaceHolder 3"/>
          <p:cNvSpPr>
            <a:spLocks noGrp="1"/>
          </p:cNvSpPr>
          <p:nvPr>
            <p:ph type="body"/>
          </p:nvPr>
        </p:nvSpPr>
        <p:spPr>
          <a:xfrm>
            <a:off x="3239640" y="160452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87" name="PlaceHolder 4"/>
          <p:cNvSpPr>
            <a:spLocks noGrp="1"/>
          </p:cNvSpPr>
          <p:nvPr>
            <p:ph type="body"/>
          </p:nvPr>
        </p:nvSpPr>
        <p:spPr>
          <a:xfrm>
            <a:off x="6022080" y="160452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88" name="PlaceHolder 5"/>
          <p:cNvSpPr>
            <a:spLocks noGrp="1"/>
          </p:cNvSpPr>
          <p:nvPr>
            <p:ph type="body"/>
          </p:nvPr>
        </p:nvSpPr>
        <p:spPr>
          <a:xfrm>
            <a:off x="457200" y="368208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89" name="PlaceHolder 6"/>
          <p:cNvSpPr>
            <a:spLocks noGrp="1"/>
          </p:cNvSpPr>
          <p:nvPr>
            <p:ph type="body"/>
          </p:nvPr>
        </p:nvSpPr>
        <p:spPr>
          <a:xfrm>
            <a:off x="3239640" y="368208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90" name="PlaceHolder 7"/>
          <p:cNvSpPr>
            <a:spLocks noGrp="1"/>
          </p:cNvSpPr>
          <p:nvPr>
            <p:ph type="body"/>
          </p:nvPr>
        </p:nvSpPr>
        <p:spPr>
          <a:xfrm>
            <a:off x="6022080" y="3682080"/>
            <a:ext cx="264960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es-ES" sz="2800" spc="-1" strike="noStrike">
              <a:solidFill>
                <a:srgbClr val="000000"/>
              </a:solidFill>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es-ES" sz="2800" spc="-1" strike="noStrike">
              <a:solidFill>
                <a:srgbClr val="000000"/>
              </a:solidFill>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s-ES" sz="1800" spc="-1" strike="noStrike">
              <a:solidFill>
                <a:srgbClr val="000000"/>
              </a:solidFill>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es-ES" sz="2800" spc="-1" strike="noStrike">
              <a:solidFill>
                <a:srgbClr val="000000"/>
              </a:solidFill>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es-ES" sz="2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s-ES" sz="1800" spc="-1" strike="noStrike">
                <a:solidFill>
                  <a:srgbClr val="000000"/>
                </a:solidFill>
                <a:latin typeface="Arial"/>
              </a:rPr>
              <a:t>Feu clic per a editar el format del text del títol</a:t>
            </a:r>
            <a:endParaRPr b="0" lang="es-ES" sz="1800" spc="-1" strike="noStrike">
              <a:solidFill>
                <a:srgbClr val="000000"/>
              </a:solidFill>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2800" spc="-1" strike="noStrike">
                <a:solidFill>
                  <a:srgbClr val="000000"/>
                </a:solidFill>
                <a:latin typeface="Arial"/>
              </a:rPr>
              <a:t>Feu clic per a editar el format del text de l'esquema</a:t>
            </a:r>
            <a:endParaRPr b="0" lang="es-E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ES" sz="2000" spc="-1" strike="noStrike">
                <a:solidFill>
                  <a:srgbClr val="000000"/>
                </a:solidFill>
                <a:latin typeface="Arial"/>
              </a:rPr>
              <a:t>Segon nivell d'esquema</a:t>
            </a:r>
            <a:endParaRPr b="0" lang="es-ES"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ES" sz="1800" spc="-1" strike="noStrike">
                <a:solidFill>
                  <a:srgbClr val="000000"/>
                </a:solidFill>
                <a:latin typeface="Arial"/>
              </a:rPr>
              <a:t>Tercer nivell d'esquema</a:t>
            </a:r>
            <a:endParaRPr b="0" lang="es-E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ES" sz="1800" spc="-1" strike="noStrike">
                <a:solidFill>
                  <a:srgbClr val="000000"/>
                </a:solidFill>
                <a:latin typeface="Arial"/>
              </a:rPr>
              <a:t>Quart nivell d'esquema</a:t>
            </a:r>
            <a:endParaRPr b="0" lang="es-E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Arial"/>
              </a:rPr>
              <a:t>Cinquè nivell d'esquema</a:t>
            </a:r>
            <a:endParaRPr b="0" lang="es-E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Arial"/>
              </a:rPr>
              <a:t>Sisè nivell d'esquema</a:t>
            </a:r>
            <a:endParaRPr b="0" lang="es-E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Arial"/>
              </a:rPr>
              <a:t>Setè nivell d'esquema</a:t>
            </a:r>
            <a:endParaRPr b="0" lang="es-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8880" cy="1144440"/>
          </a:xfrm>
          <a:prstGeom prst="rect">
            <a:avLst/>
          </a:prstGeom>
        </p:spPr>
        <p:txBody>
          <a:bodyPr lIns="0" rIns="0" tIns="0" bIns="0" anchor="ctr">
            <a:noAutofit/>
          </a:bodyPr>
          <a:p>
            <a:r>
              <a:rPr b="0" lang="es-ES" sz="4400" spc="-1" strike="noStrike">
                <a:solidFill>
                  <a:srgbClr val="000000"/>
                </a:solidFill>
                <a:latin typeface="Arial"/>
              </a:rPr>
              <a:t>Feu clic per a editar el format del text del títol</a:t>
            </a:r>
            <a:endParaRPr b="0" lang="es-ES" sz="4400" spc="-1" strike="noStrike">
              <a:solidFill>
                <a:srgbClr val="000000"/>
              </a:solidFill>
              <a:latin typeface="Arial"/>
            </a:endParaRPr>
          </a:p>
        </p:txBody>
      </p:sp>
      <p:sp>
        <p:nvSpPr>
          <p:cNvPr id="39"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2800" spc="-1" strike="noStrike">
                <a:solidFill>
                  <a:srgbClr val="000000"/>
                </a:solidFill>
                <a:latin typeface="Arial"/>
              </a:rPr>
              <a:t>Feu clic per a editar el format del text de l'esquema</a:t>
            </a:r>
            <a:endParaRPr b="0" lang="es-E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ES" sz="2000" spc="-1" strike="noStrike">
                <a:solidFill>
                  <a:srgbClr val="000000"/>
                </a:solidFill>
                <a:latin typeface="Arial"/>
              </a:rPr>
              <a:t>Segon nivell d'esquema</a:t>
            </a:r>
            <a:endParaRPr b="0" lang="es-ES"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ES" sz="1800" spc="-1" strike="noStrike">
                <a:solidFill>
                  <a:srgbClr val="000000"/>
                </a:solidFill>
                <a:latin typeface="Arial"/>
              </a:rPr>
              <a:t>Tercer nivell d'esquema</a:t>
            </a:r>
            <a:endParaRPr b="0" lang="es-E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ES" sz="1800" spc="-1" strike="noStrike">
                <a:solidFill>
                  <a:srgbClr val="000000"/>
                </a:solidFill>
                <a:latin typeface="Arial"/>
              </a:rPr>
              <a:t>Quart nivell d'esquema</a:t>
            </a:r>
            <a:endParaRPr b="0" lang="es-E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Arial"/>
              </a:rPr>
              <a:t>Cinquè nivell d'esquema</a:t>
            </a:r>
            <a:endParaRPr b="0" lang="es-E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Arial"/>
              </a:rPr>
              <a:t>Sisè nivell d'esquema</a:t>
            </a:r>
            <a:endParaRPr b="0" lang="es-E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Arial"/>
              </a:rPr>
              <a:t>Setè nivell d'esquema</a:t>
            </a:r>
            <a:endParaRPr b="0" lang="es-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s-ES" sz="1800" spc="-1" strike="noStrike">
                <a:solidFill>
                  <a:srgbClr val="000000"/>
                </a:solidFill>
                <a:latin typeface="Arial"/>
              </a:rPr>
              <a:t>Feu clic per a editar el format del text del títol</a:t>
            </a:r>
            <a:endParaRPr b="0" lang="es-ES" sz="1800" spc="-1" strike="noStrike">
              <a:solidFill>
                <a:srgbClr val="000000"/>
              </a:solidFill>
              <a:latin typeface="Arial"/>
            </a:endParaRPr>
          </a:p>
        </p:txBody>
      </p:sp>
      <p:sp>
        <p:nvSpPr>
          <p:cNvPr id="77"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2800" spc="-1" strike="noStrike">
                <a:solidFill>
                  <a:srgbClr val="000000"/>
                </a:solidFill>
                <a:latin typeface="Arial"/>
              </a:rPr>
              <a:t>Feu clic per a editar el format del text de l'esquema</a:t>
            </a:r>
            <a:endParaRPr b="0" lang="es-E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ES" sz="2000" spc="-1" strike="noStrike">
                <a:solidFill>
                  <a:srgbClr val="000000"/>
                </a:solidFill>
                <a:latin typeface="Arial"/>
              </a:rPr>
              <a:t>Segon nivell d'esquema</a:t>
            </a:r>
            <a:endParaRPr b="0" lang="es-ES"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ES" sz="1800" spc="-1" strike="noStrike">
                <a:solidFill>
                  <a:srgbClr val="000000"/>
                </a:solidFill>
                <a:latin typeface="Arial"/>
              </a:rPr>
              <a:t>Tercer nivell d'esquema</a:t>
            </a:r>
            <a:endParaRPr b="0" lang="es-E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ES" sz="1800" spc="-1" strike="noStrike">
                <a:solidFill>
                  <a:srgbClr val="000000"/>
                </a:solidFill>
                <a:latin typeface="Arial"/>
              </a:rPr>
              <a:t>Quart nivell d'esquema</a:t>
            </a:r>
            <a:endParaRPr b="0" lang="es-E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Arial"/>
              </a:rPr>
              <a:t>Cinquè nivell d'esquema</a:t>
            </a:r>
            <a:endParaRPr b="0" lang="es-E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Arial"/>
              </a:rPr>
              <a:t>Sisè nivell d'esquema</a:t>
            </a:r>
            <a:endParaRPr b="0" lang="es-E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Arial"/>
              </a:rPr>
              <a:t>Setè nivell d'esquema</a:t>
            </a:r>
            <a:endParaRPr b="0" lang="es-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8880" cy="1144440"/>
          </a:xfrm>
          <a:prstGeom prst="rect">
            <a:avLst/>
          </a:prstGeom>
        </p:spPr>
        <p:txBody>
          <a:bodyPr lIns="0" rIns="0" tIns="0" bIns="0" anchor="ctr">
            <a:noAutofit/>
          </a:bodyPr>
          <a:p>
            <a:r>
              <a:rPr b="0" lang="es-ES" sz="4400" spc="-1" strike="noStrike">
                <a:solidFill>
                  <a:srgbClr val="000000"/>
                </a:solidFill>
                <a:latin typeface="Arial"/>
              </a:rPr>
              <a:t>Feu clic per a editar el format del text del títol</a:t>
            </a:r>
            <a:endParaRPr b="0" lang="es-ES" sz="4400" spc="-1" strike="noStrike">
              <a:solidFill>
                <a:srgbClr val="000000"/>
              </a:solidFill>
              <a:latin typeface="Arial"/>
            </a:endParaRPr>
          </a:p>
        </p:txBody>
      </p:sp>
      <p:sp>
        <p:nvSpPr>
          <p:cNvPr id="115" name="PlaceHolder 2"/>
          <p:cNvSpPr>
            <a:spLocks noGrp="1"/>
          </p:cNvSpPr>
          <p:nvPr>
            <p:ph type="body"/>
          </p:nvPr>
        </p:nvSpPr>
        <p:spPr>
          <a:xfrm>
            <a:off x="457200" y="1604520"/>
            <a:ext cx="4015440" cy="3976920"/>
          </a:xfrm>
          <a:prstGeom prst="rect">
            <a:avLst/>
          </a:prstGeom>
        </p:spPr>
        <p:txBody>
          <a:bodyPr lIns="0" rIns="0" tIns="0" bIns="0">
            <a:normAutofit fontScale="37000"/>
          </a:bodyPr>
          <a:p>
            <a:pPr marL="432000" indent="-324000">
              <a:spcBef>
                <a:spcPts val="1417"/>
              </a:spcBef>
              <a:buClr>
                <a:srgbClr val="000000"/>
              </a:buClr>
              <a:buSzPct val="45000"/>
              <a:buFont typeface="Wingdings" charset="2"/>
              <a:buChar char=""/>
            </a:pPr>
            <a:r>
              <a:rPr b="0" lang="es-ES" sz="2800" spc="-1" strike="noStrike">
                <a:solidFill>
                  <a:srgbClr val="000000"/>
                </a:solidFill>
                <a:latin typeface="Arial"/>
              </a:rPr>
              <a:t>Feu clic per a editar el format del text de l'esquema</a:t>
            </a:r>
            <a:endParaRPr b="0" lang="es-E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ES" sz="2800" spc="-1" strike="noStrike">
                <a:solidFill>
                  <a:srgbClr val="000000"/>
                </a:solidFill>
                <a:latin typeface="Arial"/>
              </a:rPr>
              <a:t>Segon nivell d'esquema</a:t>
            </a:r>
            <a:endParaRPr b="0" lang="es-E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ES" sz="2800" spc="-1" strike="noStrike">
                <a:solidFill>
                  <a:srgbClr val="000000"/>
                </a:solidFill>
                <a:latin typeface="Arial"/>
              </a:rPr>
              <a:t>Tercer nivell d'esquema</a:t>
            </a:r>
            <a:endParaRPr b="0" lang="es-ES" sz="2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ES" sz="2800" spc="-1" strike="noStrike">
                <a:solidFill>
                  <a:srgbClr val="000000"/>
                </a:solidFill>
                <a:latin typeface="Arial"/>
              </a:rPr>
              <a:t>Quart nivell d'esquema</a:t>
            </a:r>
            <a:endParaRPr b="0" lang="es-ES" sz="2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ES" sz="2800" spc="-1" strike="noStrike">
                <a:solidFill>
                  <a:srgbClr val="000000"/>
                </a:solidFill>
                <a:latin typeface="Arial"/>
              </a:rPr>
              <a:t>Cinquè nivell d'esquema</a:t>
            </a:r>
            <a:endParaRPr b="0" lang="es-ES" sz="2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ES" sz="2800" spc="-1" strike="noStrike">
                <a:solidFill>
                  <a:srgbClr val="000000"/>
                </a:solidFill>
                <a:latin typeface="Arial"/>
              </a:rPr>
              <a:t>Sisè nivell d'esquema</a:t>
            </a:r>
            <a:endParaRPr b="0" lang="es-ES" sz="2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ES" sz="2800" spc="-1" strike="noStrike">
                <a:solidFill>
                  <a:srgbClr val="000000"/>
                </a:solidFill>
                <a:latin typeface="Arial"/>
              </a:rPr>
              <a:t>Setè nivell d'esquema</a:t>
            </a:r>
            <a:endParaRPr b="0" lang="es-ES" sz="2800" spc="-1" strike="noStrike">
              <a:solidFill>
                <a:srgbClr val="000000"/>
              </a:solidFill>
              <a:latin typeface="Arial"/>
            </a:endParaRPr>
          </a:p>
        </p:txBody>
      </p:sp>
      <p:sp>
        <p:nvSpPr>
          <p:cNvPr id="116" name="PlaceHolder 3"/>
          <p:cNvSpPr>
            <a:spLocks noGrp="1"/>
          </p:cNvSpPr>
          <p:nvPr>
            <p:ph type="body"/>
          </p:nvPr>
        </p:nvSpPr>
        <p:spPr>
          <a:xfrm>
            <a:off x="4674240" y="1604520"/>
            <a:ext cx="4015440" cy="3976920"/>
          </a:xfrm>
          <a:prstGeom prst="rect">
            <a:avLst/>
          </a:prstGeom>
        </p:spPr>
        <p:txBody>
          <a:bodyPr lIns="0" rIns="0" tIns="0" bIns="0">
            <a:normAutofit fontScale="37000"/>
          </a:bodyPr>
          <a:p>
            <a:pPr marL="432000" indent="-324000">
              <a:spcBef>
                <a:spcPts val="1417"/>
              </a:spcBef>
              <a:buClr>
                <a:srgbClr val="000000"/>
              </a:buClr>
              <a:buSzPct val="45000"/>
              <a:buFont typeface="Wingdings" charset="2"/>
              <a:buChar char=""/>
            </a:pPr>
            <a:r>
              <a:rPr b="0" lang="es-ES" sz="2800" spc="-1" strike="noStrike">
                <a:solidFill>
                  <a:srgbClr val="000000"/>
                </a:solidFill>
                <a:latin typeface="Arial"/>
              </a:rPr>
              <a:t>Feu clic per a editar el format del text de l'esquema</a:t>
            </a:r>
            <a:endParaRPr b="0" lang="es-E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ES" sz="2800" spc="-1" strike="noStrike">
                <a:solidFill>
                  <a:srgbClr val="000000"/>
                </a:solidFill>
                <a:latin typeface="Arial"/>
              </a:rPr>
              <a:t>Segon nivell d'esquema</a:t>
            </a:r>
            <a:endParaRPr b="0" lang="es-E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ES" sz="2800" spc="-1" strike="noStrike">
                <a:solidFill>
                  <a:srgbClr val="000000"/>
                </a:solidFill>
                <a:latin typeface="Arial"/>
              </a:rPr>
              <a:t>Tercer nivell d'esquema</a:t>
            </a:r>
            <a:endParaRPr b="0" lang="es-ES" sz="2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ES" sz="2800" spc="-1" strike="noStrike">
                <a:solidFill>
                  <a:srgbClr val="000000"/>
                </a:solidFill>
                <a:latin typeface="Arial"/>
              </a:rPr>
              <a:t>Quart nivell d'esquema</a:t>
            </a:r>
            <a:endParaRPr b="0" lang="es-ES" sz="2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ES" sz="2800" spc="-1" strike="noStrike">
                <a:solidFill>
                  <a:srgbClr val="000000"/>
                </a:solidFill>
                <a:latin typeface="Arial"/>
              </a:rPr>
              <a:t>Cinquè nivell d'esquema</a:t>
            </a:r>
            <a:endParaRPr b="0" lang="es-ES" sz="2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ES" sz="2800" spc="-1" strike="noStrike">
                <a:solidFill>
                  <a:srgbClr val="000000"/>
                </a:solidFill>
                <a:latin typeface="Arial"/>
              </a:rPr>
              <a:t>Sisè nivell d'esquema</a:t>
            </a:r>
            <a:endParaRPr b="0" lang="es-ES" sz="2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ES" sz="2800" spc="-1" strike="noStrike">
                <a:solidFill>
                  <a:srgbClr val="000000"/>
                </a:solidFill>
                <a:latin typeface="Arial"/>
              </a:rPr>
              <a:t>Setè nivell d'esquema</a:t>
            </a:r>
            <a:endParaRPr b="0" lang="es-ES" sz="2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s-ES" sz="1800" spc="-1" strike="noStrike">
                <a:solidFill>
                  <a:srgbClr val="000000"/>
                </a:solidFill>
                <a:latin typeface="Arial"/>
              </a:rPr>
              <a:t>Feu clic per a editar el format del text del títol</a:t>
            </a:r>
            <a:endParaRPr b="0" lang="es-ES" sz="1800" spc="-1" strike="noStrike">
              <a:solidFill>
                <a:srgbClr val="000000"/>
              </a:solidFill>
              <a:latin typeface="Arial"/>
            </a:endParaRPr>
          </a:p>
        </p:txBody>
      </p:sp>
      <p:sp>
        <p:nvSpPr>
          <p:cNvPr id="154"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2800" spc="-1" strike="noStrike">
                <a:solidFill>
                  <a:srgbClr val="000000"/>
                </a:solidFill>
                <a:latin typeface="Arial"/>
              </a:rPr>
              <a:t>Feu clic per a editar el format del text de l'esquema</a:t>
            </a:r>
            <a:endParaRPr b="0" lang="es-E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ES" sz="2000" spc="-1" strike="noStrike">
                <a:solidFill>
                  <a:srgbClr val="000000"/>
                </a:solidFill>
                <a:latin typeface="Arial"/>
              </a:rPr>
              <a:t>Segon nivell d'esquema</a:t>
            </a:r>
            <a:endParaRPr b="0" lang="es-ES"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ES" sz="1800" spc="-1" strike="noStrike">
                <a:solidFill>
                  <a:srgbClr val="000000"/>
                </a:solidFill>
                <a:latin typeface="Arial"/>
              </a:rPr>
              <a:t>Tercer nivell d'esquema</a:t>
            </a:r>
            <a:endParaRPr b="0" lang="es-E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ES" sz="1800" spc="-1" strike="noStrike">
                <a:solidFill>
                  <a:srgbClr val="000000"/>
                </a:solidFill>
                <a:latin typeface="Arial"/>
              </a:rPr>
              <a:t>Quart nivell d'esquema</a:t>
            </a:r>
            <a:endParaRPr b="0" lang="es-E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Arial"/>
              </a:rPr>
              <a:t>Cinquè nivell d'esquema</a:t>
            </a:r>
            <a:endParaRPr b="0" lang="es-E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Arial"/>
              </a:rPr>
              <a:t>Sisè nivell d'esquema</a:t>
            </a:r>
            <a:endParaRPr b="0" lang="es-E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Arial"/>
              </a:rPr>
              <a:t>Setè nivell d'esquema</a:t>
            </a:r>
            <a:endParaRPr b="0" lang="es-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40.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hyperlink" Target="http://www.filosofia.org/cla/pla/azc01049.htm" TargetMode="External"/><Relationship Id="rId2" Type="http://schemas.openxmlformats.org/officeDocument/2006/relationships/hyperlink" Target="http://www.filosofia.org/cla/pla/azc01049.htm" TargetMode="External"/><Relationship Id="rId3" Type="http://schemas.openxmlformats.org/officeDocument/2006/relationships/hyperlink" Target="http://www.filosofia.org/cla/pla/azc01049.htm" TargetMode="External"/><Relationship Id="rId4" Type="http://schemas.openxmlformats.org/officeDocument/2006/relationships/hyperlink" Target="https://www.uv.es/arete/textos/platon-criton__traduccion_.PDF" TargetMode="External"/><Relationship Id="rId5" Type="http://schemas.openxmlformats.org/officeDocument/2006/relationships/hyperlink" Target="http://www.filosofia.org/cla/pla/azc01009.htm" TargetMode="External"/><Relationship Id="rId6" Type="http://schemas.openxmlformats.org/officeDocument/2006/relationships/hyperlink" Target="http://www.filosofia.org/cla/pla/azc02187.htm" TargetMode="External"/><Relationship Id="rId7" Type="http://schemas.openxmlformats.org/officeDocument/2006/relationships/hyperlink" Target="http://www.filosofia.org/cla/pla/azc01259.htm" TargetMode="External"/><Relationship Id="rId8" Type="http://schemas.openxmlformats.org/officeDocument/2006/relationships/hyperlink" Target="http://www.filosofia.org/cla/pla/protbil.htm" TargetMode="External"/><Relationship Id="rId9" Type="http://schemas.openxmlformats.org/officeDocument/2006/relationships/hyperlink" Target="https://www.filosofia.org/cla/pla/img/azf01201.pdf" TargetMode="External"/><Relationship Id="rId10" Type="http://schemas.openxmlformats.org/officeDocument/2006/relationships/hyperlink" Target="http://www.filosofia.org/cla/pla/azc02221.htm" TargetMode="External"/><Relationship Id="rId11" Type="http://schemas.openxmlformats.org/officeDocument/2006/relationships/hyperlink" Target="https://www.filosofia.org/cla/pla/img/azf05115.pdf" TargetMode="External"/><Relationship Id="rId12" Type="http://schemas.openxmlformats.org/officeDocument/2006/relationships/hyperlink" Target="https://www.filosofia.org/cla/pla/img/azf04275.pdf" TargetMode="External"/><Relationship Id="rId13" Type="http://schemas.openxmlformats.org/officeDocument/2006/relationships/hyperlink" Target="http://www.filosofia.org/cla/pla/azc03303.htm" TargetMode="External"/><Relationship Id="rId14" Type="http://schemas.openxmlformats.org/officeDocument/2006/relationships/hyperlink" Target="https://www.filosofia.org/cla/pla/img/azf04347.pdf" TargetMode="External"/><Relationship Id="rId15" Type="http://schemas.openxmlformats.org/officeDocument/2006/relationships/hyperlink" Target="https://www.filosofia.org/cla/pla/img/azf02095.pdf" TargetMode="External"/><Relationship Id="rId16" Type="http://schemas.openxmlformats.org/officeDocument/2006/relationships/hyperlink" Target="https://biblioteca.org.ar/libros/131274.pdf" TargetMode="External"/><Relationship Id="rId17" Type="http://schemas.openxmlformats.org/officeDocument/2006/relationships/hyperlink" Target="https://biblioteca.org.ar/libros/133617.pdf" TargetMode="External"/><Relationship Id="rId18" Type="http://schemas.openxmlformats.org/officeDocument/2006/relationships/hyperlink" Target="http://www.filosofia.org/cla/pla/azc05297.htm" TargetMode="External"/><Relationship Id="rId19" Type="http://schemas.openxmlformats.org/officeDocument/2006/relationships/hyperlink" Target="http://www.xtec.cat/~mcodina3/Filosofia2/Fedo.pdf" TargetMode="External"/><Relationship Id="rId20" Type="http://schemas.openxmlformats.org/officeDocument/2006/relationships/hyperlink" Target="https://circulosemiotico.files.wordpress.com/2019/03/platc3b3n-la-republica.pdf" TargetMode="External"/><Relationship Id="rId21" Type="http://schemas.openxmlformats.org/officeDocument/2006/relationships/hyperlink" Target="http://www.filosofia.org/cla/pla/azc02261.htm" TargetMode="External"/><Relationship Id="rId22" Type="http://schemas.openxmlformats.org/officeDocument/2006/relationships/hyperlink" Target="http://www.filosofia.org/cla/pla/img/azf03145.pdf" TargetMode="External"/><Relationship Id="rId23" Type="http://schemas.openxmlformats.org/officeDocument/2006/relationships/hyperlink" Target="https://www.filosofia.org/cla/pla/img/azf04143.pdf" TargetMode="External"/><Relationship Id="rId24" Type="http://schemas.openxmlformats.org/officeDocument/2006/relationships/hyperlink" Target="https://www.filosofia.org/cla/pla/img/azf04009.pdf" TargetMode="External"/><Relationship Id="rId25" Type="http://schemas.openxmlformats.org/officeDocument/2006/relationships/hyperlink" Target="https://www.filosofia.org/cla/pla/img/azf06009.pdf" TargetMode="External"/><Relationship Id="rId26" Type="http://schemas.openxmlformats.org/officeDocument/2006/relationships/hyperlink" Target="http://www.filosofia.org/cla/pla/azc03019.htm" TargetMode="External"/><Relationship Id="rId27" Type="http://schemas.openxmlformats.org/officeDocument/2006/relationships/hyperlink" Target="https://www.filosofia.org/cla/pla/img/azf06131.pdf" TargetMode="External"/><Relationship Id="rId28" Type="http://schemas.openxmlformats.org/officeDocument/2006/relationships/hyperlink" Target="https://www.filosofia.org/cla/pla/img/azf06267.pdf" TargetMode="External"/><Relationship Id="rId29" Type="http://schemas.openxmlformats.org/officeDocument/2006/relationships/hyperlink" Target="https://www.filosofia.org/cla/pla/img/azf09057.pdf" TargetMode="External"/><Relationship Id="rId30" Type="http://schemas.openxmlformats.org/officeDocument/2006/relationships/slideLayout" Target="../slideLayouts/slideLayout1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CustomShape 1"/>
          <p:cNvSpPr/>
          <p:nvPr/>
        </p:nvSpPr>
        <p:spPr>
          <a:xfrm>
            <a:off x="-17640" y="0"/>
            <a:ext cx="9142560" cy="6856560"/>
          </a:xfrm>
          <a:prstGeom prst="rect">
            <a:avLst/>
          </a:prstGeom>
          <a:solidFill>
            <a:srgbClr val="dddddd"/>
          </a:solidFill>
          <a:ln w="0">
            <a:noFill/>
          </a:ln>
        </p:spPr>
        <p:style>
          <a:lnRef idx="0"/>
          <a:fillRef idx="0"/>
          <a:effectRef idx="0"/>
          <a:fontRef idx="minor"/>
        </p:style>
        <p:txBody>
          <a:bodyPr lIns="90000" rIns="90000" tIns="45000" bIns="45000">
            <a:noAutofit/>
          </a:bodyPr>
          <a:p>
            <a:pPr marL="343080" indent="-338400">
              <a:lnSpc>
                <a:spcPct val="100000"/>
              </a:lnSpc>
              <a:spcBef>
                <a:spcPts val="799"/>
              </a:spcBef>
              <a:tabLst>
                <a:tab algn="l" pos="0"/>
              </a:tabLst>
            </a:pPr>
            <a:r>
              <a:rPr b="0" lang="ca-ES" sz="3200" spc="-1" strike="noStrike">
                <a:solidFill>
                  <a:srgbClr val="000000"/>
                </a:solidFill>
                <a:latin typeface="Calibri"/>
                <a:ea typeface="DejaVu Sans"/>
              </a:rPr>
              <a:t>                                                                                     </a:t>
            </a:r>
            <a:endParaRPr b="0" lang="ca-ES" sz="3200" spc="-1" strike="noStrike">
              <a:latin typeface="Arial"/>
            </a:endParaRPr>
          </a:p>
        </p:txBody>
      </p:sp>
      <p:pic>
        <p:nvPicPr>
          <p:cNvPr id="198" name="Picture 2" descr=""/>
          <p:cNvPicPr/>
          <p:nvPr/>
        </p:nvPicPr>
        <p:blipFill>
          <a:blip r:embed="rId1"/>
          <a:stretch/>
        </p:blipFill>
        <p:spPr>
          <a:xfrm>
            <a:off x="2050920" y="0"/>
            <a:ext cx="5040360" cy="6856560"/>
          </a:xfrm>
          <a:prstGeom prst="rect">
            <a:avLst/>
          </a:prstGeom>
          <a:ln w="9525">
            <a:noFill/>
          </a:ln>
        </p:spPr>
      </p:pic>
      <p:sp>
        <p:nvSpPr>
          <p:cNvPr id="199" name="CustomShape 2"/>
          <p:cNvSpPr/>
          <p:nvPr/>
        </p:nvSpPr>
        <p:spPr>
          <a:xfrm>
            <a:off x="1619280" y="5776920"/>
            <a:ext cx="6069240" cy="824400"/>
          </a:xfrm>
          <a:prstGeom prst="rect">
            <a:avLst/>
          </a:prstGeom>
          <a:noFill/>
          <a:ln w="9525">
            <a:noFill/>
          </a:ln>
        </p:spPr>
        <p:style>
          <a:lnRef idx="0"/>
          <a:fillRef idx="0"/>
          <a:effectRef idx="0"/>
          <a:fontRef idx="minor"/>
        </p:style>
        <p:txBody>
          <a:bodyPr lIns="90000" rIns="90000" tIns="46800" bIns="46800">
            <a:spAutoFit/>
          </a:bodyPr>
          <a:p>
            <a:pP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ca-ES" sz="4800" spc="-1" strike="noStrike">
                <a:solidFill>
                  <a:srgbClr val="cc0000"/>
                </a:solidFill>
                <a:latin typeface="Calibri"/>
                <a:ea typeface="DejaVu Sans"/>
              </a:rPr>
              <a:t>PLATÓ, 427-347 aC.</a:t>
            </a:r>
            <a:endParaRPr b="0" lang="ca-ES" sz="4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CustomShape 1"/>
          <p:cNvSpPr/>
          <p:nvPr/>
        </p:nvSpPr>
        <p:spPr>
          <a:xfrm>
            <a:off x="0" y="0"/>
            <a:ext cx="9142560" cy="6856560"/>
          </a:xfrm>
          <a:prstGeom prst="rect">
            <a:avLst/>
          </a:prstGeom>
          <a:solidFill>
            <a:srgbClr val="ffffff"/>
          </a:solidFill>
          <a:ln w="0">
            <a:noFill/>
          </a:ln>
        </p:spPr>
        <p:style>
          <a:lnRef idx="0"/>
          <a:fillRef idx="0"/>
          <a:effectRef idx="0"/>
          <a:fontRef idx="minor"/>
        </p:style>
        <p:txBody>
          <a:bodyPr lIns="90000" rIns="90000" tIns="45000" bIns="45000">
            <a:noAutofit/>
          </a:bodyPr>
          <a:p>
            <a:pPr marL="343080" indent="-338400">
              <a:lnSpc>
                <a:spcPct val="100000"/>
              </a:lnSpc>
              <a:spcBef>
                <a:spcPts val="499"/>
              </a:spcBef>
              <a:tabLst>
                <a:tab algn="l" pos="0"/>
              </a:tabLst>
            </a:pPr>
            <a:endParaRPr b="0" lang="ca-ES" sz="1800" spc="-1" strike="noStrike">
              <a:latin typeface="Arial"/>
            </a:endParaRPr>
          </a:p>
          <a:p>
            <a:pPr marL="343080" indent="-338400">
              <a:lnSpc>
                <a:spcPct val="100000"/>
              </a:lnSpc>
              <a:spcBef>
                <a:spcPts val="499"/>
              </a:spcBef>
              <a:tabLst>
                <a:tab algn="l" pos="0"/>
              </a:tabLst>
            </a:pPr>
            <a:r>
              <a:rPr b="1" lang="ca-ES" sz="2000" spc="-1" strike="noStrike" u="sng">
                <a:solidFill>
                  <a:srgbClr val="000000"/>
                </a:solidFill>
                <a:uFillTx/>
                <a:latin typeface="Calibri"/>
                <a:ea typeface="DejaVu Sans"/>
              </a:rPr>
              <a:t>TEORIA DE LES FORMES (IDEES, </a:t>
            </a:r>
            <a:r>
              <a:rPr b="1" i="1" lang="ca-ES" sz="2000" spc="-1" strike="noStrike" u="sng">
                <a:solidFill>
                  <a:srgbClr val="000000"/>
                </a:solidFill>
                <a:uFillTx/>
                <a:latin typeface="Calibri"/>
                <a:ea typeface="DejaVu Sans"/>
              </a:rPr>
              <a:t>eidos</a:t>
            </a:r>
            <a:r>
              <a:rPr b="1" lang="ca-ES" sz="2000" spc="-1" strike="noStrike" u="sng">
                <a:solidFill>
                  <a:srgbClr val="000000"/>
                </a:solidFill>
                <a:uFillTx/>
                <a:latin typeface="Calibri"/>
                <a:ea typeface="DejaVu Sans"/>
              </a:rPr>
              <a:t>)</a:t>
            </a:r>
            <a:endParaRPr b="0" lang="ca-ES" sz="2000" spc="-1" strike="noStrike">
              <a:latin typeface="Arial"/>
            </a:endParaRPr>
          </a:p>
          <a:p>
            <a:pPr marL="343080" indent="-338400">
              <a:lnSpc>
                <a:spcPct val="100000"/>
              </a:lnSpc>
              <a:spcBef>
                <a:spcPts val="499"/>
              </a:spcBef>
              <a:tabLst>
                <a:tab algn="l" pos="0"/>
              </a:tabLst>
            </a:pPr>
            <a:endParaRPr b="0" lang="ca-ES" sz="2000" spc="-1" strike="noStrike">
              <a:latin typeface="Arial"/>
            </a:endParaRPr>
          </a:p>
          <a:p>
            <a:pPr marL="343080" indent="-338400">
              <a:lnSpc>
                <a:spcPct val="100000"/>
              </a:lnSpc>
              <a:spcBef>
                <a:spcPts val="499"/>
              </a:spcBef>
              <a:tabLst>
                <a:tab algn="l" pos="0"/>
              </a:tabLst>
            </a:pPr>
            <a:r>
              <a:rPr b="1" lang="ca-ES" sz="2000" spc="-1" strike="noStrike">
                <a:solidFill>
                  <a:srgbClr val="000000"/>
                </a:solidFill>
                <a:latin typeface="Calibri"/>
                <a:ea typeface="DejaVu Sans"/>
              </a:rPr>
              <a:t>	</a:t>
            </a:r>
            <a:r>
              <a:rPr b="1" lang="ca-ES" sz="2000" spc="-1" strike="noStrike">
                <a:solidFill>
                  <a:srgbClr val="000000"/>
                </a:solidFill>
                <a:latin typeface="Calibri"/>
                <a:ea typeface="DejaVu Sans"/>
              </a:rPr>
              <a:t>	</a:t>
            </a:r>
            <a:r>
              <a:rPr b="1" lang="ca-ES" sz="2000" spc="-1" strike="noStrike" u="sng">
                <a:solidFill>
                  <a:srgbClr val="0066cc"/>
                </a:solidFill>
                <a:uFillTx/>
                <a:latin typeface="Calibri"/>
                <a:ea typeface="DejaVu Sans"/>
              </a:rPr>
              <a:t>COSMOS NOETÓS</a:t>
            </a:r>
            <a:r>
              <a:rPr b="1" lang="ca-ES" sz="2000" spc="-1" strike="noStrike" u="sng">
                <a:solidFill>
                  <a:srgbClr val="000000"/>
                </a:solidFill>
                <a:uFillTx/>
                <a:latin typeface="Calibri"/>
                <a:ea typeface="DejaVu Sans"/>
              </a:rPr>
              <a:t>  (</a:t>
            </a:r>
            <a:r>
              <a:rPr b="1" lang="ca-ES" sz="2000" spc="-1" strike="noStrike" u="sng">
                <a:solidFill>
                  <a:srgbClr val="990000"/>
                </a:solidFill>
                <a:uFillTx/>
                <a:latin typeface="Calibri"/>
                <a:ea typeface="DejaVu Sans"/>
              </a:rPr>
              <a:t>ÉSSER</a:t>
            </a:r>
            <a:r>
              <a:rPr b="1" lang="ca-ES" sz="2000" spc="-1" strike="noStrike" u="sng">
                <a:solidFill>
                  <a:srgbClr val="000000"/>
                </a:solidFill>
                <a:uFillTx/>
                <a:latin typeface="Calibri"/>
                <a:ea typeface="DejaVu Sans"/>
              </a:rPr>
              <a:t>)...  </a:t>
            </a:r>
            <a:r>
              <a:rPr b="1" i="1" lang="ca-ES" sz="2000" spc="-1" strike="noStrike" u="sng">
                <a:solidFill>
                  <a:srgbClr val="990000"/>
                </a:solidFill>
                <a:uFillTx/>
                <a:latin typeface="Calibri"/>
                <a:ea typeface="DejaVu Sans"/>
              </a:rPr>
              <a:t>veritat</a:t>
            </a:r>
            <a:endParaRPr b="0" lang="ca-ES" sz="2000" spc="-1" strike="noStrike">
              <a:latin typeface="Arial"/>
            </a:endParaRPr>
          </a:p>
          <a:p>
            <a:pPr marL="343080" indent="-338400">
              <a:lnSpc>
                <a:spcPct val="100000"/>
              </a:lnSpc>
              <a:spcBef>
                <a:spcPts val="451"/>
              </a:spcBef>
              <a:tabLst>
                <a:tab algn="l" pos="0"/>
              </a:tabLst>
            </a:pPr>
            <a:r>
              <a:rPr b="0" lang="ca-ES" sz="1800" spc="-1" strike="noStrike">
                <a:solidFill>
                  <a:srgbClr val="000000"/>
                </a:solidFill>
                <a:latin typeface="Calibri"/>
                <a:ea typeface="DejaVu Sans"/>
              </a:rPr>
              <a:t>	</a:t>
            </a:r>
            <a:r>
              <a:rPr b="0" lang="ca-ES" sz="1800" spc="-1" strike="noStrike">
                <a:solidFill>
                  <a:srgbClr val="000000"/>
                </a:solidFill>
                <a:latin typeface="Calibri"/>
                <a:ea typeface="DejaVu Sans"/>
              </a:rPr>
              <a:t>	</a:t>
            </a:r>
            <a:r>
              <a:rPr b="0" lang="ca-ES" sz="1800" spc="-1" strike="noStrike">
                <a:solidFill>
                  <a:srgbClr val="000000"/>
                </a:solidFill>
                <a:latin typeface="Calibri"/>
                <a:ea typeface="DejaVu Sans"/>
              </a:rPr>
              <a:t>(Món intel·ligible o de les idees... Món de l’ésser-que-és: </a:t>
            </a:r>
            <a:r>
              <a:rPr b="1" i="1" lang="ca-ES" sz="1800" spc="-1" strike="noStrike">
                <a:solidFill>
                  <a:srgbClr val="000000"/>
                </a:solidFill>
                <a:latin typeface="Calibri"/>
                <a:ea typeface="DejaVu Sans"/>
              </a:rPr>
              <a:t>ontos on</a:t>
            </a:r>
            <a:r>
              <a:rPr b="0" lang="ca-ES" sz="1800" spc="-1" strike="noStrike">
                <a:solidFill>
                  <a:srgbClr val="000000"/>
                </a:solidFill>
                <a:latin typeface="Calibri"/>
                <a:ea typeface="DejaVu Sans"/>
              </a:rPr>
              <a:t>)</a:t>
            </a:r>
            <a:r>
              <a:rPr b="0" lang="ca-ES" sz="1800" spc="-1" strike="noStrike">
                <a:solidFill>
                  <a:srgbClr val="000000"/>
                </a:solidFill>
                <a:latin typeface="Calibri"/>
                <a:ea typeface="DejaVu Sans"/>
              </a:rPr>
              <a:t>	</a:t>
            </a:r>
            <a:endParaRPr b="0" lang="ca-ES" sz="1800" spc="-1" strike="noStrike">
              <a:latin typeface="Arial"/>
            </a:endParaRPr>
          </a:p>
          <a:p>
            <a:pPr marL="343080" indent="-338400">
              <a:lnSpc>
                <a:spcPct val="100000"/>
              </a:lnSpc>
              <a:spcBef>
                <a:spcPts val="451"/>
              </a:spcBef>
              <a:tabLst>
                <a:tab algn="l" pos="0"/>
              </a:tabLst>
            </a:pPr>
            <a:r>
              <a:rPr b="0" lang="ca-ES" sz="1800" spc="-1" strike="noStrike">
                <a:solidFill>
                  <a:srgbClr val="000000"/>
                </a:solidFill>
                <a:latin typeface="Calibri"/>
                <a:ea typeface="DejaVu Sans"/>
              </a:rPr>
              <a:t>	</a:t>
            </a:r>
            <a:r>
              <a:rPr b="0" lang="ca-ES" sz="1800" spc="-1" strike="noStrike">
                <a:solidFill>
                  <a:srgbClr val="000000"/>
                </a:solidFill>
                <a:latin typeface="Calibri"/>
                <a:ea typeface="DejaVu Sans"/>
              </a:rPr>
              <a:t>	</a:t>
            </a:r>
            <a:r>
              <a:rPr b="0" lang="ca-ES" sz="1800" spc="-1" strike="noStrike">
                <a:solidFill>
                  <a:srgbClr val="000000"/>
                </a:solidFill>
                <a:latin typeface="Calibri"/>
                <a:ea typeface="DejaVu Sans"/>
              </a:rPr>
              <a:t>	</a:t>
            </a:r>
            <a:r>
              <a:rPr b="1" lang="ca-ES" sz="1800" spc="-1" strike="noStrike">
                <a:solidFill>
                  <a:srgbClr val="000000"/>
                </a:solidFill>
                <a:latin typeface="Calibri"/>
                <a:ea typeface="DejaVu Sans"/>
              </a:rPr>
              <a:t>EIDOS</a:t>
            </a:r>
            <a:r>
              <a:rPr b="0" lang="ca-ES" sz="1800" spc="-1" strike="noStrike">
                <a:solidFill>
                  <a:srgbClr val="000000"/>
                </a:solidFill>
                <a:latin typeface="Calibri"/>
                <a:ea typeface="DejaVu Sans"/>
              </a:rPr>
              <a:t>: (</a:t>
            </a:r>
            <a:r>
              <a:rPr b="1" lang="ca-ES" sz="1800" spc="-1" strike="noStrike">
                <a:solidFill>
                  <a:srgbClr val="000000"/>
                </a:solidFill>
                <a:latin typeface="Calibri"/>
                <a:ea typeface="DejaVu Sans"/>
              </a:rPr>
              <a:t>models</a:t>
            </a:r>
            <a:r>
              <a:rPr b="0" lang="ca-ES" sz="1800" spc="-1" strike="noStrike">
                <a:solidFill>
                  <a:srgbClr val="000000"/>
                </a:solidFill>
                <a:latin typeface="Calibri"/>
                <a:ea typeface="DejaVu Sans"/>
              </a:rPr>
              <a:t>, formes, essències, idees) són entitats immaterials, absolutes, immutables, perfectes, universals, independents del món físic, eternes</a:t>
            </a:r>
            <a:endParaRPr b="0" lang="ca-ES" sz="1800" spc="-1" strike="noStrike">
              <a:latin typeface="Arial"/>
            </a:endParaRPr>
          </a:p>
          <a:p>
            <a:pPr marL="343080" indent="-338400">
              <a:lnSpc>
                <a:spcPct val="100000"/>
              </a:lnSpc>
              <a:spcBef>
                <a:spcPts val="451"/>
              </a:spcBef>
              <a:tabLst>
                <a:tab algn="l" pos="0"/>
              </a:tabLst>
            </a:pPr>
            <a:r>
              <a:rPr b="0" lang="ca-ES" sz="1800" spc="-1" strike="noStrike">
                <a:solidFill>
                  <a:srgbClr val="000000"/>
                </a:solidFill>
                <a:latin typeface="Calibri"/>
                <a:ea typeface="DejaVu Sans"/>
              </a:rPr>
              <a:t>	</a:t>
            </a:r>
            <a:r>
              <a:rPr b="0" lang="ca-ES" sz="1800" spc="-1" strike="noStrike">
                <a:solidFill>
                  <a:srgbClr val="000000"/>
                </a:solidFill>
                <a:latin typeface="Calibri"/>
                <a:ea typeface="DejaVu Sans"/>
              </a:rPr>
              <a:t>	</a:t>
            </a:r>
            <a:r>
              <a:rPr b="0" lang="ca-ES" sz="1800" spc="-1" strike="noStrike">
                <a:solidFill>
                  <a:srgbClr val="000000"/>
                </a:solidFill>
                <a:latin typeface="Calibri"/>
                <a:ea typeface="DejaVu Sans"/>
              </a:rPr>
              <a:t>	</a:t>
            </a:r>
            <a:r>
              <a:rPr b="0" lang="ca-ES" sz="1800" spc="-1" strike="noStrike">
                <a:solidFill>
                  <a:srgbClr val="000000"/>
                </a:solidFill>
                <a:latin typeface="Calibri"/>
                <a:ea typeface="DejaVu Sans"/>
              </a:rPr>
              <a:t>(</a:t>
            </a:r>
            <a:r>
              <a:rPr b="1" lang="ca-ES" sz="1800" spc="-1" strike="noStrike">
                <a:solidFill>
                  <a:srgbClr val="000000"/>
                </a:solidFill>
                <a:latin typeface="Calibri"/>
                <a:ea typeface="DejaVu Sans"/>
              </a:rPr>
              <a:t>Jerarquia de les idees</a:t>
            </a:r>
            <a:r>
              <a:rPr b="0" lang="ca-ES" sz="1800" spc="-1" strike="noStrike">
                <a:solidFill>
                  <a:srgbClr val="000000"/>
                </a:solidFill>
                <a:latin typeface="Calibri"/>
                <a:ea typeface="DejaVu Sans"/>
              </a:rPr>
              <a:t>:  -de més a menys- 1. el </a:t>
            </a:r>
            <a:r>
              <a:rPr b="0" i="1" lang="ca-ES" sz="1800" spc="-1" strike="noStrike">
                <a:solidFill>
                  <a:srgbClr val="000000"/>
                </a:solidFill>
                <a:latin typeface="Calibri"/>
                <a:ea typeface="DejaVu Sans"/>
              </a:rPr>
              <a:t>Bé-</a:t>
            </a:r>
            <a:r>
              <a:rPr b="1" i="1" lang="ca-ES" sz="1800" spc="-1" strike="noStrike">
                <a:solidFill>
                  <a:srgbClr val="000000"/>
                </a:solidFill>
                <a:latin typeface="Calibri"/>
                <a:ea typeface="DejaVu Sans"/>
              </a:rPr>
              <a:t>Agathon</a:t>
            </a:r>
            <a:r>
              <a:rPr b="0" lang="ca-ES" sz="1800" spc="-1" strike="noStrike">
                <a:solidFill>
                  <a:srgbClr val="000000"/>
                </a:solidFill>
                <a:latin typeface="Calibri"/>
                <a:ea typeface="DejaVu Sans"/>
              </a:rPr>
              <a:t>; 2. Valors morals (p.e. Justicia, .3. Entitats matemàtiques; 4. Idees de coses).</a:t>
            </a:r>
            <a:endParaRPr b="0" lang="ca-ES" sz="1800" spc="-1" strike="noStrike">
              <a:latin typeface="Arial"/>
            </a:endParaRPr>
          </a:p>
          <a:p>
            <a:pPr marL="343080" indent="-338400">
              <a:lnSpc>
                <a:spcPct val="100000"/>
              </a:lnSpc>
              <a:spcBef>
                <a:spcPts val="451"/>
              </a:spcBef>
              <a:tabLst>
                <a:tab algn="l" pos="0"/>
              </a:tabLst>
            </a:pPr>
            <a:endParaRPr b="0" lang="ca-ES" sz="1800" spc="-1" strike="noStrike">
              <a:latin typeface="Arial"/>
            </a:endParaRPr>
          </a:p>
          <a:p>
            <a:pPr marL="343080" indent="-338400">
              <a:lnSpc>
                <a:spcPct val="100000"/>
              </a:lnSpc>
              <a:spcBef>
                <a:spcPts val="499"/>
              </a:spcBef>
              <a:tabLst>
                <a:tab algn="l" pos="0"/>
              </a:tabLst>
            </a:pPr>
            <a:r>
              <a:rPr b="1" lang="ca-ES" sz="2000" spc="-1" strike="noStrike" u="sng">
                <a:solidFill>
                  <a:srgbClr val="000000"/>
                </a:solidFill>
                <a:uFillTx/>
                <a:latin typeface="Calibri"/>
                <a:ea typeface="DejaVu Sans"/>
              </a:rPr>
              <a:t>-----DUALISME ONTOLÒGIC----------------------------------------------jorismós--------</a:t>
            </a:r>
            <a:endParaRPr b="0" lang="ca-ES" sz="2000" spc="-1" strike="noStrike">
              <a:latin typeface="Arial"/>
            </a:endParaRPr>
          </a:p>
          <a:p>
            <a:pPr marL="343080" indent="-338400">
              <a:lnSpc>
                <a:spcPct val="100000"/>
              </a:lnSpc>
              <a:spcBef>
                <a:spcPts val="499"/>
              </a:spcBef>
              <a:tabLst>
                <a:tab algn="l" pos="0"/>
              </a:tabLst>
            </a:pPr>
            <a:r>
              <a:rPr b="1" lang="ca-ES" sz="2000" spc="-1" strike="noStrike">
                <a:solidFill>
                  <a:srgbClr val="000000"/>
                </a:solidFill>
                <a:latin typeface="Calibri"/>
                <a:ea typeface="DejaVu Sans"/>
              </a:rPr>
              <a:t>	</a:t>
            </a:r>
            <a:r>
              <a:rPr b="1" lang="ca-ES" sz="2000" spc="-1" strike="noStrike">
                <a:solidFill>
                  <a:srgbClr val="000000"/>
                </a:solidFill>
                <a:latin typeface="Calibri"/>
                <a:ea typeface="DejaVu Sans"/>
              </a:rPr>
              <a:t>	</a:t>
            </a:r>
            <a:endParaRPr b="0" lang="ca-ES" sz="2000" spc="-1" strike="noStrike">
              <a:latin typeface="Arial"/>
            </a:endParaRPr>
          </a:p>
          <a:p>
            <a:pPr marL="343080" indent="-338400">
              <a:lnSpc>
                <a:spcPct val="100000"/>
              </a:lnSpc>
              <a:spcBef>
                <a:spcPts val="499"/>
              </a:spcBef>
              <a:tabLst>
                <a:tab algn="l" pos="0"/>
              </a:tabLst>
            </a:pPr>
            <a:r>
              <a:rPr b="1" lang="ca-ES" sz="2000" spc="-1" strike="noStrike">
                <a:solidFill>
                  <a:srgbClr val="000000"/>
                </a:solidFill>
                <a:latin typeface="Calibri"/>
                <a:ea typeface="DejaVu Sans"/>
              </a:rPr>
              <a:t>	</a:t>
            </a:r>
            <a:r>
              <a:rPr b="1" lang="ca-ES" sz="2000" spc="-1" strike="noStrike">
                <a:solidFill>
                  <a:srgbClr val="000000"/>
                </a:solidFill>
                <a:latin typeface="Calibri"/>
                <a:ea typeface="DejaVu Sans"/>
              </a:rPr>
              <a:t>	</a:t>
            </a:r>
            <a:r>
              <a:rPr b="1" lang="ca-ES" sz="2000" spc="-1" strike="noStrike" u="sng">
                <a:solidFill>
                  <a:srgbClr val="0066cc"/>
                </a:solidFill>
                <a:uFillTx/>
                <a:latin typeface="Calibri"/>
                <a:ea typeface="DejaVu Sans"/>
              </a:rPr>
              <a:t>TOPOS ORATOS</a:t>
            </a:r>
            <a:r>
              <a:rPr b="1" lang="ca-ES" sz="2000" spc="-1" strike="noStrike" u="sng">
                <a:solidFill>
                  <a:srgbClr val="000000"/>
                </a:solidFill>
                <a:uFillTx/>
                <a:latin typeface="Calibri"/>
                <a:ea typeface="DejaVu Sans"/>
              </a:rPr>
              <a:t>  (</a:t>
            </a:r>
            <a:r>
              <a:rPr b="1" lang="ca-ES" sz="2000" spc="-1" strike="noStrike" u="sng">
                <a:solidFill>
                  <a:srgbClr val="990000"/>
                </a:solidFill>
                <a:uFillTx/>
                <a:latin typeface="Calibri"/>
                <a:ea typeface="DejaVu Sans"/>
              </a:rPr>
              <a:t>ESDEVENIR</a:t>
            </a:r>
            <a:r>
              <a:rPr b="1" lang="ca-ES" sz="2000" spc="-1" strike="noStrike" u="sng">
                <a:solidFill>
                  <a:srgbClr val="000000"/>
                </a:solidFill>
                <a:uFillTx/>
                <a:latin typeface="Calibri"/>
                <a:ea typeface="DejaVu Sans"/>
              </a:rPr>
              <a:t>)...  </a:t>
            </a:r>
            <a:r>
              <a:rPr b="1" i="1" lang="ca-ES" sz="2000" spc="-1" strike="noStrike" u="sng">
                <a:solidFill>
                  <a:srgbClr val="990000"/>
                </a:solidFill>
                <a:uFillTx/>
                <a:latin typeface="Calibri"/>
                <a:ea typeface="DejaVu Sans"/>
              </a:rPr>
              <a:t>aparença</a:t>
            </a:r>
            <a:endParaRPr b="0" lang="ca-ES" sz="2000" spc="-1" strike="noStrike">
              <a:latin typeface="Arial"/>
            </a:endParaRPr>
          </a:p>
          <a:p>
            <a:pPr marL="343080" indent="-338400">
              <a:lnSpc>
                <a:spcPct val="100000"/>
              </a:lnSpc>
              <a:spcBef>
                <a:spcPts val="451"/>
              </a:spcBef>
              <a:tabLst>
                <a:tab algn="l" pos="0"/>
              </a:tabLst>
            </a:pPr>
            <a:r>
              <a:rPr b="0" lang="ca-ES" sz="1800" spc="-1" strike="noStrike">
                <a:solidFill>
                  <a:srgbClr val="000000"/>
                </a:solidFill>
                <a:latin typeface="Calibri"/>
                <a:ea typeface="DejaVu Sans"/>
              </a:rPr>
              <a:t>	</a:t>
            </a:r>
            <a:r>
              <a:rPr b="0" lang="ca-ES" sz="1800" spc="-1" strike="noStrike">
                <a:solidFill>
                  <a:srgbClr val="000000"/>
                </a:solidFill>
                <a:latin typeface="Calibri"/>
                <a:ea typeface="DejaVu Sans"/>
              </a:rPr>
              <a:t>	</a:t>
            </a:r>
            <a:r>
              <a:rPr b="0" lang="ca-ES" sz="1800" spc="-1" strike="noStrike">
                <a:solidFill>
                  <a:srgbClr val="000000"/>
                </a:solidFill>
                <a:latin typeface="Calibri"/>
                <a:ea typeface="DejaVu Sans"/>
              </a:rPr>
              <a:t> </a:t>
            </a:r>
            <a:r>
              <a:rPr b="0" lang="ca-ES" sz="1800" spc="-1" strike="noStrike">
                <a:solidFill>
                  <a:srgbClr val="000000"/>
                </a:solidFill>
                <a:latin typeface="Calibri"/>
                <a:ea typeface="DejaVu Sans"/>
              </a:rPr>
              <a:t>(Món sensible o de les coses: món físic, material, món de la </a:t>
            </a:r>
            <a:r>
              <a:rPr b="1" lang="ca-ES" sz="1800" spc="-1" strike="noStrike">
                <a:solidFill>
                  <a:srgbClr val="000000"/>
                </a:solidFill>
                <a:latin typeface="Calibri"/>
                <a:ea typeface="DejaVu Sans"/>
              </a:rPr>
              <a:t>diversitat</a:t>
            </a:r>
            <a:r>
              <a:rPr b="0" lang="ca-ES" sz="1800" spc="-1" strike="noStrike">
                <a:solidFill>
                  <a:srgbClr val="000000"/>
                </a:solidFill>
                <a:latin typeface="Calibri"/>
                <a:ea typeface="DejaVu Sans"/>
              </a:rPr>
              <a:t> i </a:t>
            </a:r>
            <a:r>
              <a:rPr b="1" lang="ca-ES" sz="1800" spc="-1" strike="noStrike">
                <a:solidFill>
                  <a:srgbClr val="000000"/>
                </a:solidFill>
                <a:latin typeface="Calibri"/>
                <a:ea typeface="DejaVu Sans"/>
              </a:rPr>
              <a:t>multiplicitat</a:t>
            </a:r>
            <a:r>
              <a:rPr b="0" lang="ca-ES" sz="1800" spc="-1" strike="noStrike">
                <a:solidFill>
                  <a:srgbClr val="000000"/>
                </a:solidFill>
                <a:latin typeface="Calibri"/>
                <a:ea typeface="DejaVu Sans"/>
              </a:rPr>
              <a:t>, món del </a:t>
            </a:r>
            <a:r>
              <a:rPr b="1" lang="ca-ES" sz="1800" spc="-1" strike="noStrike">
                <a:solidFill>
                  <a:srgbClr val="000000"/>
                </a:solidFill>
                <a:latin typeface="Calibri"/>
                <a:ea typeface="DejaVu Sans"/>
              </a:rPr>
              <a:t>CANVI</a:t>
            </a:r>
            <a:r>
              <a:rPr b="0" lang="ca-ES" sz="1800" spc="-1" strike="noStrike">
                <a:solidFill>
                  <a:srgbClr val="000000"/>
                </a:solidFill>
                <a:latin typeface="Calibri"/>
                <a:ea typeface="DejaVu Sans"/>
              </a:rPr>
              <a:t> i el </a:t>
            </a:r>
            <a:r>
              <a:rPr b="1" lang="ca-ES" sz="1800" spc="-1" strike="noStrike">
                <a:solidFill>
                  <a:srgbClr val="000000"/>
                </a:solidFill>
                <a:latin typeface="Calibri"/>
                <a:ea typeface="DejaVu Sans"/>
              </a:rPr>
              <a:t>MOVIMENT</a:t>
            </a:r>
            <a:r>
              <a:rPr b="0" lang="ca-ES" sz="1800" spc="-1" strike="noStrike">
                <a:solidFill>
                  <a:srgbClr val="000000"/>
                </a:solidFill>
                <a:latin typeface="Calibri"/>
                <a:ea typeface="DejaVu Sans"/>
              </a:rPr>
              <a:t> –</a:t>
            </a:r>
            <a:r>
              <a:rPr b="1" i="1" lang="ca-ES" sz="1800" spc="-1" strike="noStrike">
                <a:solidFill>
                  <a:srgbClr val="000000"/>
                </a:solidFill>
                <a:latin typeface="Calibri"/>
                <a:ea typeface="DejaVu Sans"/>
              </a:rPr>
              <a:t>metabolé</a:t>
            </a:r>
            <a:r>
              <a:rPr b="0" lang="ca-ES" sz="1800" spc="-1" strike="noStrike">
                <a:solidFill>
                  <a:srgbClr val="000000"/>
                </a:solidFill>
                <a:latin typeface="Calibri"/>
                <a:ea typeface="DejaVu Sans"/>
              </a:rPr>
              <a:t>, </a:t>
            </a:r>
            <a:r>
              <a:rPr b="1" i="1" lang="ca-ES" sz="1800" spc="-1" strike="noStrike">
                <a:solidFill>
                  <a:srgbClr val="000000"/>
                </a:solidFill>
                <a:latin typeface="Calibri"/>
                <a:ea typeface="DejaVu Sans"/>
              </a:rPr>
              <a:t>kínesis-</a:t>
            </a:r>
            <a:r>
              <a:rPr b="0" lang="ca-ES" sz="1800" spc="-1" strike="noStrike">
                <a:solidFill>
                  <a:srgbClr val="000000"/>
                </a:solidFill>
                <a:latin typeface="Calibri"/>
                <a:ea typeface="DejaVu Sans"/>
              </a:rPr>
              <a:t>)</a:t>
            </a:r>
            <a:endParaRPr b="0" lang="ca-ES" sz="1800" spc="-1" strike="noStrike">
              <a:latin typeface="Arial"/>
            </a:endParaRPr>
          </a:p>
          <a:p>
            <a:pPr marL="343080" indent="-338400">
              <a:lnSpc>
                <a:spcPct val="100000"/>
              </a:lnSpc>
              <a:spcBef>
                <a:spcPts val="451"/>
              </a:spcBef>
              <a:tabLst>
                <a:tab algn="l" pos="0"/>
              </a:tabLst>
            </a:pPr>
            <a:r>
              <a:rPr b="0" lang="ca-ES" sz="1800" spc="-1" strike="noStrike">
                <a:solidFill>
                  <a:srgbClr val="000000"/>
                </a:solidFill>
                <a:latin typeface="Calibri"/>
                <a:ea typeface="DejaVu Sans"/>
              </a:rPr>
              <a:t>	</a:t>
            </a:r>
            <a:r>
              <a:rPr b="0" lang="ca-ES" sz="1800" spc="-1" strike="noStrike">
                <a:solidFill>
                  <a:srgbClr val="000000"/>
                </a:solidFill>
                <a:latin typeface="Calibri"/>
                <a:ea typeface="DejaVu Sans"/>
              </a:rPr>
              <a:t>	</a:t>
            </a:r>
            <a:r>
              <a:rPr b="0" lang="ca-ES" sz="1800" spc="-1" strike="noStrike">
                <a:solidFill>
                  <a:srgbClr val="000000"/>
                </a:solidFill>
                <a:latin typeface="Calibri"/>
                <a:ea typeface="DejaVu Sans"/>
              </a:rPr>
              <a:t>	</a:t>
            </a:r>
            <a:r>
              <a:rPr b="1" lang="ca-ES" sz="1800" spc="-1" strike="noStrike">
                <a:solidFill>
                  <a:srgbClr val="000000"/>
                </a:solidFill>
                <a:latin typeface="Calibri"/>
                <a:ea typeface="DejaVu Sans"/>
              </a:rPr>
              <a:t>EIDOLES</a:t>
            </a:r>
            <a:r>
              <a:rPr b="0" lang="ca-ES" sz="1800" spc="-1" strike="noStrike">
                <a:solidFill>
                  <a:srgbClr val="000000"/>
                </a:solidFill>
                <a:latin typeface="Calibri"/>
                <a:ea typeface="DejaVu Sans"/>
              </a:rPr>
              <a:t>: (</a:t>
            </a:r>
            <a:r>
              <a:rPr b="1" lang="ca-ES" sz="1800" spc="-1" strike="noStrike">
                <a:solidFill>
                  <a:srgbClr val="000000"/>
                </a:solidFill>
                <a:latin typeface="Calibri"/>
                <a:ea typeface="DejaVu Sans"/>
              </a:rPr>
              <a:t>còpies</a:t>
            </a:r>
            <a:r>
              <a:rPr b="0" lang="ca-ES" sz="1800" spc="-1" strike="noStrike">
                <a:solidFill>
                  <a:srgbClr val="000000"/>
                </a:solidFill>
                <a:latin typeface="Calibri"/>
                <a:ea typeface="DejaVu Sans"/>
              </a:rPr>
              <a:t> de les idees de les que </a:t>
            </a:r>
            <a:r>
              <a:rPr b="1" lang="ca-ES" sz="1800" spc="-1" strike="noStrike">
                <a:solidFill>
                  <a:srgbClr val="666633"/>
                </a:solidFill>
                <a:latin typeface="Calibri"/>
                <a:ea typeface="DejaVu Sans"/>
              </a:rPr>
              <a:t>PARTICIPEN</a:t>
            </a:r>
            <a:r>
              <a:rPr b="0" lang="ca-ES" sz="1800" spc="-1" strike="noStrike">
                <a:solidFill>
                  <a:srgbClr val="000000"/>
                </a:solidFill>
                <a:latin typeface="Calibri"/>
                <a:ea typeface="DejaVu Sans"/>
              </a:rPr>
              <a:t>  -teoria de la </a:t>
            </a:r>
            <a:r>
              <a:rPr b="1" lang="ca-ES" sz="1800" spc="-1" strike="noStrike">
                <a:solidFill>
                  <a:srgbClr val="666633"/>
                </a:solidFill>
                <a:latin typeface="Calibri"/>
                <a:ea typeface="DejaVu Sans"/>
              </a:rPr>
              <a:t>MÈTHEXIS</a:t>
            </a:r>
            <a:r>
              <a:rPr b="0" lang="ca-ES" sz="1800" spc="-1" strike="noStrike">
                <a:solidFill>
                  <a:srgbClr val="000000"/>
                </a:solidFill>
                <a:latin typeface="Calibri"/>
                <a:ea typeface="DejaVu Sans"/>
              </a:rPr>
              <a:t> (</a:t>
            </a:r>
            <a:r>
              <a:rPr b="1" lang="ca-ES" sz="1800" spc="-1" strike="noStrike">
                <a:solidFill>
                  <a:srgbClr val="000000"/>
                </a:solidFill>
                <a:latin typeface="Calibri"/>
                <a:ea typeface="DejaVu Sans"/>
              </a:rPr>
              <a:t>participació</a:t>
            </a:r>
            <a:r>
              <a:rPr b="0" lang="ca-ES" sz="1800" spc="-1" strike="noStrike">
                <a:solidFill>
                  <a:srgbClr val="000000"/>
                </a:solidFill>
                <a:latin typeface="Calibri"/>
                <a:ea typeface="DejaVu Sans"/>
              </a:rPr>
              <a:t>)- )</a:t>
            </a:r>
            <a:endParaRPr b="0" lang="ca-ES"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CustomShape 1"/>
          <p:cNvSpPr/>
          <p:nvPr/>
        </p:nvSpPr>
        <p:spPr>
          <a:xfrm>
            <a:off x="457200" y="274680"/>
            <a:ext cx="8228160" cy="1141560"/>
          </a:xfrm>
          <a:prstGeom prst="rect">
            <a:avLst/>
          </a:prstGeom>
          <a:solidFill>
            <a:srgbClr val="4f81bd"/>
          </a:solidFill>
          <a:ln w="0">
            <a:noFill/>
          </a:ln>
        </p:spPr>
        <p:style>
          <a:lnRef idx="0"/>
          <a:fillRef idx="0"/>
          <a:effectRef idx="0"/>
          <a:fontRef idx="minor"/>
        </p:style>
        <p:txBody>
          <a:bodyPr lIns="90000" rIns="90000" tIns="45000" bIns="45000" anchor="ctr">
            <a:noAutofit/>
          </a:bodyPr>
          <a:p>
            <a:pPr algn="ctr">
              <a:lnSpc>
                <a:spcPct val="100000"/>
              </a:lnSpc>
            </a:pPr>
            <a:r>
              <a:rPr b="0" lang="es-ES" sz="4400" spc="-1" strike="noStrike">
                <a:solidFill>
                  <a:srgbClr val="000000"/>
                </a:solidFill>
                <a:latin typeface="Calibri"/>
                <a:ea typeface="DejaVu Sans"/>
              </a:rPr>
              <a:t>LES IDEES</a:t>
            </a:r>
            <a:endParaRPr b="0" lang="ca-ES" sz="4400" spc="-1" strike="noStrike">
              <a:latin typeface="Arial"/>
            </a:endParaRPr>
          </a:p>
        </p:txBody>
      </p:sp>
      <p:sp>
        <p:nvSpPr>
          <p:cNvPr id="219" name="CustomShape 2"/>
          <p:cNvSpPr/>
          <p:nvPr/>
        </p:nvSpPr>
        <p:spPr>
          <a:xfrm>
            <a:off x="457200" y="1600200"/>
            <a:ext cx="8228160" cy="4524480"/>
          </a:xfrm>
          <a:prstGeom prst="rect">
            <a:avLst/>
          </a:prstGeom>
          <a:noFill/>
          <a:ln w="0">
            <a:noFill/>
          </a:ln>
        </p:spPr>
        <p:style>
          <a:lnRef idx="0"/>
          <a:fillRef idx="0"/>
          <a:effectRef idx="0"/>
          <a:fontRef idx="minor"/>
        </p:style>
        <p:txBody>
          <a:bodyPr lIns="90000" rIns="90000" tIns="45000" bIns="45000">
            <a:normAutofit fontScale="51000"/>
          </a:bodyPr>
          <a:p>
            <a:pPr marL="343080" indent="-338400">
              <a:lnSpc>
                <a:spcPct val="100000"/>
              </a:lnSpc>
              <a:spcBef>
                <a:spcPts val="499"/>
              </a:spcBef>
              <a:tabLst>
                <a:tab algn="l" pos="0"/>
              </a:tabLst>
            </a:pPr>
            <a:r>
              <a:rPr b="0" lang="ca-ES" sz="3200" spc="-1" strike="noStrike">
                <a:solidFill>
                  <a:srgbClr val="000000"/>
                </a:solidFill>
                <a:latin typeface="Calibri"/>
                <a:ea typeface="DejaVu Sans"/>
              </a:rPr>
              <a:t>Les </a:t>
            </a:r>
            <a:r>
              <a:rPr b="1" lang="ca-ES" sz="3200" spc="-1" strike="noStrike">
                <a:solidFill>
                  <a:srgbClr val="cc3300"/>
                </a:solidFill>
                <a:latin typeface="Calibri"/>
                <a:ea typeface="DejaVu Sans"/>
              </a:rPr>
              <a:t>formes</a:t>
            </a:r>
            <a:r>
              <a:rPr b="0" lang="ca-ES" sz="3200" spc="-1" strike="noStrike">
                <a:solidFill>
                  <a:srgbClr val="000000"/>
                </a:solidFill>
                <a:latin typeface="Calibri"/>
                <a:ea typeface="DejaVu Sans"/>
              </a:rPr>
              <a:t> </a:t>
            </a:r>
            <a:r>
              <a:rPr b="1" lang="ca-ES" sz="3200" spc="-1" strike="noStrike">
                <a:solidFill>
                  <a:srgbClr val="990000"/>
                </a:solidFill>
                <a:latin typeface="Calibri"/>
                <a:ea typeface="DejaVu Sans"/>
              </a:rPr>
              <a:t>–</a:t>
            </a:r>
            <a:r>
              <a:rPr b="1" i="1" lang="ca-ES" sz="3200" spc="-1" strike="noStrike">
                <a:solidFill>
                  <a:srgbClr val="990000"/>
                </a:solidFill>
                <a:latin typeface="Calibri"/>
                <a:ea typeface="DejaVu Sans"/>
              </a:rPr>
              <a:t>eidos- </a:t>
            </a:r>
            <a:r>
              <a:rPr b="1" lang="ca-ES" sz="3200" spc="-1" strike="noStrike">
                <a:solidFill>
                  <a:srgbClr val="990000"/>
                </a:solidFill>
                <a:latin typeface="Calibri"/>
                <a:ea typeface="DejaVu Sans"/>
              </a:rPr>
              <a:t>(essències, models...):</a:t>
            </a:r>
            <a:endParaRPr b="0" lang="ca-ES" sz="3200" spc="-1" strike="noStrike">
              <a:latin typeface="Arial"/>
            </a:endParaRPr>
          </a:p>
          <a:p>
            <a:pPr marL="343080" indent="-338400">
              <a:lnSpc>
                <a:spcPct val="100000"/>
              </a:lnSpc>
              <a:spcBef>
                <a:spcPts val="499"/>
              </a:spcBef>
              <a:tabLst>
                <a:tab algn="l" pos="0"/>
              </a:tabLst>
            </a:pPr>
            <a:endParaRPr b="0" lang="ca-ES" sz="3200" spc="-1" strike="noStrike">
              <a:latin typeface="Arial"/>
            </a:endParaRPr>
          </a:p>
          <a:p>
            <a:pPr marL="343080" indent="-338400">
              <a:lnSpc>
                <a:spcPct val="100000"/>
              </a:lnSpc>
              <a:spcBef>
                <a:spcPts val="499"/>
              </a:spcBef>
              <a:tabLst>
                <a:tab algn="l" pos="0"/>
              </a:tabLst>
            </a:pPr>
            <a:endParaRPr b="0" lang="ca-ES" sz="3200" spc="-1" strike="noStrike">
              <a:latin typeface="Arial"/>
            </a:endParaRPr>
          </a:p>
          <a:p>
            <a:pPr marL="343080" indent="-338400">
              <a:lnSpc>
                <a:spcPct val="100000"/>
              </a:lnSpc>
              <a:spcBef>
                <a:spcPts val="499"/>
              </a:spcBef>
              <a:tabLst>
                <a:tab algn="l" pos="0"/>
              </a:tabLst>
            </a:pPr>
            <a:r>
              <a:rPr b="0" lang="ca-ES" sz="3200" spc="-1" strike="noStrike">
                <a:solidFill>
                  <a:srgbClr val="000000"/>
                </a:solidFill>
                <a:latin typeface="Calibri"/>
                <a:ea typeface="DejaVu Sans"/>
              </a:rPr>
              <a:t>-no existeixen en el nostre món material, sinó en un altre món especial i realíssim, el món de les formes o </a:t>
            </a:r>
            <a:r>
              <a:rPr b="1" i="1" lang="ca-ES" sz="3200" spc="-1" strike="noStrike">
                <a:solidFill>
                  <a:srgbClr val="000000"/>
                </a:solidFill>
                <a:latin typeface="Calibri"/>
                <a:ea typeface="DejaVu Sans"/>
              </a:rPr>
              <a:t>cosmos noetós</a:t>
            </a:r>
            <a:r>
              <a:rPr b="0" lang="ca-ES" sz="3200" spc="-1" strike="noStrike">
                <a:solidFill>
                  <a:srgbClr val="000000"/>
                </a:solidFill>
                <a:latin typeface="Calibri"/>
                <a:ea typeface="DejaVu Sans"/>
              </a:rPr>
              <a:t>;</a:t>
            </a:r>
            <a:endParaRPr b="0" lang="ca-ES" sz="3200" spc="-1" strike="noStrike">
              <a:latin typeface="Arial"/>
            </a:endParaRPr>
          </a:p>
          <a:p>
            <a:pPr marL="343080" indent="-338400">
              <a:lnSpc>
                <a:spcPct val="100000"/>
              </a:lnSpc>
              <a:spcBef>
                <a:spcPts val="499"/>
              </a:spcBef>
              <a:tabLst>
                <a:tab algn="l" pos="0"/>
              </a:tabLst>
            </a:pPr>
            <a:endParaRPr b="0" lang="ca-ES" sz="3200" spc="-1" strike="noStrike">
              <a:latin typeface="Arial"/>
            </a:endParaRPr>
          </a:p>
          <a:p>
            <a:pPr marL="343080" indent="-338400">
              <a:lnSpc>
                <a:spcPct val="100000"/>
              </a:lnSpc>
              <a:spcBef>
                <a:spcPts val="499"/>
              </a:spcBef>
              <a:tabLst>
                <a:tab algn="l" pos="0"/>
              </a:tabLst>
            </a:pPr>
            <a:endParaRPr b="0" lang="ca-ES" sz="3200" spc="-1" strike="noStrike">
              <a:latin typeface="Arial"/>
            </a:endParaRPr>
          </a:p>
          <a:p>
            <a:pPr marL="343080" indent="-338400">
              <a:lnSpc>
                <a:spcPct val="100000"/>
              </a:lnSpc>
              <a:spcBef>
                <a:spcPts val="499"/>
              </a:spcBef>
              <a:tabLst>
                <a:tab algn="l" pos="0"/>
              </a:tabLst>
            </a:pPr>
            <a:r>
              <a:rPr b="0" lang="ca-ES" sz="3200" spc="-1" strike="noStrike">
                <a:solidFill>
                  <a:srgbClr val="000000"/>
                </a:solidFill>
                <a:latin typeface="Calibri"/>
                <a:ea typeface="DejaVu Sans"/>
              </a:rPr>
              <a:t>-les </a:t>
            </a:r>
            <a:r>
              <a:rPr b="1" lang="ca-ES" sz="3200" spc="-1" strike="noStrike">
                <a:solidFill>
                  <a:srgbClr val="cc3300"/>
                </a:solidFill>
                <a:latin typeface="Calibri"/>
                <a:ea typeface="DejaVu Sans"/>
              </a:rPr>
              <a:t>formes</a:t>
            </a:r>
            <a:r>
              <a:rPr b="0" lang="ca-ES" sz="3200" spc="-1" strike="noStrike">
                <a:solidFill>
                  <a:srgbClr val="000000"/>
                </a:solidFill>
                <a:latin typeface="Calibri"/>
                <a:ea typeface="DejaVu Sans"/>
              </a:rPr>
              <a:t> són eternes, intemporals;</a:t>
            </a:r>
            <a:endParaRPr b="0" lang="ca-ES" sz="3200" spc="-1" strike="noStrike">
              <a:latin typeface="Arial"/>
            </a:endParaRPr>
          </a:p>
          <a:p>
            <a:pPr marL="343080" indent="-338400">
              <a:lnSpc>
                <a:spcPct val="100000"/>
              </a:lnSpc>
              <a:spcBef>
                <a:spcPts val="499"/>
              </a:spcBef>
              <a:tabLst>
                <a:tab algn="l" pos="0"/>
              </a:tabLst>
            </a:pPr>
            <a:r>
              <a:rPr b="0" lang="ca-ES" sz="3200" spc="-1" strike="noStrike">
                <a:solidFill>
                  <a:srgbClr val="000000"/>
                </a:solidFill>
                <a:latin typeface="Calibri"/>
                <a:ea typeface="DejaVu Sans"/>
              </a:rPr>
              <a:t>-les </a:t>
            </a:r>
            <a:r>
              <a:rPr b="1" lang="ca-ES" sz="3200" spc="-1" strike="noStrike">
                <a:solidFill>
                  <a:srgbClr val="cc3300"/>
                </a:solidFill>
                <a:latin typeface="Calibri"/>
                <a:ea typeface="DejaVu Sans"/>
              </a:rPr>
              <a:t>formes</a:t>
            </a:r>
            <a:r>
              <a:rPr b="0" lang="ca-ES" sz="3200" spc="-1" strike="noStrike">
                <a:solidFill>
                  <a:srgbClr val="000000"/>
                </a:solidFill>
                <a:latin typeface="Calibri"/>
                <a:ea typeface="DejaVu Sans"/>
              </a:rPr>
              <a:t> són úniques, és a dir, a cada terme general correspon una i només una forma;</a:t>
            </a:r>
            <a:endParaRPr b="0" lang="ca-ES" sz="3200" spc="-1" strike="noStrike">
              <a:latin typeface="Arial"/>
            </a:endParaRPr>
          </a:p>
          <a:p>
            <a:pPr marL="343080" indent="-338400">
              <a:lnSpc>
                <a:spcPct val="100000"/>
              </a:lnSpc>
              <a:spcBef>
                <a:spcPts val="499"/>
              </a:spcBef>
              <a:tabLst>
                <a:tab algn="l" pos="0"/>
              </a:tabLst>
            </a:pPr>
            <a:r>
              <a:rPr b="0" lang="ca-ES" sz="3200" spc="-1" strike="noStrike">
                <a:solidFill>
                  <a:srgbClr val="000000"/>
                </a:solidFill>
                <a:latin typeface="Calibri"/>
                <a:ea typeface="DejaVu Sans"/>
              </a:rPr>
              <a:t>-les </a:t>
            </a:r>
            <a:r>
              <a:rPr b="1" lang="ca-ES" sz="3200" spc="-1" strike="noStrike">
                <a:solidFill>
                  <a:srgbClr val="cc3300"/>
                </a:solidFill>
                <a:latin typeface="Calibri"/>
                <a:ea typeface="DejaVu Sans"/>
              </a:rPr>
              <a:t>formes</a:t>
            </a:r>
            <a:r>
              <a:rPr b="0" lang="ca-ES" sz="3200" spc="-1" strike="noStrike">
                <a:solidFill>
                  <a:srgbClr val="000000"/>
                </a:solidFill>
                <a:latin typeface="Calibri"/>
                <a:ea typeface="DejaVu Sans"/>
              </a:rPr>
              <a:t> són inalterables, no pateixen canvi ni transformació, romanen sempre idèntiques a si mateixes.</a:t>
            </a:r>
            <a:endParaRPr b="0" lang="ca-ES" sz="3200" spc="-1" strike="noStrike">
              <a:latin typeface="Arial"/>
            </a:endParaRPr>
          </a:p>
          <a:p>
            <a:pPr marL="343080" indent="-338400">
              <a:lnSpc>
                <a:spcPct val="100000"/>
              </a:lnSpc>
              <a:spcBef>
                <a:spcPts val="499"/>
              </a:spcBef>
              <a:tabLst>
                <a:tab algn="l" pos="0"/>
              </a:tabLst>
            </a:pPr>
            <a:r>
              <a:rPr b="0" lang="ca-ES" sz="3200" spc="-1" strike="noStrike">
                <a:solidFill>
                  <a:srgbClr val="000000"/>
                </a:solidFill>
                <a:latin typeface="Calibri"/>
                <a:ea typeface="DejaVu Sans"/>
              </a:rPr>
              <a:t>-les </a:t>
            </a:r>
            <a:r>
              <a:rPr b="1" lang="ca-ES" sz="3200" spc="-1" strike="noStrike">
                <a:solidFill>
                  <a:srgbClr val="c00000"/>
                </a:solidFill>
                <a:latin typeface="Calibri"/>
                <a:ea typeface="DejaVu Sans"/>
              </a:rPr>
              <a:t>formes</a:t>
            </a:r>
            <a:r>
              <a:rPr b="0" lang="ca-ES" sz="3200" spc="-1" strike="noStrike">
                <a:solidFill>
                  <a:srgbClr val="000000"/>
                </a:solidFill>
                <a:latin typeface="Calibri"/>
                <a:ea typeface="DejaVu Sans"/>
              </a:rPr>
              <a:t> són immaterials. </a:t>
            </a:r>
            <a:endParaRPr b="0" lang="ca-ES" sz="3200" spc="-1" strike="noStrike">
              <a:latin typeface="Arial"/>
            </a:endParaRPr>
          </a:p>
          <a:p>
            <a:pPr marL="343080" indent="-338400">
              <a:lnSpc>
                <a:spcPct val="100000"/>
              </a:lnSpc>
              <a:spcBef>
                <a:spcPts val="641"/>
              </a:spcBef>
              <a:tabLst>
                <a:tab algn="l" pos="0"/>
              </a:tabLst>
            </a:pPr>
            <a:endParaRPr b="0" lang="ca-ES" sz="32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CustomShape 1"/>
          <p:cNvSpPr/>
          <p:nvPr/>
        </p:nvSpPr>
        <p:spPr>
          <a:xfrm>
            <a:off x="457200" y="274680"/>
            <a:ext cx="8228160" cy="1141560"/>
          </a:xfrm>
          <a:prstGeom prst="rect">
            <a:avLst/>
          </a:prstGeom>
          <a:solidFill>
            <a:srgbClr val="4f81bd"/>
          </a:solidFill>
          <a:ln w="0">
            <a:noFill/>
          </a:ln>
        </p:spPr>
        <p:style>
          <a:lnRef idx="0"/>
          <a:fillRef idx="0"/>
          <a:effectRef idx="0"/>
          <a:fontRef idx="minor"/>
        </p:style>
        <p:txBody>
          <a:bodyPr lIns="90000" rIns="90000" tIns="45000" bIns="45000" anchor="ctr">
            <a:noAutofit/>
          </a:bodyPr>
          <a:p>
            <a:pPr algn="ctr">
              <a:lnSpc>
                <a:spcPct val="100000"/>
              </a:lnSpc>
            </a:pPr>
            <a:r>
              <a:rPr b="0" lang="ca-ES" sz="4400" spc="-1" strike="noStrike">
                <a:solidFill>
                  <a:srgbClr val="000000"/>
                </a:solidFill>
                <a:latin typeface="Calibri"/>
                <a:ea typeface="DejaVu Sans"/>
              </a:rPr>
              <a:t>LES IDEES</a:t>
            </a:r>
            <a:endParaRPr b="0" lang="ca-ES" sz="4400" spc="-1" strike="noStrike">
              <a:latin typeface="Arial"/>
            </a:endParaRPr>
          </a:p>
        </p:txBody>
      </p:sp>
      <p:sp>
        <p:nvSpPr>
          <p:cNvPr id="221" name="CustomShape 2"/>
          <p:cNvSpPr/>
          <p:nvPr/>
        </p:nvSpPr>
        <p:spPr>
          <a:xfrm>
            <a:off x="457200" y="1600200"/>
            <a:ext cx="8228160" cy="4524480"/>
          </a:xfrm>
          <a:prstGeom prst="rect">
            <a:avLst/>
          </a:prstGeom>
          <a:noFill/>
          <a:ln w="0">
            <a:noFill/>
          </a:ln>
        </p:spPr>
        <p:style>
          <a:lnRef idx="0"/>
          <a:fillRef idx="0"/>
          <a:effectRef idx="0"/>
          <a:fontRef idx="minor"/>
        </p:style>
        <p:txBody>
          <a:bodyPr lIns="90000" rIns="90000" tIns="45000" bIns="45000">
            <a:normAutofit fontScale="85000"/>
          </a:bodyPr>
          <a:p>
            <a:pPr marL="343080" indent="-341640">
              <a:lnSpc>
                <a:spcPct val="100000"/>
              </a:lnSpc>
              <a:spcBef>
                <a:spcPts val="641"/>
              </a:spcBef>
              <a:buClr>
                <a:srgbClr val="000000"/>
              </a:buClr>
              <a:buFont typeface="Arial"/>
              <a:buChar char="•"/>
            </a:pPr>
            <a:r>
              <a:rPr b="1" i="1" lang="ca-ES" sz="3200" spc="-1" strike="noStrike">
                <a:solidFill>
                  <a:srgbClr val="000000"/>
                </a:solidFill>
                <a:latin typeface="Calibri"/>
                <a:ea typeface="DejaVu Sans"/>
              </a:rPr>
              <a:t>Eidos </a:t>
            </a:r>
            <a:r>
              <a:rPr b="0" lang="ca-ES" sz="3200" spc="-1" strike="noStrike">
                <a:solidFill>
                  <a:srgbClr val="000000"/>
                </a:solidFill>
                <a:latin typeface="Calibri"/>
                <a:ea typeface="DejaVu Sans"/>
              </a:rPr>
              <a:t>en Plató significa fonamentalment sis coses:</a:t>
            </a:r>
            <a:endParaRPr b="0" lang="ca-ES" sz="3200" spc="-1" strike="noStrike">
              <a:latin typeface="Arial"/>
            </a:endParaRPr>
          </a:p>
          <a:p>
            <a:pPr marL="343080" indent="-341640">
              <a:lnSpc>
                <a:spcPct val="100000"/>
              </a:lnSpc>
              <a:spcBef>
                <a:spcPts val="641"/>
              </a:spcBef>
              <a:buClr>
                <a:srgbClr val="000000"/>
              </a:buClr>
              <a:buFont typeface="Arial"/>
              <a:buChar char="•"/>
            </a:pPr>
            <a:r>
              <a:rPr b="0" lang="ca-ES" sz="3200" spc="-1" strike="noStrike">
                <a:solidFill>
                  <a:srgbClr val="000000"/>
                </a:solidFill>
                <a:latin typeface="Calibri"/>
                <a:ea typeface="DejaVu Sans"/>
              </a:rPr>
              <a:t>1. El </a:t>
            </a:r>
            <a:r>
              <a:rPr b="1" lang="ca-ES" sz="3200" spc="-1" strike="noStrike">
                <a:solidFill>
                  <a:srgbClr val="000000"/>
                </a:solidFill>
                <a:latin typeface="Calibri"/>
                <a:ea typeface="DejaVu Sans"/>
              </a:rPr>
              <a:t>Concepte Universal </a:t>
            </a:r>
            <a:r>
              <a:rPr b="0" lang="ca-ES" sz="3200" spc="-1" strike="noStrike">
                <a:solidFill>
                  <a:srgbClr val="000000"/>
                </a:solidFill>
                <a:latin typeface="Calibri"/>
                <a:ea typeface="DejaVu Sans"/>
              </a:rPr>
              <a:t>d'una cosa (en la definició).</a:t>
            </a:r>
            <a:endParaRPr b="0" lang="ca-ES" sz="3200" spc="-1" strike="noStrike">
              <a:latin typeface="Arial"/>
            </a:endParaRPr>
          </a:p>
          <a:p>
            <a:pPr marL="343080" indent="-341640">
              <a:lnSpc>
                <a:spcPct val="100000"/>
              </a:lnSpc>
              <a:spcBef>
                <a:spcPts val="641"/>
              </a:spcBef>
              <a:buClr>
                <a:srgbClr val="000000"/>
              </a:buClr>
              <a:buFont typeface="Arial"/>
              <a:buChar char="•"/>
            </a:pPr>
            <a:r>
              <a:rPr b="0" lang="ca-ES" sz="3200" spc="-1" strike="noStrike">
                <a:solidFill>
                  <a:srgbClr val="000000"/>
                </a:solidFill>
                <a:latin typeface="Calibri"/>
                <a:ea typeface="DejaVu Sans"/>
              </a:rPr>
              <a:t>2. L' </a:t>
            </a:r>
            <a:r>
              <a:rPr b="1" lang="ca-ES" sz="3200" spc="-1" strike="noStrike">
                <a:solidFill>
                  <a:srgbClr val="000000"/>
                </a:solidFill>
                <a:latin typeface="Calibri"/>
                <a:ea typeface="DejaVu Sans"/>
              </a:rPr>
              <a:t>Essència </a:t>
            </a:r>
            <a:r>
              <a:rPr b="0" lang="ca-ES" sz="3200" spc="-1" strike="noStrike">
                <a:solidFill>
                  <a:srgbClr val="000000"/>
                </a:solidFill>
                <a:latin typeface="Calibri"/>
                <a:ea typeface="DejaVu Sans"/>
              </a:rPr>
              <a:t>; allò que és en sentit ple (el que és per sí mateix).</a:t>
            </a:r>
            <a:endParaRPr b="0" lang="ca-ES" sz="3200" spc="-1" strike="noStrike">
              <a:latin typeface="Arial"/>
            </a:endParaRPr>
          </a:p>
          <a:p>
            <a:pPr marL="343080" indent="-341640">
              <a:lnSpc>
                <a:spcPct val="100000"/>
              </a:lnSpc>
              <a:spcBef>
                <a:spcPts val="641"/>
              </a:spcBef>
              <a:buClr>
                <a:srgbClr val="000000"/>
              </a:buClr>
              <a:buFont typeface="Arial"/>
              <a:buChar char="•"/>
            </a:pPr>
            <a:r>
              <a:rPr b="0" lang="ca-ES" sz="3200" spc="-1" strike="noStrike">
                <a:solidFill>
                  <a:srgbClr val="000000"/>
                </a:solidFill>
                <a:latin typeface="Calibri"/>
                <a:ea typeface="DejaVu Sans"/>
              </a:rPr>
              <a:t>3. L' </a:t>
            </a:r>
            <a:r>
              <a:rPr b="1" lang="ca-ES" sz="3200" spc="-1" strike="noStrike">
                <a:solidFill>
                  <a:srgbClr val="000000"/>
                </a:solidFill>
                <a:latin typeface="Calibri"/>
                <a:ea typeface="DejaVu Sans"/>
              </a:rPr>
              <a:t>Ideal </a:t>
            </a:r>
            <a:r>
              <a:rPr b="0" lang="ca-ES" sz="3200" spc="-1" strike="noStrike">
                <a:solidFill>
                  <a:srgbClr val="000000"/>
                </a:solidFill>
                <a:latin typeface="Calibri"/>
                <a:ea typeface="DejaVu Sans"/>
              </a:rPr>
              <a:t>, el model, </a:t>
            </a:r>
            <a:r>
              <a:rPr b="1" lang="ca-ES" sz="3200" spc="-1" strike="noStrike">
                <a:solidFill>
                  <a:srgbClr val="000000"/>
                </a:solidFill>
                <a:latin typeface="Calibri"/>
                <a:ea typeface="DejaVu Sans"/>
              </a:rPr>
              <a:t>Arquetip </a:t>
            </a:r>
            <a:r>
              <a:rPr b="0" lang="ca-ES" sz="3200" spc="-1" strike="noStrike">
                <a:solidFill>
                  <a:srgbClr val="000000"/>
                </a:solidFill>
                <a:latin typeface="Calibri"/>
                <a:ea typeface="DejaVu Sans"/>
              </a:rPr>
              <a:t>o </a:t>
            </a:r>
            <a:r>
              <a:rPr b="1" lang="ca-ES" sz="3200" spc="-1" strike="noStrike">
                <a:solidFill>
                  <a:srgbClr val="000000"/>
                </a:solidFill>
                <a:latin typeface="Calibri"/>
                <a:ea typeface="DejaVu Sans"/>
              </a:rPr>
              <a:t>Forma pura </a:t>
            </a:r>
            <a:r>
              <a:rPr b="0" lang="ca-ES" sz="3200" spc="-1" strike="noStrike">
                <a:solidFill>
                  <a:srgbClr val="000000"/>
                </a:solidFill>
                <a:latin typeface="Calibri"/>
                <a:ea typeface="DejaVu Sans"/>
              </a:rPr>
              <a:t>de la cosa.</a:t>
            </a:r>
            <a:endParaRPr b="0" lang="ca-ES" sz="3200" spc="-1" strike="noStrike">
              <a:latin typeface="Arial"/>
            </a:endParaRPr>
          </a:p>
          <a:p>
            <a:pPr marL="343080" indent="-341640">
              <a:lnSpc>
                <a:spcPct val="100000"/>
              </a:lnSpc>
              <a:spcBef>
                <a:spcPts val="641"/>
              </a:spcBef>
              <a:buClr>
                <a:srgbClr val="000000"/>
              </a:buClr>
              <a:buFont typeface="Arial"/>
              <a:buChar char="•"/>
            </a:pPr>
            <a:r>
              <a:rPr b="0" lang="ca-ES" sz="3200" spc="-1" strike="noStrike">
                <a:solidFill>
                  <a:srgbClr val="000000"/>
                </a:solidFill>
                <a:latin typeface="Calibri"/>
                <a:ea typeface="DejaVu Sans"/>
              </a:rPr>
              <a:t>4. La </a:t>
            </a:r>
            <a:r>
              <a:rPr b="1" lang="ca-ES" sz="3200" spc="-1" strike="noStrike">
                <a:solidFill>
                  <a:srgbClr val="000000"/>
                </a:solidFill>
                <a:latin typeface="Calibri"/>
                <a:ea typeface="DejaVu Sans"/>
              </a:rPr>
              <a:t>Causa </a:t>
            </a:r>
            <a:r>
              <a:rPr b="0" lang="ca-ES" sz="3200" spc="-1" strike="noStrike">
                <a:solidFill>
                  <a:srgbClr val="000000"/>
                </a:solidFill>
                <a:latin typeface="Calibri"/>
                <a:ea typeface="DejaVu Sans"/>
              </a:rPr>
              <a:t>, el perquè una cosa és com és.</a:t>
            </a:r>
            <a:endParaRPr b="0" lang="ca-ES" sz="3200" spc="-1" strike="noStrike">
              <a:latin typeface="Arial"/>
            </a:endParaRPr>
          </a:p>
          <a:p>
            <a:pPr marL="343080" indent="-341640">
              <a:lnSpc>
                <a:spcPct val="100000"/>
              </a:lnSpc>
              <a:spcBef>
                <a:spcPts val="641"/>
              </a:spcBef>
              <a:buClr>
                <a:srgbClr val="000000"/>
              </a:buClr>
              <a:buFont typeface="Arial"/>
              <a:buChar char="•"/>
            </a:pPr>
            <a:r>
              <a:rPr b="0" lang="ca-ES" sz="3200" spc="-1" strike="noStrike">
                <a:solidFill>
                  <a:srgbClr val="000000"/>
                </a:solidFill>
                <a:latin typeface="Calibri"/>
                <a:ea typeface="DejaVu Sans"/>
              </a:rPr>
              <a:t>5. La </a:t>
            </a:r>
            <a:r>
              <a:rPr b="1" lang="ca-ES" sz="3200" spc="-1" strike="noStrike">
                <a:solidFill>
                  <a:srgbClr val="000000"/>
                </a:solidFill>
                <a:latin typeface="Calibri"/>
                <a:ea typeface="DejaVu Sans"/>
              </a:rPr>
              <a:t>Finalitat </a:t>
            </a:r>
            <a:r>
              <a:rPr b="0" lang="ca-ES" sz="3200" spc="-1" strike="noStrike">
                <a:solidFill>
                  <a:srgbClr val="000000"/>
                </a:solidFill>
                <a:latin typeface="Calibri"/>
                <a:ea typeface="DejaVu Sans"/>
              </a:rPr>
              <a:t>, el sentit últim i superior d'una cosa.</a:t>
            </a:r>
            <a:endParaRPr b="0" lang="ca-ES" sz="3200" spc="-1" strike="noStrike">
              <a:latin typeface="Arial"/>
            </a:endParaRPr>
          </a:p>
          <a:p>
            <a:pPr>
              <a:lnSpc>
                <a:spcPct val="100000"/>
              </a:lnSpc>
              <a:spcBef>
                <a:spcPts val="641"/>
              </a:spcBef>
              <a:tabLst>
                <a:tab algn="l" pos="0"/>
              </a:tabLst>
            </a:pPr>
            <a:endParaRPr b="0" lang="ca-ES" sz="32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CustomShape 1"/>
          <p:cNvSpPr/>
          <p:nvPr/>
        </p:nvSpPr>
        <p:spPr>
          <a:xfrm>
            <a:off x="457200" y="274680"/>
            <a:ext cx="8228160" cy="1141560"/>
          </a:xfrm>
          <a:prstGeom prst="rect">
            <a:avLst/>
          </a:prstGeom>
          <a:solidFill>
            <a:srgbClr val="4f81bd"/>
          </a:solidFill>
          <a:ln w="0">
            <a:noFill/>
          </a:ln>
        </p:spPr>
        <p:style>
          <a:lnRef idx="0"/>
          <a:fillRef idx="0"/>
          <a:effectRef idx="0"/>
          <a:fontRef idx="minor"/>
        </p:style>
        <p:txBody>
          <a:bodyPr lIns="90000" rIns="90000" tIns="45000" bIns="45000" anchor="ctr">
            <a:normAutofit/>
          </a:bodyPr>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ca-ES" sz="3200" spc="-1" strike="noStrike" u="sng">
                <a:solidFill>
                  <a:srgbClr val="000000"/>
                </a:solidFill>
                <a:uFillTx/>
                <a:latin typeface="Calibri"/>
                <a:ea typeface="DejaVu Sans"/>
              </a:rPr>
              <a:t>Jerarquia de les IDEES del Cosmos Noetós:</a:t>
            </a:r>
            <a:endParaRPr b="0" lang="ca-ES" sz="3200" spc="-1" strike="noStrike">
              <a:latin typeface="Arial"/>
            </a:endParaRPr>
          </a:p>
        </p:txBody>
      </p:sp>
      <p:sp>
        <p:nvSpPr>
          <p:cNvPr id="223" name="CustomShape 2"/>
          <p:cNvSpPr/>
          <p:nvPr/>
        </p:nvSpPr>
        <p:spPr>
          <a:xfrm>
            <a:off x="468360" y="1916280"/>
            <a:ext cx="8228160" cy="4606920"/>
          </a:xfrm>
          <a:prstGeom prst="rect">
            <a:avLst/>
          </a:prstGeom>
          <a:solidFill>
            <a:srgbClr val="ffffff"/>
          </a:solidFill>
          <a:ln w="0">
            <a:noFill/>
          </a:ln>
        </p:spPr>
        <p:style>
          <a:lnRef idx="0"/>
          <a:fillRef idx="0"/>
          <a:effectRef idx="0"/>
          <a:fontRef idx="minor"/>
        </p:style>
        <p:txBody>
          <a:bodyPr lIns="90000" rIns="90000" tIns="45000" bIns="45000">
            <a:noAutofit/>
          </a:bodyPr>
          <a:p>
            <a:pPr marL="2209680" indent="-376560">
              <a:lnSpc>
                <a:spcPct val="100000"/>
              </a:lnSpc>
              <a:spcBef>
                <a:spcPts val="601"/>
              </a:spcBef>
              <a:tabLst>
                <a:tab algn="l" pos="0"/>
              </a:tabLst>
            </a:pP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a:t>
            </a:r>
            <a:r>
              <a:rPr b="1" lang="ca-ES" sz="2400" spc="-1" strike="noStrike">
                <a:solidFill>
                  <a:srgbClr val="000000"/>
                </a:solidFill>
                <a:latin typeface="Calibri"/>
                <a:ea typeface="DejaVu Sans"/>
              </a:rPr>
              <a:t>BÉ (agathon)</a:t>
            </a:r>
            <a:endParaRPr b="0" lang="ca-ES" sz="2400" spc="-1" strike="noStrike">
              <a:latin typeface="Arial"/>
            </a:endParaRPr>
          </a:p>
          <a:p>
            <a:pPr marL="609480" indent="-605160">
              <a:lnSpc>
                <a:spcPct val="100000"/>
              </a:lnSpc>
              <a:spcBef>
                <a:spcPts val="451"/>
              </a:spcBef>
              <a:tabLst>
                <a:tab algn="l" pos="0"/>
              </a:tabLst>
            </a:pPr>
            <a:r>
              <a:rPr b="1" lang="ca-ES" sz="1800" spc="-1" strike="noStrike">
                <a:solidFill>
                  <a:srgbClr val="000000"/>
                </a:solidFill>
                <a:latin typeface="Calibri"/>
                <a:ea typeface="DejaVu Sans"/>
              </a:rPr>
              <a:t>	</a:t>
            </a:r>
            <a:r>
              <a:rPr b="1" lang="ca-ES" sz="1800" spc="-1" strike="noStrike">
                <a:solidFill>
                  <a:srgbClr val="000000"/>
                </a:solidFill>
                <a:latin typeface="Calibri"/>
                <a:ea typeface="DejaVu Sans"/>
              </a:rPr>
              <a:t>	</a:t>
            </a:r>
            <a:r>
              <a:rPr b="1" lang="ca-ES" sz="1800" spc="-1" strike="noStrike">
                <a:solidFill>
                  <a:srgbClr val="000000"/>
                </a:solidFill>
                <a:latin typeface="Calibri"/>
                <a:ea typeface="DejaVu Sans"/>
              </a:rPr>
              <a:t>	</a:t>
            </a:r>
            <a:r>
              <a:rPr b="1" lang="ca-ES" sz="1800" spc="-1" strike="noStrike">
                <a:solidFill>
                  <a:srgbClr val="000000"/>
                </a:solidFill>
                <a:latin typeface="Calibri"/>
                <a:ea typeface="DejaVu Sans"/>
              </a:rPr>
              <a:t>	</a:t>
            </a:r>
            <a:r>
              <a:rPr b="1" lang="ca-ES" sz="1800" spc="-1" strike="noStrike">
                <a:solidFill>
                  <a:srgbClr val="000000"/>
                </a:solidFill>
                <a:latin typeface="Calibri"/>
                <a:ea typeface="DejaVu Sans"/>
              </a:rPr>
              <a:t>(idea en-si i per-si)</a:t>
            </a:r>
            <a:endParaRPr b="0" lang="ca-ES" sz="1800" spc="-1" strike="noStrike">
              <a:latin typeface="Arial"/>
            </a:endParaRPr>
          </a:p>
          <a:p>
            <a:pPr marL="609480" indent="-605160">
              <a:lnSpc>
                <a:spcPct val="100000"/>
              </a:lnSpc>
              <a:spcBef>
                <a:spcPts val="451"/>
              </a:spcBef>
              <a:tabLst>
                <a:tab algn="l" pos="0"/>
              </a:tabLst>
            </a:pPr>
            <a:endParaRPr b="0" lang="ca-ES" sz="1800" spc="-1" strike="noStrike">
              <a:latin typeface="Arial"/>
            </a:endParaRPr>
          </a:p>
          <a:p>
            <a:pPr marL="609480" indent="-605160">
              <a:lnSpc>
                <a:spcPct val="100000"/>
              </a:lnSpc>
              <a:spcBef>
                <a:spcPts val="601"/>
              </a:spcBef>
              <a:tabLst>
                <a:tab algn="l" pos="0"/>
              </a:tabLst>
            </a:pPr>
            <a:r>
              <a:rPr b="1" lang="ca-ES" sz="2400" spc="-1" strike="noStrike">
                <a:solidFill>
                  <a:srgbClr val="000000"/>
                </a:solidFill>
                <a:latin typeface="Calibri"/>
                <a:ea typeface="DejaVu Sans"/>
              </a:rPr>
              <a:t>     </a:t>
            </a:r>
            <a:r>
              <a:rPr b="1" lang="ca-ES" sz="2400" spc="-1" strike="noStrike">
                <a:solidFill>
                  <a:srgbClr val="000000"/>
                </a:solidFill>
                <a:latin typeface="Calibri"/>
                <a:ea typeface="DejaVu Sans"/>
              </a:rPr>
              <a:t>	</a:t>
            </a:r>
            <a:r>
              <a:rPr b="1" lang="ca-ES" sz="2400" spc="-1" strike="noStrike">
                <a:solidFill>
                  <a:srgbClr val="000000"/>
                </a:solidFill>
                <a:latin typeface="Calibri"/>
                <a:ea typeface="DejaVu Sans"/>
              </a:rPr>
              <a:t>	</a:t>
            </a:r>
            <a:r>
              <a:rPr b="1" lang="ca-ES" sz="2400" spc="-1" strike="noStrike">
                <a:solidFill>
                  <a:srgbClr val="000000"/>
                </a:solidFill>
                <a:latin typeface="Calibri"/>
                <a:ea typeface="DejaVu Sans"/>
              </a:rPr>
              <a:t>                </a:t>
            </a:r>
            <a:r>
              <a:rPr b="1" lang="ca-ES" sz="2400" spc="-1" strike="noStrike">
                <a:solidFill>
                  <a:srgbClr val="000000"/>
                </a:solidFill>
                <a:latin typeface="Calibri"/>
                <a:ea typeface="DejaVu Sans"/>
              </a:rPr>
              <a:t>VALORS MORALS </a:t>
            </a:r>
            <a:endParaRPr b="0" lang="ca-ES" sz="2400" spc="-1" strike="noStrike">
              <a:latin typeface="Arial"/>
            </a:endParaRPr>
          </a:p>
          <a:p>
            <a:pPr marL="609480" indent="-605160">
              <a:lnSpc>
                <a:spcPct val="100000"/>
              </a:lnSpc>
              <a:spcBef>
                <a:spcPts val="451"/>
              </a:spcBef>
              <a:tabLst>
                <a:tab algn="l" pos="0"/>
              </a:tabLst>
            </a:pPr>
            <a:r>
              <a:rPr b="1" lang="ca-ES" sz="2400" spc="-1" strike="noStrike">
                <a:solidFill>
                  <a:srgbClr val="000000"/>
                </a:solidFill>
                <a:latin typeface="Calibri"/>
                <a:ea typeface="DejaVu Sans"/>
              </a:rPr>
              <a:t> </a:t>
            </a:r>
            <a:r>
              <a:rPr b="1" lang="ca-ES" sz="2400" spc="-1" strike="noStrike">
                <a:solidFill>
                  <a:srgbClr val="000000"/>
                </a:solidFill>
                <a:latin typeface="Calibri"/>
                <a:ea typeface="DejaVu Sans"/>
              </a:rPr>
              <a:t>	</a:t>
            </a:r>
            <a:r>
              <a:rPr b="1" lang="ca-ES" sz="2400" spc="-1" strike="noStrike">
                <a:solidFill>
                  <a:srgbClr val="000000"/>
                </a:solidFill>
                <a:latin typeface="Calibri"/>
                <a:ea typeface="DejaVu Sans"/>
              </a:rPr>
              <a:t>	</a:t>
            </a:r>
            <a:r>
              <a:rPr b="1" lang="ca-ES" sz="2400" spc="-1" strike="noStrike">
                <a:solidFill>
                  <a:srgbClr val="000000"/>
                </a:solidFill>
                <a:latin typeface="Calibri"/>
                <a:ea typeface="DejaVu Sans"/>
              </a:rPr>
              <a:t>	</a:t>
            </a:r>
            <a:r>
              <a:rPr b="1" lang="ca-ES" sz="2400" spc="-1" strike="noStrike">
                <a:solidFill>
                  <a:srgbClr val="000000"/>
                </a:solidFill>
                <a:latin typeface="Calibri"/>
                <a:ea typeface="DejaVu Sans"/>
              </a:rPr>
              <a:t>      </a:t>
            </a:r>
            <a:r>
              <a:rPr b="1" lang="ca-ES" sz="1800" spc="-1" strike="noStrike">
                <a:solidFill>
                  <a:srgbClr val="000000"/>
                </a:solidFill>
                <a:latin typeface="Calibri"/>
                <a:ea typeface="DejaVu Sans"/>
              </a:rPr>
              <a:t>(p.e. dikaiosine, ...)</a:t>
            </a:r>
            <a:endParaRPr b="0" lang="ca-ES" sz="1800" spc="-1" strike="noStrike">
              <a:latin typeface="Arial"/>
            </a:endParaRPr>
          </a:p>
          <a:p>
            <a:pPr marL="609480" indent="-605160">
              <a:lnSpc>
                <a:spcPct val="100000"/>
              </a:lnSpc>
              <a:spcBef>
                <a:spcPts val="451"/>
              </a:spcBef>
              <a:tabLst>
                <a:tab algn="l" pos="0"/>
              </a:tabLst>
            </a:pPr>
            <a:endParaRPr b="0" lang="ca-ES" sz="1800" spc="-1" strike="noStrike">
              <a:latin typeface="Arial"/>
            </a:endParaRPr>
          </a:p>
          <a:p>
            <a:pPr marL="990720" indent="-528840">
              <a:lnSpc>
                <a:spcPct val="100000"/>
              </a:lnSpc>
              <a:spcBef>
                <a:spcPts val="601"/>
              </a:spcBef>
              <a:tabLst>
                <a:tab algn="l" pos="0"/>
              </a:tabLst>
            </a:pPr>
            <a:r>
              <a:rPr b="1" lang="ca-ES" sz="2400" spc="-1" strike="noStrike">
                <a:solidFill>
                  <a:srgbClr val="000000"/>
                </a:solidFill>
                <a:latin typeface="Calibri"/>
                <a:ea typeface="DejaVu Sans"/>
              </a:rPr>
              <a:t>                 </a:t>
            </a:r>
            <a:r>
              <a:rPr b="1" lang="ca-ES" sz="2400" spc="-1" strike="noStrike">
                <a:solidFill>
                  <a:srgbClr val="000000"/>
                </a:solidFill>
                <a:latin typeface="Calibri"/>
                <a:ea typeface="DejaVu Sans"/>
              </a:rPr>
              <a:t>IDEES MATEMÀTIQUES</a:t>
            </a:r>
            <a:endParaRPr b="0" lang="ca-ES" sz="2400" spc="-1" strike="noStrike">
              <a:latin typeface="Arial"/>
            </a:endParaRPr>
          </a:p>
          <a:p>
            <a:pPr marL="990720" indent="-528840">
              <a:lnSpc>
                <a:spcPct val="100000"/>
              </a:lnSpc>
              <a:spcBef>
                <a:spcPts val="451"/>
              </a:spcBef>
              <a:tabLst>
                <a:tab algn="l" pos="0"/>
              </a:tabLst>
            </a:pPr>
            <a:r>
              <a:rPr b="1" lang="ca-ES" sz="2400" spc="-1" strike="noStrike">
                <a:solidFill>
                  <a:srgbClr val="000000"/>
                </a:solidFill>
                <a:latin typeface="Calibri"/>
                <a:ea typeface="DejaVu Sans"/>
              </a:rPr>
              <a:t>                     </a:t>
            </a:r>
            <a:r>
              <a:rPr b="1" lang="ca-ES" sz="1800" spc="-1" strike="noStrike">
                <a:solidFill>
                  <a:srgbClr val="000000"/>
                </a:solidFill>
                <a:latin typeface="Calibri"/>
                <a:ea typeface="DejaVu Sans"/>
              </a:rPr>
              <a:t>(entitats matemàtiques)</a:t>
            </a:r>
            <a:endParaRPr b="0" lang="ca-ES" sz="1800" spc="-1" strike="noStrike">
              <a:latin typeface="Arial"/>
            </a:endParaRPr>
          </a:p>
          <a:p>
            <a:pPr marL="990720" indent="-528840">
              <a:lnSpc>
                <a:spcPct val="100000"/>
              </a:lnSpc>
              <a:spcBef>
                <a:spcPts val="451"/>
              </a:spcBef>
              <a:tabLst>
                <a:tab algn="l" pos="0"/>
              </a:tabLst>
            </a:pPr>
            <a:endParaRPr b="0" lang="ca-ES" sz="1800" spc="-1" strike="noStrike">
              <a:latin typeface="Arial"/>
            </a:endParaRPr>
          </a:p>
          <a:p>
            <a:pPr marL="609480" indent="-605160">
              <a:lnSpc>
                <a:spcPct val="100000"/>
              </a:lnSpc>
              <a:spcBef>
                <a:spcPts val="601"/>
              </a:spcBef>
              <a:tabLst>
                <a:tab algn="l" pos="0"/>
              </a:tabLst>
            </a:pPr>
            <a:r>
              <a:rPr b="1" lang="ca-ES" sz="2400" spc="-1" strike="noStrike">
                <a:solidFill>
                  <a:srgbClr val="000000"/>
                </a:solidFill>
                <a:latin typeface="Calibri"/>
                <a:ea typeface="DejaVu Sans"/>
              </a:rPr>
              <a:t>                           </a:t>
            </a:r>
            <a:r>
              <a:rPr b="1" lang="ca-ES" sz="2400" spc="-1" strike="noStrike">
                <a:solidFill>
                  <a:srgbClr val="000000"/>
                </a:solidFill>
                <a:latin typeface="Calibri"/>
                <a:ea typeface="DejaVu Sans"/>
              </a:rPr>
              <a:t>IDEES DE COSES</a:t>
            </a:r>
            <a:endParaRPr b="0" lang="ca-ES" sz="2400" spc="-1" strike="noStrike">
              <a:latin typeface="Arial"/>
            </a:endParaRPr>
          </a:p>
        </p:txBody>
      </p:sp>
      <p:sp>
        <p:nvSpPr>
          <p:cNvPr id="224" name="Line 3"/>
          <p:cNvSpPr/>
          <p:nvPr/>
        </p:nvSpPr>
        <p:spPr>
          <a:xfrm>
            <a:off x="5651280" y="1989000"/>
            <a:ext cx="1800" cy="1440"/>
          </a:xfrm>
          <a:prstGeom prst="line">
            <a:avLst/>
          </a:prstGeom>
          <a:ln cap="sq" w="9360">
            <a:solidFill>
              <a:srgbClr val="000000"/>
            </a:solidFill>
            <a:miter/>
            <a:tailEnd len="med" type="triangle" w="med"/>
          </a:ln>
        </p:spPr>
        <p:style>
          <a:lnRef idx="0"/>
          <a:fillRef idx="0"/>
          <a:effectRef idx="0"/>
          <a:fontRef idx="minor"/>
        </p:style>
      </p:sp>
      <p:sp>
        <p:nvSpPr>
          <p:cNvPr id="225" name="Line 4"/>
          <p:cNvSpPr/>
          <p:nvPr/>
        </p:nvSpPr>
        <p:spPr>
          <a:xfrm flipV="1">
            <a:off x="1618920" y="2130120"/>
            <a:ext cx="1295640" cy="3894120"/>
          </a:xfrm>
          <a:prstGeom prst="line">
            <a:avLst/>
          </a:prstGeom>
          <a:ln cap="sq" w="76320">
            <a:solidFill>
              <a:srgbClr val="993300"/>
            </a:solidFill>
            <a:miter/>
            <a:tailEnd len="med" type="triangle" w="med"/>
          </a:ln>
        </p:spPr>
        <p:style>
          <a:lnRef idx="0"/>
          <a:fillRef idx="0"/>
          <a:effectRef idx="0"/>
          <a:fontRef idx="minor"/>
        </p:style>
      </p:sp>
      <p:sp>
        <p:nvSpPr>
          <p:cNvPr id="226" name="Line 5"/>
          <p:cNvSpPr/>
          <p:nvPr/>
        </p:nvSpPr>
        <p:spPr>
          <a:xfrm flipH="1" flipV="1">
            <a:off x="5576760" y="2130120"/>
            <a:ext cx="1446120" cy="3749760"/>
          </a:xfrm>
          <a:prstGeom prst="line">
            <a:avLst/>
          </a:prstGeom>
          <a:ln cap="sq" w="76320">
            <a:solidFill>
              <a:srgbClr val="993300"/>
            </a:solidFill>
            <a:miter/>
            <a:tail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CustomShape 1"/>
          <p:cNvSpPr/>
          <p:nvPr/>
        </p:nvSpPr>
        <p:spPr>
          <a:xfrm>
            <a:off x="0" y="0"/>
            <a:ext cx="9005040" cy="6493680"/>
          </a:xfrm>
          <a:prstGeom prst="rect">
            <a:avLst/>
          </a:prstGeom>
          <a:noFill/>
          <a:ln w="0">
            <a:noFill/>
          </a:ln>
        </p:spPr>
        <p:style>
          <a:lnRef idx="0"/>
          <a:fillRef idx="0"/>
          <a:effectRef idx="0"/>
          <a:fontRef idx="minor"/>
        </p:style>
        <p:txBody>
          <a:bodyPr lIns="90000" rIns="90000" tIns="45000" bIns="45000">
            <a:spAutoFit/>
          </a:bodyPr>
          <a:p>
            <a:pPr algn="just">
              <a:lnSpc>
                <a:spcPct val="100000"/>
              </a:lnSpc>
            </a:pPr>
            <a:r>
              <a:rPr b="0" lang="es-ES" sz="2000" spc="-1" strike="noStrike">
                <a:solidFill>
                  <a:srgbClr val="333333"/>
                </a:solidFill>
                <a:latin typeface="Times New Roman"/>
                <a:ea typeface="Times New Roman"/>
              </a:rPr>
              <a:t>"</a:t>
            </a:r>
            <a:r>
              <a:rPr b="1" lang="es-ES" sz="2000" spc="-1" strike="noStrike">
                <a:solidFill>
                  <a:srgbClr val="333333"/>
                </a:solidFill>
                <a:latin typeface="Times New Roman"/>
                <a:ea typeface="Times New Roman"/>
              </a:rPr>
              <a:t>Sòcrates: </a:t>
            </a:r>
            <a:r>
              <a:rPr b="0" lang="es-ES" sz="2000" spc="-1" strike="noStrike">
                <a:solidFill>
                  <a:srgbClr val="333333"/>
                </a:solidFill>
                <a:latin typeface="Times New Roman"/>
                <a:ea typeface="Times New Roman"/>
              </a:rPr>
              <a:t>Fixa’t bé en el que seguirà, i veu si no estàs d’acord amb mi. Em sembla que si hi ha alguna cosa bella, a més d’allò bell en si, només pot ser bella perquè participa en aquesta mateixa bellesa; i així totes les altres coses. Em concedeixes aquesta causa?</a:t>
            </a:r>
            <a:endParaRPr b="0" lang="ca-ES" sz="2000" spc="-1" strike="noStrike">
              <a:latin typeface="Arial"/>
            </a:endParaRPr>
          </a:p>
          <a:p>
            <a:pPr algn="just">
              <a:lnSpc>
                <a:spcPct val="100000"/>
              </a:lnSpc>
            </a:pPr>
            <a:r>
              <a:rPr b="1" lang="es-ES" sz="2000" spc="-1" strike="noStrike">
                <a:solidFill>
                  <a:srgbClr val="333333"/>
                </a:solidFill>
                <a:latin typeface="Times New Roman"/>
                <a:ea typeface="Times New Roman"/>
              </a:rPr>
              <a:t>Cebes:</a:t>
            </a:r>
            <a:r>
              <a:rPr b="0" lang="es-ES" sz="2000" spc="-1" strike="noStrike">
                <a:solidFill>
                  <a:srgbClr val="333333"/>
                </a:solidFill>
                <a:latin typeface="Times New Roman"/>
                <a:ea typeface="Times New Roman"/>
              </a:rPr>
              <a:t> Sí, te la concedeixo.</a:t>
            </a:r>
            <a:endParaRPr b="0" lang="ca-ES" sz="2000" spc="-1" strike="noStrike">
              <a:latin typeface="Arial"/>
            </a:endParaRPr>
          </a:p>
          <a:p>
            <a:pPr algn="just">
              <a:lnSpc>
                <a:spcPct val="100000"/>
              </a:lnSpc>
            </a:pPr>
            <a:r>
              <a:rPr b="1" lang="es-ES" sz="2000" spc="-1" strike="noStrike">
                <a:solidFill>
                  <a:srgbClr val="333333"/>
                </a:solidFill>
                <a:latin typeface="Times New Roman"/>
                <a:ea typeface="Times New Roman"/>
              </a:rPr>
              <a:t>Sòcrates</a:t>
            </a:r>
            <a:r>
              <a:rPr b="0" lang="es-ES" sz="2000" spc="-1" strike="noStrike">
                <a:solidFill>
                  <a:srgbClr val="333333"/>
                </a:solidFill>
                <a:latin typeface="Times New Roman"/>
                <a:ea typeface="Times New Roman"/>
              </a:rPr>
              <a:t>: Llavors, no comprenc totes aquestes altres causes sàvies. Si algú em diu que el que fa que una cosa sigui bella, és la vivacitat dels seus colors o la proporció de les seves parts, o qualsevol altra cosa semblant, deix de costat totes aquestes raons que no fan més que ofuscar-me, i responc sense cerimònia i sense art, i potser massa simplement, que res la fa bella sinó la presència o la comunicació d’aquesta bellesa en si, sigui quin sigui el mode com aquesta comunicació es produeixi. Perquè jo no afirmo res després d’això. Afirmo només que és per la bellesa que són belles totes les coses belles. Mentre em mantingui en aquest principi, no crec que pugui equivocar-me, i estic persuadit que puc respondre amb tota seguretat que les coses belles són belles per la presència de la bellesa. No et sembla així també?</a:t>
            </a:r>
            <a:endParaRPr b="0" lang="ca-ES" sz="2000" spc="-1" strike="noStrike">
              <a:latin typeface="Arial"/>
            </a:endParaRPr>
          </a:p>
          <a:p>
            <a:pPr algn="just">
              <a:lnSpc>
                <a:spcPct val="100000"/>
              </a:lnSpc>
            </a:pPr>
            <a:r>
              <a:rPr b="1" lang="es-ES" sz="2000" spc="-1" strike="noStrike">
                <a:solidFill>
                  <a:srgbClr val="333333"/>
                </a:solidFill>
                <a:latin typeface="Times New Roman"/>
                <a:ea typeface="Times New Roman"/>
              </a:rPr>
              <a:t>Cebes:</a:t>
            </a:r>
            <a:r>
              <a:rPr b="0" lang="es-ES" sz="2000" spc="-1" strike="noStrike">
                <a:solidFill>
                  <a:srgbClr val="333333"/>
                </a:solidFill>
                <a:latin typeface="Times New Roman"/>
                <a:ea typeface="Times New Roman"/>
              </a:rPr>
              <a:t> Perfectament.</a:t>
            </a:r>
            <a:endParaRPr b="0" lang="ca-ES" sz="2000" spc="-1" strike="noStrike">
              <a:latin typeface="Arial"/>
            </a:endParaRPr>
          </a:p>
          <a:p>
            <a:pPr algn="just">
              <a:lnSpc>
                <a:spcPct val="100000"/>
              </a:lnSpc>
            </a:pPr>
            <a:r>
              <a:rPr b="1" lang="es-ES" sz="2000" spc="-1" strike="noStrike">
                <a:solidFill>
                  <a:srgbClr val="333333"/>
                </a:solidFill>
                <a:latin typeface="Times New Roman"/>
                <a:ea typeface="Times New Roman"/>
              </a:rPr>
              <a:t>Sòcrates:</a:t>
            </a:r>
            <a:r>
              <a:rPr b="0" lang="es-ES" sz="2000" spc="-1" strike="noStrike">
                <a:solidFill>
                  <a:srgbClr val="333333"/>
                </a:solidFill>
                <a:latin typeface="Times New Roman"/>
                <a:ea typeface="Times New Roman"/>
              </a:rPr>
              <a:t> De la mateixa manera, no són grans les coses grans per la grandesa, i les petites no ho són per la petitesa?</a:t>
            </a:r>
            <a:endParaRPr b="0" lang="ca-ES" sz="2000" spc="-1" strike="noStrike">
              <a:latin typeface="Arial"/>
            </a:endParaRPr>
          </a:p>
          <a:p>
            <a:pPr algn="just">
              <a:lnSpc>
                <a:spcPct val="100000"/>
              </a:lnSpc>
            </a:pPr>
            <a:r>
              <a:rPr b="1" lang="es-ES" sz="2000" spc="-1" strike="noStrike">
                <a:solidFill>
                  <a:srgbClr val="333333"/>
                </a:solidFill>
                <a:latin typeface="Times New Roman"/>
                <a:ea typeface="Times New Roman"/>
              </a:rPr>
              <a:t>Cebes:</a:t>
            </a:r>
            <a:r>
              <a:rPr b="0" lang="es-ES" sz="2000" spc="-1" strike="noStrike">
                <a:solidFill>
                  <a:srgbClr val="333333"/>
                </a:solidFill>
                <a:latin typeface="Times New Roman"/>
                <a:ea typeface="Times New Roman"/>
              </a:rPr>
              <a:t> Sí."</a:t>
            </a:r>
            <a:endParaRPr b="0" lang="ca-ES" sz="2000" spc="-1" strike="noStrike">
              <a:latin typeface="Arial"/>
            </a:endParaRPr>
          </a:p>
          <a:p>
            <a:pPr algn="just">
              <a:lnSpc>
                <a:spcPct val="100000"/>
              </a:lnSpc>
            </a:pPr>
            <a:endParaRPr b="0" lang="ca-ES" sz="2000" spc="-1" strike="noStrike">
              <a:latin typeface="Arial"/>
            </a:endParaRPr>
          </a:p>
          <a:p>
            <a:pPr algn="just">
              <a:lnSpc>
                <a:spcPct val="100000"/>
              </a:lnSpc>
            </a:pPr>
            <a:r>
              <a:rPr b="0" lang="es-ES" sz="2000" spc="-1" strike="noStrike">
                <a:solidFill>
                  <a:srgbClr val="333333"/>
                </a:solidFill>
                <a:latin typeface="Times New Roman"/>
                <a:ea typeface="Times New Roman"/>
              </a:rPr>
              <a:t>                                                                                                  </a:t>
            </a:r>
            <a:r>
              <a:rPr b="0" lang="es-ES" sz="2000" spc="-1" strike="noStrike">
                <a:solidFill>
                  <a:srgbClr val="333333"/>
                </a:solidFill>
                <a:latin typeface="Times New Roman"/>
                <a:ea typeface="Times New Roman"/>
              </a:rPr>
              <a:t>Plató. </a:t>
            </a:r>
            <a:r>
              <a:rPr b="1" i="1" lang="es-ES" sz="2000" spc="-1" strike="noStrike">
                <a:solidFill>
                  <a:srgbClr val="333333"/>
                </a:solidFill>
                <a:latin typeface="Times New Roman"/>
                <a:ea typeface="Times New Roman"/>
              </a:rPr>
              <a:t>Fedó, l00a-c.</a:t>
            </a:r>
            <a:endParaRPr b="0" lang="ca-ES" sz="20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CustomShape 1"/>
          <p:cNvSpPr/>
          <p:nvPr/>
        </p:nvSpPr>
        <p:spPr>
          <a:xfrm>
            <a:off x="457200" y="274680"/>
            <a:ext cx="8228160" cy="1141560"/>
          </a:xfrm>
          <a:prstGeom prst="rect">
            <a:avLst/>
          </a:prstGeom>
          <a:solidFill>
            <a:srgbClr val="4f81bd"/>
          </a:solidFill>
          <a:ln w="0">
            <a:solidFill>
              <a:srgbClr val="4f81bd"/>
            </a:solidFill>
          </a:ln>
        </p:spPr>
        <p:style>
          <a:lnRef idx="0"/>
          <a:fillRef idx="0"/>
          <a:effectRef idx="0"/>
          <a:fontRef idx="minor"/>
        </p:style>
        <p:txBody>
          <a:bodyPr lIns="90000" rIns="90000" tIns="45000" bIns="45000" anchor="ctr">
            <a:noAutofit/>
          </a:bodyPr>
          <a:p>
            <a:pPr algn="ctr">
              <a:lnSpc>
                <a:spcPct val="100000"/>
              </a:lnSpc>
            </a:pPr>
            <a:r>
              <a:rPr b="0" lang="es-ES" sz="4400" spc="-1" strike="noStrike">
                <a:solidFill>
                  <a:srgbClr val="000000"/>
                </a:solidFill>
                <a:latin typeface="Calibri"/>
                <a:ea typeface="DejaVu Sans"/>
              </a:rPr>
              <a:t>Nivells de coneixement</a:t>
            </a:r>
            <a:endParaRPr b="0" lang="ca-ES" sz="4400" spc="-1" strike="noStrike">
              <a:latin typeface="Arial"/>
            </a:endParaRPr>
          </a:p>
        </p:txBody>
      </p:sp>
      <p:pic>
        <p:nvPicPr>
          <p:cNvPr id="229" name="Picture 2" descr="http://www.aldeaglobal.net/filosofia6/plato/linia.jpg"/>
          <p:cNvPicPr/>
          <p:nvPr/>
        </p:nvPicPr>
        <p:blipFill>
          <a:blip r:embed="rId1"/>
          <a:stretch/>
        </p:blipFill>
        <p:spPr>
          <a:xfrm>
            <a:off x="0" y="1600200"/>
            <a:ext cx="9047520" cy="523404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CustomShape 1"/>
          <p:cNvSpPr/>
          <p:nvPr/>
        </p:nvSpPr>
        <p:spPr>
          <a:xfrm>
            <a:off x="457200" y="274680"/>
            <a:ext cx="8228160" cy="1141560"/>
          </a:xfrm>
          <a:prstGeom prst="rect">
            <a:avLst/>
          </a:prstGeom>
          <a:solidFill>
            <a:srgbClr val="4f81bd"/>
          </a:solidFill>
          <a:ln w="0">
            <a:noFill/>
          </a:ln>
        </p:spPr>
        <p:style>
          <a:lnRef idx="0"/>
          <a:fillRef idx="0"/>
          <a:effectRef idx="0"/>
          <a:fontRef idx="minor"/>
        </p:style>
        <p:txBody>
          <a:bodyPr lIns="90000" rIns="90000" tIns="45000" bIns="45000" anchor="ctr">
            <a:noAutofit/>
          </a:bodyPr>
          <a:p>
            <a:pPr algn="ctr">
              <a:lnSpc>
                <a:spcPct val="100000"/>
              </a:lnSpc>
            </a:pPr>
            <a:r>
              <a:rPr b="0" lang="es-ES" sz="4400" spc="-1" strike="noStrike">
                <a:solidFill>
                  <a:srgbClr val="000000"/>
                </a:solidFill>
                <a:latin typeface="Calibri"/>
                <a:ea typeface="DejaVu Sans"/>
              </a:rPr>
              <a:t>NIVELLS DE CONEIXEMENT </a:t>
            </a:r>
            <a:endParaRPr b="0" lang="ca-ES" sz="4400" spc="-1" strike="noStrike">
              <a:latin typeface="Arial"/>
            </a:endParaRPr>
          </a:p>
        </p:txBody>
      </p:sp>
      <p:sp>
        <p:nvSpPr>
          <p:cNvPr id="231" name="CustomShape 2"/>
          <p:cNvSpPr/>
          <p:nvPr/>
        </p:nvSpPr>
        <p:spPr>
          <a:xfrm>
            <a:off x="683640" y="1628640"/>
            <a:ext cx="7713720" cy="4784040"/>
          </a:xfrm>
          <a:prstGeom prst="rect">
            <a:avLst/>
          </a:prstGeom>
          <a:noFill/>
          <a:ln w="0">
            <a:noFill/>
          </a:ln>
        </p:spPr>
        <p:style>
          <a:lnRef idx="0"/>
          <a:fillRef idx="0"/>
          <a:effectRef idx="0"/>
          <a:fontRef idx="minor"/>
        </p:style>
        <p:txBody>
          <a:bodyPr lIns="90000" rIns="90000" tIns="45000" bIns="45000">
            <a:normAutofit fontScale="88000"/>
          </a:bodyPr>
          <a:p>
            <a:pPr marL="343080" indent="-338400">
              <a:lnSpc>
                <a:spcPct val="50000"/>
              </a:lnSpc>
              <a:spcBef>
                <a:spcPts val="799"/>
              </a:spcBef>
              <a:tabLst>
                <a:tab algn="l" pos="0"/>
              </a:tabLst>
            </a:pPr>
            <a:r>
              <a:rPr b="1" lang="ca-ES" sz="3000" spc="-1" strike="noStrike">
                <a:solidFill>
                  <a:srgbClr val="000000"/>
                </a:solidFill>
                <a:latin typeface="Calibri"/>
                <a:ea typeface="DejaVu Sans"/>
              </a:rPr>
              <a:t>FORMES DE CONEIXEMENT   I  TIPUS DE REALITAT </a:t>
            </a:r>
            <a:endParaRPr b="0" lang="ca-ES" sz="3000" spc="-1" strike="noStrike">
              <a:latin typeface="Arial"/>
            </a:endParaRPr>
          </a:p>
          <a:p>
            <a:pPr marL="343080" indent="-338400">
              <a:lnSpc>
                <a:spcPct val="50000"/>
              </a:lnSpc>
              <a:spcBef>
                <a:spcPts val="601"/>
              </a:spcBef>
              <a:tabLst>
                <a:tab algn="l" pos="0"/>
              </a:tabLst>
            </a:pPr>
            <a:r>
              <a:rPr b="1" lang="ca-ES" sz="3000" spc="-1" strike="noStrike">
                <a:solidFill>
                  <a:srgbClr val="000000"/>
                </a:solidFill>
                <a:latin typeface="Calibri"/>
                <a:ea typeface="DejaVu Sans"/>
              </a:rPr>
              <a:t>	</a:t>
            </a:r>
            <a:r>
              <a:rPr b="1" lang="ca-ES" sz="3000" spc="-1" strike="noStrike">
                <a:solidFill>
                  <a:srgbClr val="000000"/>
                </a:solidFill>
                <a:latin typeface="Calibri"/>
                <a:ea typeface="DejaVu Sans"/>
              </a:rPr>
              <a:t>	</a:t>
            </a:r>
            <a:r>
              <a:rPr b="1" lang="ca-ES" sz="3000" spc="-1" strike="noStrike">
                <a:solidFill>
                  <a:srgbClr val="000000"/>
                </a:solidFill>
                <a:latin typeface="Calibri"/>
                <a:ea typeface="DejaVu Sans"/>
              </a:rPr>
              <a:t>(epistemologia)</a:t>
            </a:r>
            <a:r>
              <a:rPr b="1" lang="ca-ES" sz="3000" spc="-1" strike="noStrike">
                <a:solidFill>
                  <a:srgbClr val="000000"/>
                </a:solidFill>
                <a:latin typeface="Calibri"/>
                <a:ea typeface="DejaVu Sans"/>
              </a:rPr>
              <a:t>	</a:t>
            </a:r>
            <a:r>
              <a:rPr b="1" lang="ca-ES" sz="3000" spc="-1" strike="noStrike">
                <a:solidFill>
                  <a:srgbClr val="000000"/>
                </a:solidFill>
                <a:latin typeface="Calibri"/>
                <a:ea typeface="DejaVu Sans"/>
              </a:rPr>
              <a:t>	</a:t>
            </a:r>
            <a:r>
              <a:rPr b="1" lang="ca-ES" sz="3000" spc="-1" strike="noStrike">
                <a:solidFill>
                  <a:srgbClr val="000000"/>
                </a:solidFill>
                <a:latin typeface="Calibri"/>
                <a:ea typeface="DejaVu Sans"/>
              </a:rPr>
              <a:t>                (ontologia)</a:t>
            </a:r>
            <a:endParaRPr b="0" lang="ca-ES" sz="3000" spc="-1" strike="noStrike">
              <a:latin typeface="Arial"/>
            </a:endParaRPr>
          </a:p>
          <a:p>
            <a:pPr marL="343080" indent="-338400">
              <a:lnSpc>
                <a:spcPct val="50000"/>
              </a:lnSpc>
              <a:spcBef>
                <a:spcPts val="601"/>
              </a:spcBef>
              <a:tabLst>
                <a:tab algn="l" pos="0"/>
              </a:tabLst>
            </a:pPr>
            <a:endParaRPr b="0" lang="ca-ES" sz="3000" spc="-1" strike="noStrike">
              <a:latin typeface="Arial"/>
            </a:endParaRPr>
          </a:p>
          <a:p>
            <a:pPr marL="343080" indent="-338400">
              <a:lnSpc>
                <a:spcPct val="50000"/>
              </a:lnSpc>
              <a:spcBef>
                <a:spcPts val="601"/>
              </a:spcBef>
              <a:tabLst>
                <a:tab algn="l" pos="0"/>
              </a:tabLst>
            </a:pPr>
            <a:endParaRPr b="0" lang="ca-ES" sz="3000" spc="-1" strike="noStrike">
              <a:latin typeface="Arial"/>
            </a:endParaRPr>
          </a:p>
          <a:p>
            <a:pPr marL="343080" indent="-338400">
              <a:lnSpc>
                <a:spcPct val="100000"/>
              </a:lnSpc>
              <a:spcBef>
                <a:spcPts val="799"/>
              </a:spcBef>
              <a:tabLst>
                <a:tab algn="l" pos="0"/>
              </a:tabLst>
            </a:pP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RAÓ</a:t>
            </a:r>
            <a:endParaRPr b="0" lang="ca-ES" sz="3200" spc="-1" strike="noStrike">
              <a:latin typeface="Arial"/>
            </a:endParaRPr>
          </a:p>
          <a:p>
            <a:pPr marL="343080" indent="-338400">
              <a:lnSpc>
                <a:spcPct val="100000"/>
              </a:lnSpc>
              <a:spcBef>
                <a:spcPts val="799"/>
              </a:spcBef>
              <a:tabLst>
                <a:tab algn="l" pos="0"/>
              </a:tabLst>
            </a:pPr>
            <a:endParaRPr b="0" lang="ca-ES" sz="3200" spc="-1" strike="noStrike">
              <a:latin typeface="Arial"/>
            </a:endParaRPr>
          </a:p>
          <a:p>
            <a:pPr marL="343080" indent="-338400">
              <a:lnSpc>
                <a:spcPct val="50000"/>
              </a:lnSpc>
              <a:spcBef>
                <a:spcPts val="799"/>
              </a:spcBef>
              <a:tabLst>
                <a:tab algn="l" pos="0"/>
              </a:tabLst>
            </a:pP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SABER, CIÈNCIA</a:t>
            </a: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IDEES</a:t>
            </a:r>
            <a:endParaRPr b="0" lang="ca-ES" sz="3200" spc="-1" strike="noStrike">
              <a:latin typeface="Arial"/>
            </a:endParaRPr>
          </a:p>
          <a:p>
            <a:pPr marL="343080" indent="-338400">
              <a:lnSpc>
                <a:spcPct val="50000"/>
              </a:lnSpc>
              <a:spcBef>
                <a:spcPts val="799"/>
              </a:spcBef>
              <a:tabLst>
                <a:tab algn="l" pos="0"/>
              </a:tabLst>
            </a:pP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(episteme)</a:t>
            </a:r>
            <a:endParaRPr b="0" lang="ca-ES" sz="3200" spc="-1" strike="noStrike">
              <a:latin typeface="Arial"/>
            </a:endParaRPr>
          </a:p>
          <a:p>
            <a:pPr marL="343080" indent="-338400">
              <a:lnSpc>
                <a:spcPct val="50000"/>
              </a:lnSpc>
              <a:spcBef>
                <a:spcPts val="799"/>
              </a:spcBef>
              <a:tabLst>
                <a:tab algn="l" pos="0"/>
              </a:tabLst>
            </a:pPr>
            <a:endParaRPr b="0" lang="ca-ES" sz="3200" spc="-1" strike="noStrike">
              <a:latin typeface="Arial"/>
            </a:endParaRPr>
          </a:p>
          <a:p>
            <a:pPr marL="343080" indent="-338400">
              <a:lnSpc>
                <a:spcPct val="50000"/>
              </a:lnSpc>
              <a:spcBef>
                <a:spcPts val="799"/>
              </a:spcBef>
              <a:tabLst>
                <a:tab algn="l" pos="0"/>
              </a:tabLst>
            </a:pPr>
            <a:endParaRPr b="0" lang="ca-ES" sz="3200" spc="-1" strike="noStrike">
              <a:latin typeface="Arial"/>
            </a:endParaRPr>
          </a:p>
          <a:p>
            <a:pPr marL="343080" indent="-338400">
              <a:lnSpc>
                <a:spcPct val="50000"/>
              </a:lnSpc>
              <a:spcBef>
                <a:spcPts val="799"/>
              </a:spcBef>
              <a:tabLst>
                <a:tab algn="l" pos="0"/>
              </a:tabLst>
            </a:pP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SENTITS</a:t>
            </a:r>
            <a:endParaRPr b="0" lang="ca-ES" sz="3200" spc="-1" strike="noStrike">
              <a:latin typeface="Arial"/>
            </a:endParaRPr>
          </a:p>
          <a:p>
            <a:pPr marL="343080" indent="-338400">
              <a:lnSpc>
                <a:spcPct val="100000"/>
              </a:lnSpc>
              <a:spcBef>
                <a:spcPts val="799"/>
              </a:spcBef>
              <a:tabLst>
                <a:tab algn="l" pos="0"/>
              </a:tabLst>
            </a:pPr>
            <a:endParaRPr b="0" lang="ca-ES" sz="3200" spc="-1" strike="noStrike">
              <a:latin typeface="Arial"/>
            </a:endParaRPr>
          </a:p>
          <a:p>
            <a:pPr marL="343080" indent="-338400">
              <a:lnSpc>
                <a:spcPct val="50000"/>
              </a:lnSpc>
              <a:spcBef>
                <a:spcPts val="799"/>
              </a:spcBef>
              <a:tabLst>
                <a:tab algn="l" pos="0"/>
              </a:tabLst>
            </a:pP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OPINIÓ, CREENÇA</a:t>
            </a: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COSES</a:t>
            </a:r>
            <a:endParaRPr b="0" lang="ca-ES" sz="3200" spc="-1" strike="noStrike">
              <a:latin typeface="Arial"/>
            </a:endParaRPr>
          </a:p>
          <a:p>
            <a:pPr marL="343080" indent="-338400">
              <a:lnSpc>
                <a:spcPct val="50000"/>
              </a:lnSpc>
              <a:spcBef>
                <a:spcPts val="799"/>
              </a:spcBef>
              <a:tabLst>
                <a:tab algn="l" pos="0"/>
              </a:tabLst>
            </a:pP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(doxa)</a:t>
            </a:r>
            <a:endParaRPr b="0" lang="ca-ES" sz="3200" spc="-1" strike="noStrike">
              <a:latin typeface="Arial"/>
            </a:endParaRPr>
          </a:p>
        </p:txBody>
      </p:sp>
      <p:sp>
        <p:nvSpPr>
          <p:cNvPr id="232" name="CustomShape 3"/>
          <p:cNvSpPr/>
          <p:nvPr/>
        </p:nvSpPr>
        <p:spPr>
          <a:xfrm>
            <a:off x="2195640" y="3069000"/>
            <a:ext cx="360" cy="358560"/>
          </a:xfrm>
          <a:custGeom>
            <a:avLst/>
            <a:gdLst/>
            <a:ahLst/>
            <a:rect l="l" t="t" r="r" b="b"/>
            <a:pathLst>
              <a:path w="21600" h="21600">
                <a:moveTo>
                  <a:pt x="0" y="0"/>
                </a:moveTo>
                <a:lnTo>
                  <a:pt x="21600" y="21600"/>
                </a:lnTo>
              </a:path>
            </a:pathLst>
          </a:custGeom>
          <a:noFill/>
          <a:ln w="38100">
            <a:solidFill>
              <a:srgbClr val="4a7ebb"/>
            </a:solidFill>
            <a:round/>
            <a:tailEnd len="med" type="arrow" w="med"/>
          </a:ln>
        </p:spPr>
        <p:style>
          <a:lnRef idx="1">
            <a:schemeClr val="accent1"/>
          </a:lnRef>
          <a:fillRef idx="0">
            <a:schemeClr val="accent1"/>
          </a:fillRef>
          <a:effectRef idx="0">
            <a:schemeClr val="accent1"/>
          </a:effectRef>
          <a:fontRef idx="minor"/>
        </p:style>
      </p:sp>
      <p:sp>
        <p:nvSpPr>
          <p:cNvPr id="233" name="CustomShape 4"/>
          <p:cNvSpPr/>
          <p:nvPr/>
        </p:nvSpPr>
        <p:spPr>
          <a:xfrm>
            <a:off x="2340000" y="5149440"/>
            <a:ext cx="360" cy="430560"/>
          </a:xfrm>
          <a:custGeom>
            <a:avLst/>
            <a:gdLst/>
            <a:ahLst/>
            <a:rect l="l" t="t" r="r" b="b"/>
            <a:pathLst>
              <a:path w="21600" h="21600">
                <a:moveTo>
                  <a:pt x="0" y="0"/>
                </a:moveTo>
                <a:lnTo>
                  <a:pt x="21600" y="21600"/>
                </a:lnTo>
              </a:path>
            </a:pathLst>
          </a:custGeom>
          <a:noFill/>
          <a:ln w="38100">
            <a:solidFill>
              <a:srgbClr val="4a7ebb"/>
            </a:solidFill>
            <a:round/>
            <a:tailEnd len="med" type="arrow" w="med"/>
          </a:ln>
        </p:spPr>
        <p:style>
          <a:lnRef idx="1">
            <a:schemeClr val="accent1"/>
          </a:lnRef>
          <a:fillRef idx="0">
            <a:schemeClr val="accent1"/>
          </a:fillRef>
          <a:effectRef idx="0">
            <a:schemeClr val="accent1"/>
          </a:effectRef>
          <a:fontRef idx="minor"/>
        </p:style>
      </p:sp>
      <p:sp>
        <p:nvSpPr>
          <p:cNvPr id="234" name="CustomShape 5"/>
          <p:cNvSpPr/>
          <p:nvPr/>
        </p:nvSpPr>
        <p:spPr>
          <a:xfrm>
            <a:off x="3709440" y="3780000"/>
            <a:ext cx="790560" cy="360"/>
          </a:xfrm>
          <a:custGeom>
            <a:avLst/>
            <a:gdLst/>
            <a:ahLst/>
            <a:rect l="l" t="t" r="r" b="b"/>
            <a:pathLst>
              <a:path w="21600" h="21600">
                <a:moveTo>
                  <a:pt x="0" y="0"/>
                </a:moveTo>
                <a:lnTo>
                  <a:pt x="21600" y="21600"/>
                </a:lnTo>
              </a:path>
            </a:pathLst>
          </a:custGeom>
          <a:noFill/>
          <a:ln w="38100">
            <a:solidFill>
              <a:srgbClr val="4a7ebb"/>
            </a:solidFill>
            <a:round/>
            <a:tailEnd len="med" type="arrow" w="med"/>
          </a:ln>
        </p:spPr>
        <p:style>
          <a:lnRef idx="1">
            <a:schemeClr val="accent1"/>
          </a:lnRef>
          <a:fillRef idx="0">
            <a:schemeClr val="accent1"/>
          </a:fillRef>
          <a:effectRef idx="0">
            <a:schemeClr val="accent1"/>
          </a:effectRef>
          <a:fontRef idx="minor"/>
        </p:style>
      </p:sp>
      <p:sp>
        <p:nvSpPr>
          <p:cNvPr id="235" name="CustomShape 6"/>
          <p:cNvSpPr/>
          <p:nvPr/>
        </p:nvSpPr>
        <p:spPr>
          <a:xfrm flipV="1">
            <a:off x="3780000" y="5399280"/>
            <a:ext cx="610560" cy="360"/>
          </a:xfrm>
          <a:custGeom>
            <a:avLst/>
            <a:gdLst/>
            <a:ahLst/>
            <a:rect l="l" t="t" r="r" b="b"/>
            <a:pathLst>
              <a:path w="21600" h="21600">
                <a:moveTo>
                  <a:pt x="0" y="0"/>
                </a:moveTo>
                <a:lnTo>
                  <a:pt x="21600" y="21600"/>
                </a:lnTo>
              </a:path>
            </a:pathLst>
          </a:custGeom>
          <a:noFill/>
          <a:ln w="38100">
            <a:solidFill>
              <a:srgbClr val="4a7ebb"/>
            </a:solidFill>
            <a:round/>
            <a:tailEnd len="med" type="arrow" w="me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CustomShape 1"/>
          <p:cNvSpPr/>
          <p:nvPr/>
        </p:nvSpPr>
        <p:spPr>
          <a:xfrm>
            <a:off x="457200" y="274680"/>
            <a:ext cx="8228160" cy="1141560"/>
          </a:xfrm>
          <a:prstGeom prst="rect">
            <a:avLst/>
          </a:prstGeom>
          <a:solidFill>
            <a:srgbClr val="4f81bd"/>
          </a:solidFill>
          <a:ln w="0">
            <a:noFill/>
          </a:ln>
        </p:spPr>
        <p:style>
          <a:lnRef idx="0"/>
          <a:fillRef idx="0"/>
          <a:effectRef idx="0"/>
          <a:fontRef idx="minor"/>
        </p:style>
        <p:txBody>
          <a:bodyPr lIns="90000" rIns="90000" tIns="45000" bIns="45000" anchor="ctr">
            <a:noAutofit/>
          </a:bodyPr>
          <a:p>
            <a:pPr algn="ctr">
              <a:lnSpc>
                <a:spcPct val="100000"/>
              </a:lnSpc>
            </a:pPr>
            <a:r>
              <a:rPr b="0" lang="es-ES" sz="4400" spc="-1" strike="noStrike">
                <a:solidFill>
                  <a:srgbClr val="000000"/>
                </a:solidFill>
                <a:latin typeface="Calibri"/>
                <a:ea typeface="DejaVu Sans"/>
              </a:rPr>
              <a:t>DUALISME ANTROPOLÒGIC</a:t>
            </a:r>
            <a:endParaRPr b="0" lang="ca-ES" sz="4400" spc="-1" strike="noStrike">
              <a:latin typeface="Arial"/>
            </a:endParaRPr>
          </a:p>
        </p:txBody>
      </p:sp>
      <p:sp>
        <p:nvSpPr>
          <p:cNvPr id="237" name="CustomShape 2"/>
          <p:cNvSpPr/>
          <p:nvPr/>
        </p:nvSpPr>
        <p:spPr>
          <a:xfrm>
            <a:off x="457200" y="1600200"/>
            <a:ext cx="8228160" cy="4524480"/>
          </a:xfrm>
          <a:prstGeom prst="rect">
            <a:avLst/>
          </a:prstGeom>
          <a:noFill/>
          <a:ln w="0">
            <a:noFill/>
          </a:ln>
        </p:spPr>
        <p:style>
          <a:lnRef idx="0"/>
          <a:fillRef idx="0"/>
          <a:effectRef idx="0"/>
          <a:fontRef idx="minor"/>
        </p:style>
        <p:txBody>
          <a:bodyPr lIns="90000" rIns="90000" tIns="45000" bIns="45000">
            <a:normAutofit fontScale="24000"/>
          </a:bodyPr>
          <a:p>
            <a:pPr marL="343080" indent="-338400">
              <a:lnSpc>
                <a:spcPct val="100000"/>
              </a:lnSpc>
              <a:spcBef>
                <a:spcPts val="499"/>
              </a:spcBef>
              <a:tabLst>
                <a:tab algn="l" pos="0"/>
              </a:tabLst>
            </a:pPr>
            <a:r>
              <a:rPr b="0" lang="ca-ES" sz="3200" spc="-1" strike="noStrike">
                <a:solidFill>
                  <a:srgbClr val="000000"/>
                </a:solidFill>
                <a:latin typeface="Calibri"/>
                <a:ea typeface="DejaVu Sans"/>
              </a:rPr>
              <a:t>-L’home és fonamentalment la seva </a:t>
            </a:r>
            <a:r>
              <a:rPr b="1" lang="ca-ES" sz="3200" spc="-1" strike="noStrike">
                <a:solidFill>
                  <a:srgbClr val="000000"/>
                </a:solidFill>
                <a:latin typeface="Calibri"/>
                <a:ea typeface="DejaVu Sans"/>
              </a:rPr>
              <a:t>ànima</a:t>
            </a:r>
            <a:r>
              <a:rPr b="0" lang="ca-ES" sz="3200" spc="-1" strike="noStrike">
                <a:solidFill>
                  <a:srgbClr val="000000"/>
                </a:solidFill>
                <a:latin typeface="Calibri"/>
                <a:ea typeface="DejaVu Sans"/>
              </a:rPr>
              <a:t>.</a:t>
            </a:r>
            <a:endParaRPr b="0" lang="ca-ES" sz="3200" spc="-1" strike="noStrike">
              <a:latin typeface="Arial"/>
            </a:endParaRPr>
          </a:p>
          <a:p>
            <a:pPr marL="343080" indent="-338400">
              <a:lnSpc>
                <a:spcPct val="100000"/>
              </a:lnSpc>
              <a:spcBef>
                <a:spcPts val="249"/>
              </a:spcBef>
              <a:tabLst>
                <a:tab algn="l" pos="0"/>
              </a:tabLst>
            </a:pPr>
            <a:r>
              <a:rPr b="0" lang="ca-ES" sz="3200" spc="-1" strike="noStrike">
                <a:solidFill>
                  <a:srgbClr val="000000"/>
                </a:solidFill>
                <a:latin typeface="Calibri"/>
                <a:ea typeface="DejaVu Sans"/>
              </a:rPr>
              <a:t>-Malauradament, l’ànima humana (</a:t>
            </a:r>
            <a:r>
              <a:rPr b="1" i="1" lang="ca-ES" sz="3200" spc="-1" strike="noStrike">
                <a:solidFill>
                  <a:srgbClr val="000000"/>
                </a:solidFill>
                <a:latin typeface="Calibri"/>
                <a:ea typeface="DejaVu Sans"/>
              </a:rPr>
              <a:t>psique</a:t>
            </a:r>
            <a:r>
              <a:rPr b="0" lang="ca-ES" sz="3200" spc="-1" strike="noStrike">
                <a:solidFill>
                  <a:srgbClr val="000000"/>
                </a:solidFill>
                <a:latin typeface="Calibri"/>
                <a:ea typeface="DejaVu Sans"/>
              </a:rPr>
              <a:t>) està unida accidentalment i incòmodament al cos (</a:t>
            </a:r>
            <a:r>
              <a:rPr b="1" i="1" lang="ca-ES" sz="3200" spc="-1" strike="noStrike">
                <a:solidFill>
                  <a:srgbClr val="000000"/>
                </a:solidFill>
                <a:latin typeface="Calibri"/>
                <a:ea typeface="DejaVu Sans"/>
              </a:rPr>
              <a:t>soma</a:t>
            </a:r>
            <a:r>
              <a:rPr b="0" lang="ca-ES" sz="3200" spc="-1" strike="noStrike">
                <a:solidFill>
                  <a:srgbClr val="000000"/>
                </a:solidFill>
                <a:latin typeface="Calibri"/>
                <a:ea typeface="DejaVu Sans"/>
              </a:rPr>
              <a:t>).</a:t>
            </a:r>
            <a:endParaRPr b="0" lang="ca-ES" sz="3200" spc="-1" strike="noStrike">
              <a:latin typeface="Arial"/>
            </a:endParaRPr>
          </a:p>
          <a:p>
            <a:pPr marL="343080" indent="-338400">
              <a:lnSpc>
                <a:spcPct val="100000"/>
              </a:lnSpc>
              <a:spcBef>
                <a:spcPts val="249"/>
              </a:spcBef>
              <a:tabLst>
                <a:tab algn="l" pos="0"/>
              </a:tabLst>
            </a:pP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a:t>
            </a:r>
            <a:r>
              <a:rPr b="0" i="1" lang="ca-ES" sz="3200" spc="-1" strike="noStrike">
                <a:solidFill>
                  <a:srgbClr val="000000"/>
                </a:solidFill>
                <a:latin typeface="Calibri"/>
                <a:ea typeface="DejaVu Sans"/>
              </a:rPr>
              <a:t>Quan l’ànima i el cos estan plegats, la natura disposa que l’un serveixi com un esclau i sigui manat, i que l’altra mani i faci d’amo</a:t>
            </a:r>
            <a:r>
              <a:rPr b="0" lang="ca-ES" sz="3200" spc="-1" strike="noStrike">
                <a:solidFill>
                  <a:srgbClr val="000000"/>
                </a:solidFill>
                <a:latin typeface="Calibri"/>
                <a:ea typeface="DejaVu Sans"/>
              </a:rPr>
              <a:t>.”  </a:t>
            </a:r>
            <a:r>
              <a:rPr b="1" lang="ca-ES" sz="3200" spc="-1" strike="noStrike">
                <a:solidFill>
                  <a:srgbClr val="000000"/>
                </a:solidFill>
                <a:latin typeface="Calibri"/>
                <a:ea typeface="DejaVu Sans"/>
              </a:rPr>
              <a:t>(Plató, </a:t>
            </a:r>
            <a:r>
              <a:rPr b="1" i="1" lang="ca-ES" sz="3200" spc="-1" strike="noStrike">
                <a:solidFill>
                  <a:srgbClr val="000000"/>
                </a:solidFill>
                <a:latin typeface="Calibri"/>
                <a:ea typeface="DejaVu Sans"/>
              </a:rPr>
              <a:t>Fedó</a:t>
            </a:r>
            <a:r>
              <a:rPr b="1" lang="ca-ES" sz="3200" spc="-1" strike="noStrike">
                <a:solidFill>
                  <a:srgbClr val="000000"/>
                </a:solidFill>
                <a:latin typeface="Calibri"/>
                <a:ea typeface="DejaVu Sans"/>
              </a:rPr>
              <a:t>, 79 e)</a:t>
            </a:r>
            <a:endParaRPr b="0" lang="ca-ES" sz="3200" spc="-1" strike="noStrike">
              <a:latin typeface="Arial"/>
            </a:endParaRPr>
          </a:p>
          <a:p>
            <a:pPr marL="343080" indent="-338400">
              <a:lnSpc>
                <a:spcPct val="100000"/>
              </a:lnSpc>
              <a:spcBef>
                <a:spcPts val="499"/>
              </a:spcBef>
              <a:tabLst>
                <a:tab algn="l" pos="0"/>
              </a:tabLst>
            </a:pPr>
            <a:endParaRPr b="0" lang="ca-ES" sz="3200" spc="-1" strike="noStrike">
              <a:latin typeface="Arial"/>
            </a:endParaRPr>
          </a:p>
          <a:p>
            <a:pPr marL="343080" indent="-338400">
              <a:lnSpc>
                <a:spcPct val="100000"/>
              </a:lnSpc>
              <a:spcBef>
                <a:spcPts val="499"/>
              </a:spcBef>
              <a:tabLst>
                <a:tab algn="l" pos="0"/>
              </a:tabLst>
            </a:pPr>
            <a:r>
              <a:rPr b="0" lang="ca-ES" sz="3200" spc="-1" strike="noStrike">
                <a:solidFill>
                  <a:srgbClr val="000000"/>
                </a:solidFill>
                <a:latin typeface="Calibri"/>
                <a:ea typeface="DejaVu Sans"/>
              </a:rPr>
              <a:t>-Aquesta és, doncs, una visió </a:t>
            </a:r>
            <a:r>
              <a:rPr b="1" lang="ca-ES" sz="3200" spc="-1" strike="noStrike">
                <a:solidFill>
                  <a:srgbClr val="000000"/>
                </a:solidFill>
                <a:latin typeface="Calibri"/>
                <a:ea typeface="DejaVu Sans"/>
              </a:rPr>
              <a:t>dualista</a:t>
            </a:r>
            <a:r>
              <a:rPr b="0" lang="ca-ES" sz="3200" spc="-1" strike="noStrike">
                <a:solidFill>
                  <a:srgbClr val="000000"/>
                </a:solidFill>
                <a:latin typeface="Calibri"/>
                <a:ea typeface="DejaVu Sans"/>
              </a:rPr>
              <a:t>, en la qual l’</a:t>
            </a:r>
            <a:r>
              <a:rPr b="1" lang="ca-ES" sz="3200" spc="-1" strike="noStrike">
                <a:solidFill>
                  <a:srgbClr val="000000"/>
                </a:solidFill>
                <a:latin typeface="Calibri"/>
                <a:ea typeface="DejaVu Sans"/>
              </a:rPr>
              <a:t>ànima </a:t>
            </a:r>
            <a:r>
              <a:rPr b="0" lang="ca-ES" sz="3200" spc="-1" strike="noStrike">
                <a:solidFill>
                  <a:srgbClr val="000000"/>
                </a:solidFill>
                <a:latin typeface="Calibri"/>
                <a:ea typeface="DejaVu Sans"/>
              </a:rPr>
              <a:t>és altament valorada i el </a:t>
            </a:r>
            <a:r>
              <a:rPr b="1" lang="ca-ES" sz="3200" spc="-1" strike="noStrike">
                <a:solidFill>
                  <a:srgbClr val="000000"/>
                </a:solidFill>
                <a:latin typeface="Calibri"/>
                <a:ea typeface="DejaVu Sans"/>
              </a:rPr>
              <a:t>cos</a:t>
            </a:r>
            <a:r>
              <a:rPr b="0" lang="ca-ES" sz="3200" spc="-1" strike="noStrike">
                <a:solidFill>
                  <a:srgbClr val="000000"/>
                </a:solidFill>
                <a:latin typeface="Calibri"/>
                <a:ea typeface="DejaVu Sans"/>
              </a:rPr>
              <a:t>, infravalorat.</a:t>
            </a:r>
            <a:endParaRPr b="0" lang="ca-ES" sz="3200" spc="-1" strike="noStrike">
              <a:latin typeface="Arial"/>
            </a:endParaRPr>
          </a:p>
          <a:p>
            <a:pPr marL="343080" indent="-338400">
              <a:lnSpc>
                <a:spcPct val="100000"/>
              </a:lnSpc>
              <a:spcBef>
                <a:spcPts val="499"/>
              </a:spcBef>
              <a:tabLst>
                <a:tab algn="l" pos="0"/>
              </a:tabLst>
            </a:pPr>
            <a:r>
              <a:rPr b="0" lang="ca-ES" sz="3200" spc="-1" strike="noStrike">
                <a:solidFill>
                  <a:srgbClr val="000000"/>
                </a:solidFill>
                <a:latin typeface="Calibri"/>
                <a:ea typeface="DejaVu Sans"/>
              </a:rPr>
              <a:t>-</a:t>
            </a:r>
            <a:r>
              <a:rPr b="1" lang="ca-ES" sz="3200" spc="-1" strike="noStrike">
                <a:solidFill>
                  <a:srgbClr val="000000"/>
                </a:solidFill>
                <a:latin typeface="Calibri"/>
                <a:ea typeface="DejaVu Sans"/>
              </a:rPr>
              <a:t>Ànima</a:t>
            </a:r>
            <a:r>
              <a:rPr b="0" lang="ca-ES" sz="3200" spc="-1" strike="noStrike">
                <a:solidFill>
                  <a:srgbClr val="000000"/>
                </a:solidFill>
                <a:latin typeface="Calibri"/>
                <a:ea typeface="DejaVu Sans"/>
              </a:rPr>
              <a:t> i </a:t>
            </a:r>
            <a:r>
              <a:rPr b="1" lang="ca-ES" sz="3200" spc="-1" strike="noStrike">
                <a:solidFill>
                  <a:srgbClr val="000000"/>
                </a:solidFill>
                <a:latin typeface="Calibri"/>
                <a:ea typeface="DejaVu Sans"/>
              </a:rPr>
              <a:t>cos</a:t>
            </a:r>
            <a:r>
              <a:rPr b="0" lang="ca-ES" sz="3200" spc="-1" strike="noStrike">
                <a:solidFill>
                  <a:srgbClr val="000000"/>
                </a:solidFill>
                <a:latin typeface="Calibri"/>
                <a:ea typeface="DejaVu Sans"/>
              </a:rPr>
              <a:t> són dues entitats totalment distingibles i desiguals. El </a:t>
            </a:r>
            <a:r>
              <a:rPr b="1" lang="ca-ES" sz="3200" spc="-1" strike="noStrike">
                <a:solidFill>
                  <a:srgbClr val="000000"/>
                </a:solidFill>
                <a:latin typeface="Calibri"/>
                <a:ea typeface="DejaVu Sans"/>
              </a:rPr>
              <a:t>cos</a:t>
            </a:r>
            <a:r>
              <a:rPr b="0" lang="ca-ES" sz="3200" spc="-1" strike="noStrike">
                <a:solidFill>
                  <a:srgbClr val="000000"/>
                </a:solidFill>
                <a:latin typeface="Calibri"/>
                <a:ea typeface="DejaVu Sans"/>
              </a:rPr>
              <a:t> és físic, mortal, sensible i imperfecte (el cos pertany al món de les coses sensibles i temporals). </a:t>
            </a:r>
            <a:r>
              <a:rPr b="1" lang="ca-ES" sz="3200" spc="-1" strike="noStrike">
                <a:solidFill>
                  <a:srgbClr val="000000"/>
                </a:solidFill>
                <a:latin typeface="Calibri"/>
                <a:ea typeface="DejaVu Sans"/>
              </a:rPr>
              <a:t>L’ànima</a:t>
            </a:r>
            <a:r>
              <a:rPr b="0" lang="ca-ES" sz="3200" spc="-1" strike="noStrike">
                <a:solidFill>
                  <a:srgbClr val="000000"/>
                </a:solidFill>
                <a:latin typeface="Calibri"/>
                <a:ea typeface="DejaVu Sans"/>
              </a:rPr>
              <a:t> és immortal, intel·ligible i perfecta, és allò que defineix l’home i que li permet realitzar el més elevat (l’ànima és originària del món de les idees eternes).</a:t>
            </a:r>
            <a:endParaRPr b="0" lang="ca-ES" sz="3200" spc="-1" strike="noStrike">
              <a:latin typeface="Arial"/>
            </a:endParaRPr>
          </a:p>
          <a:p>
            <a:pPr marL="343080" indent="-338400">
              <a:lnSpc>
                <a:spcPct val="100000"/>
              </a:lnSpc>
              <a:spcBef>
                <a:spcPts val="499"/>
              </a:spcBef>
              <a:tabLst>
                <a:tab algn="l" pos="0"/>
              </a:tabLst>
            </a:pPr>
            <a:endParaRPr b="0" lang="ca-ES" sz="3200" spc="-1" strike="noStrike">
              <a:latin typeface="Arial"/>
            </a:endParaRPr>
          </a:p>
          <a:p>
            <a:pPr marL="343080" indent="-338400">
              <a:lnSpc>
                <a:spcPct val="100000"/>
              </a:lnSpc>
              <a:spcBef>
                <a:spcPts val="499"/>
              </a:spcBef>
              <a:tabLst>
                <a:tab algn="l" pos="0"/>
              </a:tabLst>
            </a:pPr>
            <a:r>
              <a:rPr b="0" i="1" lang="ca-ES" sz="3200" spc="-1" strike="noStrike">
                <a:solidFill>
                  <a:srgbClr val="000000"/>
                </a:solidFill>
                <a:latin typeface="Calibri"/>
                <a:ea typeface="DejaVu Sans"/>
              </a:rPr>
              <a:t>	</a:t>
            </a:r>
            <a:r>
              <a:rPr b="0" i="1" lang="ca-ES" sz="3200" spc="-1" strike="noStrike">
                <a:solidFill>
                  <a:srgbClr val="000000"/>
                </a:solidFill>
                <a:latin typeface="Calibri"/>
                <a:ea typeface="DejaVu Sans"/>
              </a:rPr>
              <a:t>“</a:t>
            </a:r>
            <a:r>
              <a:rPr b="0" i="1" lang="ca-ES" sz="3200" spc="-1" strike="noStrike">
                <a:solidFill>
                  <a:srgbClr val="000000"/>
                </a:solidFill>
                <a:latin typeface="Calibri"/>
                <a:ea typeface="DejaVu Sans"/>
              </a:rPr>
              <a:t>...allò que més s’assembla al diví, a la immortalitat, a l’intel·ligible, al que té forma única i no es pot descompondre, al que és immutable i idèntic a ell mateix és l’ànima.”</a:t>
            </a:r>
            <a:r>
              <a:rPr b="0" i="1" lang="ca-ES" sz="3200" spc="-1" strike="noStrike">
                <a:solidFill>
                  <a:srgbClr val="000000"/>
                </a:solidFill>
                <a:latin typeface="Calibri"/>
                <a:ea typeface="DejaVu Sans"/>
              </a:rPr>
              <a:t>	</a:t>
            </a:r>
            <a:r>
              <a:rPr b="1" lang="ca-ES" sz="3200" spc="-1" strike="noStrike">
                <a:solidFill>
                  <a:srgbClr val="000000"/>
                </a:solidFill>
                <a:latin typeface="Calibri"/>
                <a:ea typeface="DejaVu Sans"/>
              </a:rPr>
              <a:t>(Plató, </a:t>
            </a:r>
            <a:r>
              <a:rPr b="1" i="1" lang="ca-ES" sz="3200" spc="-1" strike="noStrike">
                <a:solidFill>
                  <a:srgbClr val="000000"/>
                </a:solidFill>
                <a:latin typeface="Calibri"/>
                <a:ea typeface="DejaVu Sans"/>
              </a:rPr>
              <a:t>Fedó</a:t>
            </a:r>
            <a:r>
              <a:rPr b="1" lang="ca-ES" sz="3200" spc="-1" strike="noStrike">
                <a:solidFill>
                  <a:srgbClr val="000000"/>
                </a:solidFill>
                <a:latin typeface="Calibri"/>
                <a:ea typeface="DejaVu Sans"/>
              </a:rPr>
              <a:t>, 80 b)</a:t>
            </a:r>
            <a:endParaRPr b="0" lang="ca-ES" sz="3200" spc="-1" strike="noStrike">
              <a:latin typeface="Arial"/>
            </a:endParaRPr>
          </a:p>
          <a:p>
            <a:pPr marL="343080" indent="-338400">
              <a:lnSpc>
                <a:spcPct val="100000"/>
              </a:lnSpc>
              <a:spcBef>
                <a:spcPts val="641"/>
              </a:spcBef>
              <a:tabLst>
                <a:tab algn="l" pos="0"/>
              </a:tabLst>
            </a:pPr>
            <a:endParaRPr b="0" lang="ca-ES" sz="32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CustomShape 1"/>
          <p:cNvSpPr/>
          <p:nvPr/>
        </p:nvSpPr>
        <p:spPr>
          <a:xfrm>
            <a:off x="457200" y="274680"/>
            <a:ext cx="8228160" cy="1141560"/>
          </a:xfrm>
          <a:prstGeom prst="rect">
            <a:avLst/>
          </a:prstGeom>
          <a:solidFill>
            <a:srgbClr val="4f81bd"/>
          </a:solidFill>
          <a:ln w="0">
            <a:noFill/>
          </a:ln>
        </p:spPr>
        <p:style>
          <a:lnRef idx="0"/>
          <a:fillRef idx="0"/>
          <a:effectRef idx="0"/>
          <a:fontRef idx="minor"/>
        </p:style>
        <p:txBody>
          <a:bodyPr lIns="90000" rIns="90000" tIns="45000" bIns="45000" anchor="ctr">
            <a:noAutofit/>
          </a:bodyPr>
          <a:p>
            <a:pPr algn="ctr">
              <a:lnSpc>
                <a:spcPct val="100000"/>
              </a:lnSpc>
            </a:pPr>
            <a:r>
              <a:rPr b="0" lang="es-ES" sz="4400" spc="-1" strike="noStrike">
                <a:solidFill>
                  <a:srgbClr val="000000"/>
                </a:solidFill>
                <a:latin typeface="Calibri"/>
                <a:ea typeface="DejaVu Sans"/>
              </a:rPr>
              <a:t>DUALISME ANTROPOLÒGIC</a:t>
            </a:r>
            <a:endParaRPr b="0" lang="ca-ES" sz="4400" spc="-1" strike="noStrike">
              <a:latin typeface="Arial"/>
            </a:endParaRPr>
          </a:p>
        </p:txBody>
      </p:sp>
      <p:sp>
        <p:nvSpPr>
          <p:cNvPr id="239" name="CustomShape 2"/>
          <p:cNvSpPr/>
          <p:nvPr/>
        </p:nvSpPr>
        <p:spPr>
          <a:xfrm>
            <a:off x="457200" y="1600200"/>
            <a:ext cx="4037040" cy="4779720"/>
          </a:xfrm>
          <a:prstGeom prst="rect">
            <a:avLst/>
          </a:prstGeom>
          <a:noFill/>
          <a:ln w="0">
            <a:noFill/>
          </a:ln>
        </p:spPr>
        <p:style>
          <a:lnRef idx="0"/>
          <a:fillRef idx="0"/>
          <a:effectRef idx="0"/>
          <a:fontRef idx="minor"/>
        </p:style>
        <p:txBody>
          <a:bodyPr lIns="90000" rIns="90000" tIns="45000" bIns="45000">
            <a:noAutofit/>
          </a:bodyPr>
          <a:p>
            <a:pPr marL="533520" indent="-528840">
              <a:lnSpc>
                <a:spcPct val="80000"/>
              </a:lnSpc>
              <a:spcBef>
                <a:spcPts val="451"/>
              </a:spcBef>
              <a:tabLst>
                <a:tab algn="l" pos="0"/>
              </a:tabLst>
            </a:pPr>
            <a:r>
              <a:rPr b="1" lang="ca-ES" sz="1400" spc="-1" strike="noStrike">
                <a:solidFill>
                  <a:srgbClr val="000000"/>
                </a:solidFill>
                <a:latin typeface="Arial"/>
                <a:ea typeface="DejaVu Sans"/>
              </a:rPr>
              <a:t>El cos (soma):</a:t>
            </a:r>
            <a:endParaRPr b="0" lang="ca-ES" sz="1400" spc="-1" strike="noStrike">
              <a:latin typeface="Arial"/>
            </a:endParaRPr>
          </a:p>
          <a:p>
            <a:pPr marL="533520" indent="-528840">
              <a:lnSpc>
                <a:spcPct val="80000"/>
              </a:lnSpc>
              <a:spcBef>
                <a:spcPts val="451"/>
              </a:spcBef>
              <a:tabLst>
                <a:tab algn="l" pos="0"/>
              </a:tabLst>
            </a:pPr>
            <a:endParaRPr b="0" lang="ca-ES" sz="1400" spc="-1" strike="noStrike">
              <a:latin typeface="Arial"/>
            </a:endParaRPr>
          </a:p>
          <a:p>
            <a:pPr marL="533520" indent="-528840">
              <a:lnSpc>
                <a:spcPct val="80000"/>
              </a:lnSpc>
              <a:spcBef>
                <a:spcPts val="451"/>
              </a:spcBef>
              <a:tabLst>
                <a:tab algn="l" pos="0"/>
              </a:tabLst>
            </a:pPr>
            <a:r>
              <a:rPr b="0" lang="ca-ES" sz="1400" spc="-1" strike="noStrike">
                <a:solidFill>
                  <a:srgbClr val="000000"/>
                </a:solidFill>
                <a:latin typeface="Arial"/>
                <a:ea typeface="DejaVu Sans"/>
              </a:rPr>
              <a:t>-</a:t>
            </a:r>
            <a:r>
              <a:rPr b="1" lang="ca-ES" sz="1400" spc="-1" strike="noStrike">
                <a:solidFill>
                  <a:srgbClr val="000000"/>
                </a:solidFill>
                <a:latin typeface="Arial"/>
                <a:ea typeface="DejaVu Sans"/>
              </a:rPr>
              <a:t>presó</a:t>
            </a:r>
            <a:r>
              <a:rPr b="0" lang="ca-ES" sz="1400" spc="-1" strike="noStrike">
                <a:solidFill>
                  <a:srgbClr val="000000"/>
                </a:solidFill>
                <a:latin typeface="Arial"/>
                <a:ea typeface="DejaVu Sans"/>
              </a:rPr>
              <a:t> de l’ànima (</a:t>
            </a:r>
            <a:r>
              <a:rPr b="0" i="1" lang="ca-ES" sz="1400" spc="-1" strike="noStrike">
                <a:solidFill>
                  <a:srgbClr val="000000"/>
                </a:solidFill>
                <a:latin typeface="Arial"/>
                <a:ea typeface="DejaVu Sans"/>
              </a:rPr>
              <a:t>Fedre</a:t>
            </a:r>
            <a:r>
              <a:rPr b="0" lang="ca-ES" sz="1400" spc="-1" strike="noStrike">
                <a:solidFill>
                  <a:srgbClr val="000000"/>
                </a:solidFill>
                <a:latin typeface="Arial"/>
                <a:ea typeface="DejaVu Sans"/>
              </a:rPr>
              <a:t>, 250, d)</a:t>
            </a:r>
            <a:endParaRPr b="0" lang="ca-ES" sz="1400" spc="-1" strike="noStrike">
              <a:latin typeface="Arial"/>
            </a:endParaRPr>
          </a:p>
          <a:p>
            <a:pPr marL="533520" indent="-528840">
              <a:lnSpc>
                <a:spcPct val="80000"/>
              </a:lnSpc>
              <a:spcBef>
                <a:spcPts val="451"/>
              </a:spcBef>
              <a:tabLst>
                <a:tab algn="l" pos="0"/>
              </a:tabLst>
            </a:pPr>
            <a:endParaRPr b="0" lang="ca-ES" sz="1400" spc="-1" strike="noStrike">
              <a:latin typeface="Arial"/>
            </a:endParaRPr>
          </a:p>
          <a:p>
            <a:pPr marL="533520" indent="-528840">
              <a:lnSpc>
                <a:spcPct val="120000"/>
              </a:lnSpc>
              <a:spcBef>
                <a:spcPts val="451"/>
              </a:spcBef>
              <a:tabLst>
                <a:tab algn="l" pos="0"/>
              </a:tabLst>
            </a:pPr>
            <a:r>
              <a:rPr b="0" lang="ca-ES" sz="1400" spc="-1" strike="noStrike">
                <a:solidFill>
                  <a:srgbClr val="000000"/>
                </a:solidFill>
                <a:latin typeface="Arial"/>
                <a:ea typeface="DejaVu Sans"/>
              </a:rPr>
              <a:t>-és un </a:t>
            </a:r>
            <a:r>
              <a:rPr b="1" lang="ca-ES" sz="1400" spc="-1" strike="noStrike">
                <a:solidFill>
                  <a:srgbClr val="000000"/>
                </a:solidFill>
                <a:latin typeface="Arial"/>
                <a:ea typeface="DejaVu Sans"/>
              </a:rPr>
              <a:t>mal</a:t>
            </a:r>
            <a:r>
              <a:rPr b="0" lang="ca-ES" sz="1400" spc="-1" strike="noStrike">
                <a:solidFill>
                  <a:srgbClr val="000000"/>
                </a:solidFill>
                <a:latin typeface="Arial"/>
                <a:ea typeface="DejaVu Sans"/>
              </a:rPr>
              <a:t>: </a:t>
            </a:r>
            <a:endParaRPr b="0" lang="ca-ES" sz="1400" spc="-1" strike="noStrike">
              <a:latin typeface="Arial"/>
            </a:endParaRPr>
          </a:p>
          <a:p>
            <a:pPr marL="530280" indent="-525600">
              <a:lnSpc>
                <a:spcPct val="120000"/>
              </a:lnSpc>
              <a:spcBef>
                <a:spcPts val="451"/>
              </a:spcBef>
              <a:buClr>
                <a:srgbClr val="000000"/>
              </a:buClr>
              <a:buFont typeface="Times New Roman"/>
              <a:buAutoNum type="arabicPeriod"/>
              <a:tabLst>
                <a:tab algn="l" pos="533520"/>
                <a:tab algn="l" pos="638280"/>
                <a:tab algn="l" pos="1087560"/>
                <a:tab algn="l" pos="1536840"/>
                <a:tab algn="l" pos="1986120"/>
                <a:tab algn="l" pos="2435400"/>
                <a:tab algn="l" pos="2884320"/>
                <a:tab algn="l" pos="3333600"/>
                <a:tab algn="l" pos="3782880"/>
                <a:tab algn="l" pos="4232160"/>
                <a:tab algn="l" pos="4681440"/>
                <a:tab algn="l" pos="5130720"/>
                <a:tab algn="l" pos="5580000"/>
                <a:tab algn="l" pos="6029280"/>
                <a:tab algn="l" pos="6478560"/>
                <a:tab algn="l" pos="6927840"/>
                <a:tab algn="l" pos="7377120"/>
                <a:tab algn="l" pos="7826400"/>
                <a:tab algn="l" pos="8275680"/>
                <a:tab algn="l" pos="8724960"/>
                <a:tab algn="l" pos="9174240"/>
              </a:tabLst>
            </a:pPr>
            <a:r>
              <a:rPr b="0" lang="ca-ES" sz="1400" spc="-1" strike="noStrike">
                <a:solidFill>
                  <a:srgbClr val="000000"/>
                </a:solidFill>
                <a:latin typeface="Arial"/>
                <a:ea typeface="DejaVu Sans"/>
              </a:rPr>
              <a:t>Perquè distreu l’ànima del seu veritable objectiu: conèixer les idees;</a:t>
            </a:r>
            <a:endParaRPr b="0" lang="ca-ES" sz="1400" spc="-1" strike="noStrike">
              <a:latin typeface="Arial"/>
            </a:endParaRPr>
          </a:p>
          <a:p>
            <a:pPr marL="530280" indent="-525600">
              <a:lnSpc>
                <a:spcPct val="120000"/>
              </a:lnSpc>
              <a:spcBef>
                <a:spcPts val="451"/>
              </a:spcBef>
              <a:buClr>
                <a:srgbClr val="000000"/>
              </a:buClr>
              <a:buFont typeface="Times New Roman"/>
              <a:buAutoNum type="arabicPeriod"/>
              <a:tabLst>
                <a:tab algn="l" pos="533520"/>
                <a:tab algn="l" pos="638280"/>
                <a:tab algn="l" pos="1087560"/>
                <a:tab algn="l" pos="1536840"/>
                <a:tab algn="l" pos="1986120"/>
                <a:tab algn="l" pos="2435400"/>
                <a:tab algn="l" pos="2884320"/>
                <a:tab algn="l" pos="3333600"/>
                <a:tab algn="l" pos="3782880"/>
                <a:tab algn="l" pos="4232160"/>
                <a:tab algn="l" pos="4681440"/>
                <a:tab algn="l" pos="5130720"/>
                <a:tab algn="l" pos="5580000"/>
                <a:tab algn="l" pos="6029280"/>
                <a:tab algn="l" pos="6478560"/>
                <a:tab algn="l" pos="6927840"/>
                <a:tab algn="l" pos="7377120"/>
                <a:tab algn="l" pos="7826400"/>
                <a:tab algn="l" pos="8275680"/>
                <a:tab algn="l" pos="8724960"/>
                <a:tab algn="l" pos="9174240"/>
              </a:tabLst>
            </a:pPr>
            <a:r>
              <a:rPr b="0" lang="ca-ES" sz="1400" spc="-1" strike="noStrike">
                <a:solidFill>
                  <a:srgbClr val="000000"/>
                </a:solidFill>
                <a:latin typeface="Arial"/>
                <a:ea typeface="DejaVu Sans"/>
              </a:rPr>
              <a:t>Perquè allunya l’ànima de les idees i la porta cap a les coses (ell mateix és una cosa material)</a:t>
            </a:r>
            <a:endParaRPr b="0" lang="ca-ES" sz="1400" spc="-1" strike="noStrike">
              <a:latin typeface="Arial"/>
            </a:endParaRPr>
          </a:p>
          <a:p>
            <a:pPr marL="530280" indent="-525600">
              <a:lnSpc>
                <a:spcPct val="120000"/>
              </a:lnSpc>
              <a:spcBef>
                <a:spcPts val="451"/>
              </a:spcBef>
              <a:buClr>
                <a:srgbClr val="000000"/>
              </a:buClr>
              <a:buFont typeface="Times New Roman"/>
              <a:buAutoNum type="arabicPeriod"/>
              <a:tabLst>
                <a:tab algn="l" pos="533520"/>
                <a:tab algn="l" pos="638280"/>
                <a:tab algn="l" pos="1087560"/>
                <a:tab algn="l" pos="1536840"/>
                <a:tab algn="l" pos="1986120"/>
                <a:tab algn="l" pos="2435400"/>
                <a:tab algn="l" pos="2884320"/>
                <a:tab algn="l" pos="3333600"/>
                <a:tab algn="l" pos="3782880"/>
                <a:tab algn="l" pos="4232160"/>
                <a:tab algn="l" pos="4681440"/>
                <a:tab algn="l" pos="5130720"/>
                <a:tab algn="l" pos="5580000"/>
                <a:tab algn="l" pos="6029280"/>
                <a:tab algn="l" pos="6478560"/>
                <a:tab algn="l" pos="6927840"/>
                <a:tab algn="l" pos="7377120"/>
                <a:tab algn="l" pos="7826400"/>
                <a:tab algn="l" pos="8275680"/>
                <a:tab algn="l" pos="8724960"/>
                <a:tab algn="l" pos="9174240"/>
              </a:tabLst>
            </a:pPr>
            <a:r>
              <a:rPr b="0" lang="ca-ES" sz="1400" spc="-1" strike="noStrike">
                <a:solidFill>
                  <a:srgbClr val="000000"/>
                </a:solidFill>
                <a:latin typeface="Arial"/>
                <a:ea typeface="DejaVu Sans"/>
              </a:rPr>
              <a:t>Perquè es mou en l’àmbit de les malalties, desigs, sentits, etc.</a:t>
            </a:r>
            <a:endParaRPr b="0" lang="ca-ES" sz="1400" spc="-1" strike="noStrike">
              <a:latin typeface="Arial"/>
            </a:endParaRPr>
          </a:p>
          <a:p>
            <a:pPr marL="533520" indent="-528840">
              <a:lnSpc>
                <a:spcPct val="120000"/>
              </a:lnSpc>
              <a:spcBef>
                <a:spcPts val="451"/>
              </a:spcBef>
              <a:tabLst>
                <a:tab algn="l" pos="0"/>
              </a:tabLst>
            </a:pPr>
            <a:endParaRPr b="0" lang="ca-ES" sz="1400" spc="-1" strike="noStrike">
              <a:latin typeface="Arial"/>
            </a:endParaRPr>
          </a:p>
          <a:p>
            <a:pPr marL="533520" indent="-528840">
              <a:lnSpc>
                <a:spcPct val="120000"/>
              </a:lnSpc>
              <a:spcBef>
                <a:spcPts val="451"/>
              </a:spcBef>
              <a:tabLst>
                <a:tab algn="l" pos="0"/>
              </a:tabLst>
            </a:pPr>
            <a:r>
              <a:rPr b="0" lang="ca-ES" sz="1400" spc="-1" strike="noStrike">
                <a:solidFill>
                  <a:srgbClr val="000000"/>
                </a:solidFill>
                <a:latin typeface="Arial"/>
                <a:ea typeface="DejaVu Sans"/>
              </a:rPr>
              <a:t>-és una càrrega de la que ens hem d’alliberar = </a:t>
            </a:r>
            <a:r>
              <a:rPr b="1" lang="ca-ES" sz="1400" spc="-1" strike="noStrike">
                <a:solidFill>
                  <a:srgbClr val="000000"/>
                </a:solidFill>
                <a:latin typeface="Arial"/>
                <a:ea typeface="DejaVu Sans"/>
              </a:rPr>
              <a:t>purificació</a:t>
            </a:r>
            <a:r>
              <a:rPr b="0" lang="ca-ES" sz="1400" spc="-1" strike="noStrike">
                <a:solidFill>
                  <a:srgbClr val="000000"/>
                </a:solidFill>
                <a:latin typeface="Arial"/>
                <a:ea typeface="DejaVu Sans"/>
              </a:rPr>
              <a:t> (pas previ per a arribar a les idees).</a:t>
            </a:r>
            <a:endParaRPr b="0" lang="ca-ES" sz="1400" spc="-1" strike="noStrike">
              <a:latin typeface="Arial"/>
            </a:endParaRPr>
          </a:p>
          <a:p>
            <a:pPr marL="533520" indent="-528840">
              <a:lnSpc>
                <a:spcPct val="120000"/>
              </a:lnSpc>
              <a:spcBef>
                <a:spcPts val="451"/>
              </a:spcBef>
              <a:tabLst>
                <a:tab algn="l" pos="0"/>
              </a:tabLst>
            </a:pPr>
            <a:r>
              <a:rPr b="0" lang="ca-ES" sz="1400" spc="-1" strike="noStrike">
                <a:solidFill>
                  <a:srgbClr val="000000"/>
                </a:solidFill>
                <a:latin typeface="Arial"/>
                <a:ea typeface="DejaVu Sans"/>
              </a:rPr>
              <a:t>-condueix l’home cap a les possessions materials i aquestes cap a l’enveja, la violència, la guerra...</a:t>
            </a:r>
            <a:endParaRPr b="0" lang="ca-ES" sz="1400" spc="-1" strike="noStrike">
              <a:latin typeface="Arial"/>
            </a:endParaRPr>
          </a:p>
          <a:p>
            <a:pPr marL="533520" indent="-528840">
              <a:lnSpc>
                <a:spcPct val="120000"/>
              </a:lnSpc>
              <a:spcBef>
                <a:spcPts val="281"/>
              </a:spcBef>
              <a:tabLst>
                <a:tab algn="l" pos="0"/>
              </a:tabLst>
            </a:pPr>
            <a:endParaRPr b="0" lang="ca-ES" sz="1400" spc="-1" strike="noStrike">
              <a:latin typeface="Arial"/>
            </a:endParaRPr>
          </a:p>
        </p:txBody>
      </p:sp>
      <p:sp>
        <p:nvSpPr>
          <p:cNvPr id="240" name="CustomShape 3"/>
          <p:cNvSpPr/>
          <p:nvPr/>
        </p:nvSpPr>
        <p:spPr>
          <a:xfrm>
            <a:off x="4648320" y="1600200"/>
            <a:ext cx="4037040" cy="4524480"/>
          </a:xfrm>
          <a:prstGeom prst="rect">
            <a:avLst/>
          </a:prstGeom>
          <a:noFill/>
          <a:ln w="0">
            <a:noFill/>
          </a:ln>
        </p:spPr>
        <p:style>
          <a:lnRef idx="0"/>
          <a:fillRef idx="0"/>
          <a:effectRef idx="0"/>
          <a:fontRef idx="minor"/>
        </p:style>
        <p:txBody>
          <a:bodyPr lIns="90000" rIns="90000" tIns="45000" bIns="45000">
            <a:normAutofit/>
          </a:bodyPr>
          <a:p>
            <a:pPr marL="343080" indent="-338400">
              <a:lnSpc>
                <a:spcPct val="80000"/>
              </a:lnSpc>
              <a:spcBef>
                <a:spcPts val="451"/>
              </a:spcBef>
              <a:tabLst>
                <a:tab algn="l" pos="0"/>
              </a:tabLst>
            </a:pPr>
            <a:r>
              <a:rPr b="1" lang="ca-ES" sz="5000" spc="-1" strike="noStrike">
                <a:solidFill>
                  <a:srgbClr val="000000"/>
                </a:solidFill>
                <a:latin typeface="Arial"/>
                <a:ea typeface="DejaVu Sans"/>
              </a:rPr>
              <a:t>L’ànima (psique):</a:t>
            </a:r>
            <a:endParaRPr b="0" lang="ca-ES" sz="5000" spc="-1" strike="noStrike">
              <a:latin typeface="Arial"/>
            </a:endParaRPr>
          </a:p>
          <a:p>
            <a:pPr marL="343080" indent="-338400">
              <a:lnSpc>
                <a:spcPct val="80000"/>
              </a:lnSpc>
              <a:spcBef>
                <a:spcPts val="451"/>
              </a:spcBef>
              <a:tabLst>
                <a:tab algn="l" pos="0"/>
              </a:tabLst>
            </a:pPr>
            <a:endParaRPr b="0" lang="ca-ES" sz="5000" spc="-1" strike="noStrike">
              <a:latin typeface="Arial"/>
            </a:endParaRPr>
          </a:p>
          <a:p>
            <a:pPr marL="343080" indent="-338400">
              <a:lnSpc>
                <a:spcPct val="120000"/>
              </a:lnSpc>
              <a:spcBef>
                <a:spcPts val="451"/>
              </a:spcBef>
              <a:tabLst>
                <a:tab algn="l" pos="0"/>
              </a:tabLst>
            </a:pPr>
            <a:r>
              <a:rPr b="0" lang="ca-ES" sz="4000" spc="-1" strike="noStrike">
                <a:solidFill>
                  <a:srgbClr val="000000"/>
                </a:solidFill>
                <a:latin typeface="Arial"/>
                <a:ea typeface="DejaVu Sans"/>
              </a:rPr>
              <a:t>-</a:t>
            </a:r>
            <a:r>
              <a:rPr b="0" lang="ca-ES" sz="6400" spc="-1" strike="noStrike">
                <a:solidFill>
                  <a:srgbClr val="000000"/>
                </a:solidFill>
                <a:latin typeface="Arial"/>
                <a:ea typeface="DejaVu Sans"/>
              </a:rPr>
              <a:t>principi de vida, principi vital (</a:t>
            </a:r>
            <a:r>
              <a:rPr b="0" i="1" lang="ca-ES" sz="6400" spc="-1" strike="noStrike">
                <a:solidFill>
                  <a:srgbClr val="000000"/>
                </a:solidFill>
                <a:latin typeface="Arial"/>
                <a:ea typeface="DejaVu Sans"/>
              </a:rPr>
              <a:t>Fedó</a:t>
            </a:r>
            <a:r>
              <a:rPr b="0" lang="ca-ES" sz="6400" spc="-1" strike="noStrike">
                <a:solidFill>
                  <a:srgbClr val="000000"/>
                </a:solidFill>
                <a:latin typeface="Arial"/>
                <a:ea typeface="DejaVu Sans"/>
              </a:rPr>
              <a:t>);</a:t>
            </a:r>
            <a:endParaRPr b="0" lang="ca-ES" sz="6400" spc="-1" strike="noStrike">
              <a:latin typeface="Arial"/>
            </a:endParaRPr>
          </a:p>
          <a:p>
            <a:pPr marL="343080" indent="-338400">
              <a:lnSpc>
                <a:spcPct val="120000"/>
              </a:lnSpc>
              <a:spcBef>
                <a:spcPts val="451"/>
              </a:spcBef>
              <a:tabLst>
                <a:tab algn="l" pos="0"/>
              </a:tabLst>
            </a:pPr>
            <a:r>
              <a:rPr b="0" lang="ca-ES" sz="6400" spc="-1" strike="noStrike">
                <a:solidFill>
                  <a:srgbClr val="000000"/>
                </a:solidFill>
                <a:latin typeface="Arial"/>
                <a:ea typeface="DejaVu Sans"/>
              </a:rPr>
              <a:t>-principi de moviment (</a:t>
            </a:r>
            <a:r>
              <a:rPr b="0" i="1" lang="ca-ES" sz="6400" spc="-1" strike="noStrike">
                <a:solidFill>
                  <a:srgbClr val="000000"/>
                </a:solidFill>
                <a:latin typeface="Arial"/>
                <a:ea typeface="DejaVu Sans"/>
              </a:rPr>
              <a:t>Fedre</a:t>
            </a:r>
            <a:r>
              <a:rPr b="0" lang="ca-ES" sz="6400" spc="-1" strike="noStrike">
                <a:solidFill>
                  <a:srgbClr val="000000"/>
                </a:solidFill>
                <a:latin typeface="Arial"/>
                <a:ea typeface="DejaVu Sans"/>
              </a:rPr>
              <a:t>);</a:t>
            </a:r>
            <a:endParaRPr b="0" lang="ca-ES" sz="6400" spc="-1" strike="noStrike">
              <a:latin typeface="Arial"/>
            </a:endParaRPr>
          </a:p>
          <a:p>
            <a:pPr marL="343080" indent="-338400">
              <a:lnSpc>
                <a:spcPct val="120000"/>
              </a:lnSpc>
              <a:spcBef>
                <a:spcPts val="451"/>
              </a:spcBef>
              <a:tabLst>
                <a:tab algn="l" pos="0"/>
              </a:tabLst>
            </a:pPr>
            <a:r>
              <a:rPr b="0" lang="ca-ES" sz="6400" spc="-1" strike="noStrike">
                <a:solidFill>
                  <a:srgbClr val="000000"/>
                </a:solidFill>
                <a:latin typeface="Arial"/>
                <a:ea typeface="DejaVu Sans"/>
              </a:rPr>
              <a:t>-immortal (</a:t>
            </a:r>
            <a:r>
              <a:rPr b="0" i="1" lang="ca-ES" sz="6400" spc="-1" strike="noStrike">
                <a:solidFill>
                  <a:srgbClr val="000000"/>
                </a:solidFill>
                <a:latin typeface="Arial"/>
                <a:ea typeface="DejaVu Sans"/>
              </a:rPr>
              <a:t>Gòrgies</a:t>
            </a:r>
            <a:r>
              <a:rPr b="0" lang="ca-ES" sz="6400" spc="-1" strike="noStrike">
                <a:solidFill>
                  <a:srgbClr val="000000"/>
                </a:solidFill>
                <a:latin typeface="Arial"/>
                <a:ea typeface="DejaVu Sans"/>
              </a:rPr>
              <a:t>, </a:t>
            </a:r>
            <a:r>
              <a:rPr b="0" i="1" lang="ca-ES" sz="6400" spc="-1" strike="noStrike">
                <a:solidFill>
                  <a:srgbClr val="000000"/>
                </a:solidFill>
                <a:latin typeface="Arial"/>
                <a:ea typeface="DejaVu Sans"/>
              </a:rPr>
              <a:t>Fedó</a:t>
            </a:r>
            <a:r>
              <a:rPr b="0" lang="ca-ES" sz="6400" spc="-1" strike="noStrike">
                <a:solidFill>
                  <a:srgbClr val="000000"/>
                </a:solidFill>
                <a:latin typeface="Arial"/>
                <a:ea typeface="DejaVu Sans"/>
              </a:rPr>
              <a:t>, </a:t>
            </a:r>
            <a:r>
              <a:rPr b="0" i="1" lang="ca-ES" sz="6400" spc="-1" strike="noStrike">
                <a:solidFill>
                  <a:srgbClr val="000000"/>
                </a:solidFill>
                <a:latin typeface="Arial"/>
                <a:ea typeface="DejaVu Sans"/>
              </a:rPr>
              <a:t>República</a:t>
            </a:r>
            <a:r>
              <a:rPr b="0" lang="ca-ES" sz="6400" spc="-1" strike="noStrike">
                <a:solidFill>
                  <a:srgbClr val="000000"/>
                </a:solidFill>
                <a:latin typeface="Arial"/>
                <a:ea typeface="DejaVu Sans"/>
              </a:rPr>
              <a:t>...).</a:t>
            </a:r>
            <a:endParaRPr b="0" lang="ca-ES" sz="6400" spc="-1" strike="noStrike">
              <a:latin typeface="Arial"/>
            </a:endParaRPr>
          </a:p>
          <a:p>
            <a:pPr marL="343080" indent="-338400">
              <a:lnSpc>
                <a:spcPct val="120000"/>
              </a:lnSpc>
              <a:spcBef>
                <a:spcPts val="451"/>
              </a:spcBef>
              <a:tabLst>
                <a:tab algn="l" pos="0"/>
              </a:tabLst>
            </a:pPr>
            <a:endParaRPr b="0" lang="ca-ES" sz="6400" spc="-1" strike="noStrike">
              <a:latin typeface="Arial"/>
            </a:endParaRPr>
          </a:p>
          <a:p>
            <a:pPr marL="343080" indent="-338400">
              <a:lnSpc>
                <a:spcPct val="120000"/>
              </a:lnSpc>
              <a:spcBef>
                <a:spcPts val="451"/>
              </a:spcBef>
              <a:tabLst>
                <a:tab algn="l" pos="0"/>
              </a:tabLst>
            </a:pPr>
            <a:r>
              <a:rPr b="0" lang="ca-ES" sz="6400" spc="-1" strike="noStrike">
                <a:solidFill>
                  <a:srgbClr val="000000"/>
                </a:solidFill>
                <a:latin typeface="Arial"/>
                <a:ea typeface="DejaVu Sans"/>
              </a:rPr>
              <a:t>-completament superior al cos.</a:t>
            </a:r>
            <a:endParaRPr b="0" lang="ca-ES" sz="6400" spc="-1" strike="noStrike">
              <a:latin typeface="Arial"/>
            </a:endParaRPr>
          </a:p>
          <a:p>
            <a:pPr marL="343080" indent="-338400">
              <a:lnSpc>
                <a:spcPct val="120000"/>
              </a:lnSpc>
              <a:spcBef>
                <a:spcPts val="451"/>
              </a:spcBef>
              <a:tabLst>
                <a:tab algn="l" pos="0"/>
              </a:tabLst>
            </a:pPr>
            <a:r>
              <a:rPr b="0" lang="ca-ES" sz="6400" spc="-1" strike="noStrike">
                <a:solidFill>
                  <a:srgbClr val="000000"/>
                </a:solidFill>
                <a:latin typeface="Arial"/>
                <a:ea typeface="DejaVu Sans"/>
              </a:rPr>
              <a:t>-és el nostre </a:t>
            </a:r>
            <a:r>
              <a:rPr b="1" lang="ca-ES" sz="6400" spc="-1" strike="noStrike">
                <a:solidFill>
                  <a:srgbClr val="000000"/>
                </a:solidFill>
                <a:latin typeface="Arial"/>
                <a:ea typeface="DejaVu Sans"/>
              </a:rPr>
              <a:t>jo</a:t>
            </a:r>
            <a:r>
              <a:rPr b="0" lang="ca-ES" sz="6400" spc="-1" strike="noStrike">
                <a:solidFill>
                  <a:srgbClr val="000000"/>
                </a:solidFill>
                <a:latin typeface="Arial"/>
                <a:ea typeface="DejaVu Sans"/>
              </a:rPr>
              <a:t>, la identitat, la nostra essència... El cos és una </a:t>
            </a:r>
            <a:r>
              <a:rPr b="0" i="1" lang="ca-ES" sz="6400" spc="-1" strike="noStrike">
                <a:solidFill>
                  <a:srgbClr val="000000"/>
                </a:solidFill>
                <a:latin typeface="Arial"/>
                <a:ea typeface="DejaVu Sans"/>
              </a:rPr>
              <a:t>ombra</a:t>
            </a:r>
            <a:r>
              <a:rPr b="0" lang="ca-ES" sz="6400" spc="-1" strike="noStrike">
                <a:solidFill>
                  <a:srgbClr val="000000"/>
                </a:solidFill>
                <a:latin typeface="Arial"/>
                <a:ea typeface="DejaVu Sans"/>
              </a:rPr>
              <a:t>, un </a:t>
            </a:r>
            <a:r>
              <a:rPr b="0" i="1" lang="ca-ES" sz="6400" spc="-1" strike="noStrike">
                <a:solidFill>
                  <a:srgbClr val="000000"/>
                </a:solidFill>
                <a:latin typeface="Arial"/>
                <a:ea typeface="DejaVu Sans"/>
              </a:rPr>
              <a:t>destorb</a:t>
            </a:r>
            <a:r>
              <a:rPr b="0" lang="ca-ES" sz="6400" spc="-1" strike="noStrike">
                <a:solidFill>
                  <a:srgbClr val="000000"/>
                </a:solidFill>
                <a:latin typeface="Arial"/>
                <a:ea typeface="DejaVu Sans"/>
              </a:rPr>
              <a:t>...</a:t>
            </a:r>
            <a:endParaRPr b="0" lang="ca-ES" sz="6400" spc="-1" strike="noStrike">
              <a:latin typeface="Arial"/>
            </a:endParaRPr>
          </a:p>
          <a:p>
            <a:pPr marL="343080" indent="-338400">
              <a:lnSpc>
                <a:spcPct val="120000"/>
              </a:lnSpc>
              <a:spcBef>
                <a:spcPts val="451"/>
              </a:spcBef>
              <a:tabLst>
                <a:tab algn="l" pos="0"/>
              </a:tabLst>
            </a:pPr>
            <a:r>
              <a:rPr b="0" lang="ca-ES" sz="6400" spc="-1" strike="noStrike">
                <a:solidFill>
                  <a:srgbClr val="000000"/>
                </a:solidFill>
                <a:latin typeface="Arial"/>
                <a:ea typeface="DejaVu Sans"/>
              </a:rPr>
              <a:t>-és el lloc on hi ha les facultats superiors: les facultats </a:t>
            </a:r>
            <a:r>
              <a:rPr b="1" lang="ca-ES" sz="6400" spc="-1" strike="noStrike">
                <a:solidFill>
                  <a:srgbClr val="000000"/>
                </a:solidFill>
                <a:latin typeface="Arial"/>
                <a:ea typeface="DejaVu Sans"/>
              </a:rPr>
              <a:t>morals</a:t>
            </a:r>
            <a:r>
              <a:rPr b="0" lang="ca-ES" sz="6400" spc="-1" strike="noStrike">
                <a:solidFill>
                  <a:srgbClr val="000000"/>
                </a:solidFill>
                <a:latin typeface="Arial"/>
                <a:ea typeface="DejaVu Sans"/>
              </a:rPr>
              <a:t> i les facultats </a:t>
            </a:r>
            <a:r>
              <a:rPr b="1" lang="ca-ES" sz="6400" spc="-1" strike="noStrike">
                <a:solidFill>
                  <a:srgbClr val="000000"/>
                </a:solidFill>
                <a:latin typeface="Arial"/>
                <a:ea typeface="DejaVu Sans"/>
              </a:rPr>
              <a:t>intel·lectuals</a:t>
            </a:r>
            <a:r>
              <a:rPr b="0" lang="ca-ES" sz="6400" spc="-1" strike="noStrike">
                <a:solidFill>
                  <a:srgbClr val="000000"/>
                </a:solidFill>
                <a:latin typeface="Arial"/>
                <a:ea typeface="DejaVu Sans"/>
              </a:rPr>
              <a:t> (influència de Sòcrates).</a:t>
            </a:r>
            <a:endParaRPr b="0" lang="ca-ES" sz="6400" spc="-1" strike="noStrike">
              <a:latin typeface="Arial"/>
            </a:endParaRPr>
          </a:p>
          <a:p>
            <a:pPr marL="343080" indent="-338400">
              <a:lnSpc>
                <a:spcPct val="120000"/>
              </a:lnSpc>
              <a:spcBef>
                <a:spcPts val="451"/>
              </a:spcBef>
              <a:tabLst>
                <a:tab algn="l" pos="0"/>
              </a:tabLst>
            </a:pPr>
            <a:endParaRPr b="0" lang="ca-ES" sz="6400" spc="-1" strike="noStrike">
              <a:latin typeface="Arial"/>
            </a:endParaRPr>
          </a:p>
          <a:p>
            <a:pPr marL="343080" indent="-338400">
              <a:lnSpc>
                <a:spcPct val="120000"/>
              </a:lnSpc>
              <a:spcBef>
                <a:spcPts val="451"/>
              </a:spcBef>
              <a:tabLst>
                <a:tab algn="l" pos="0"/>
              </a:tabLst>
            </a:pPr>
            <a:r>
              <a:rPr b="0" lang="ca-ES" sz="6400" spc="-1" strike="noStrike">
                <a:solidFill>
                  <a:srgbClr val="000000"/>
                </a:solidFill>
                <a:latin typeface="Arial"/>
                <a:ea typeface="DejaVu Sans"/>
              </a:rPr>
              <a:t>-</a:t>
            </a:r>
            <a:r>
              <a:rPr b="1" i="1" lang="ca-ES" sz="6400" spc="-1" strike="noStrike">
                <a:solidFill>
                  <a:srgbClr val="3333cc"/>
                </a:solidFill>
                <a:latin typeface="Arial"/>
                <a:ea typeface="DejaVu Sans"/>
              </a:rPr>
              <a:t>Timeu</a:t>
            </a:r>
            <a:r>
              <a:rPr b="0" lang="ca-ES" sz="6400" spc="-1" strike="noStrike">
                <a:solidFill>
                  <a:srgbClr val="000000"/>
                </a:solidFill>
                <a:latin typeface="Arial"/>
                <a:ea typeface="DejaVu Sans"/>
              </a:rPr>
              <a:t>, 40-42: l’ànima ha estat creada directament pel </a:t>
            </a:r>
            <a:r>
              <a:rPr b="1" lang="ca-ES" sz="6400" spc="-1" strike="noStrike">
                <a:solidFill>
                  <a:srgbClr val="000000"/>
                </a:solidFill>
                <a:latin typeface="Arial"/>
                <a:ea typeface="DejaVu Sans"/>
              </a:rPr>
              <a:t>demiürg </a:t>
            </a:r>
            <a:r>
              <a:rPr b="0" i="1" lang="ca-ES" sz="6400" spc="-1" strike="noStrike">
                <a:solidFill>
                  <a:srgbClr val="000000"/>
                </a:solidFill>
                <a:latin typeface="Arial"/>
                <a:ea typeface="DejaVu Sans"/>
              </a:rPr>
              <a:t>(demos, ergon – poble, creador),</a:t>
            </a:r>
            <a:r>
              <a:rPr b="0" lang="ca-ES" sz="6400" spc="-1" strike="noStrike">
                <a:solidFill>
                  <a:srgbClr val="000000"/>
                </a:solidFill>
                <a:latin typeface="Arial"/>
                <a:ea typeface="DejaVu Sans"/>
              </a:rPr>
              <a:t> basant-se en el model etern de les idees</a:t>
            </a:r>
            <a:endParaRPr b="0" lang="ca-ES" sz="6400" spc="-1" strike="noStrike">
              <a:latin typeface="Arial"/>
            </a:endParaRPr>
          </a:p>
          <a:p>
            <a:pPr marL="343080" indent="-338400">
              <a:lnSpc>
                <a:spcPct val="120000"/>
              </a:lnSpc>
              <a:spcBef>
                <a:spcPts val="451"/>
              </a:spcBef>
              <a:tabLst>
                <a:tab algn="l" pos="0"/>
              </a:tabLst>
            </a:pPr>
            <a:r>
              <a:rPr b="0" lang="ca-ES" sz="6400" spc="-1" strike="noStrike">
                <a:solidFill>
                  <a:srgbClr val="000000"/>
                </a:solidFill>
                <a:latin typeface="Arial"/>
                <a:ea typeface="DejaVu Sans"/>
              </a:rPr>
              <a:t>	</a:t>
            </a:r>
            <a:r>
              <a:rPr b="0" lang="ca-ES" sz="6400" spc="-1" strike="noStrike">
                <a:solidFill>
                  <a:srgbClr val="000000"/>
                </a:solidFill>
                <a:latin typeface="Arial"/>
                <a:ea typeface="DejaVu Sans"/>
              </a:rPr>
              <a:t>(mite de la construcció del món)</a:t>
            </a:r>
            <a:endParaRPr b="0" lang="ca-ES" sz="6400" spc="-1" strike="noStrike">
              <a:latin typeface="Arial"/>
            </a:endParaRPr>
          </a:p>
          <a:p>
            <a:pPr marL="343080" indent="-338400">
              <a:lnSpc>
                <a:spcPct val="120000"/>
              </a:lnSpc>
              <a:spcBef>
                <a:spcPts val="451"/>
              </a:spcBef>
              <a:tabLst>
                <a:tab algn="l" pos="0"/>
              </a:tabLst>
            </a:pPr>
            <a:endParaRPr b="0" lang="ca-ES" sz="6400" spc="-1" strike="noStrike">
              <a:latin typeface="Arial"/>
            </a:endParaRPr>
          </a:p>
          <a:p>
            <a:pPr marL="343080" indent="-338400">
              <a:lnSpc>
                <a:spcPct val="120000"/>
              </a:lnSpc>
              <a:spcBef>
                <a:spcPts val="451"/>
              </a:spcBef>
              <a:tabLst>
                <a:tab algn="l" pos="0"/>
              </a:tabLst>
            </a:pPr>
            <a:r>
              <a:rPr b="0" lang="ca-ES" sz="6400" spc="-1" strike="noStrike">
                <a:solidFill>
                  <a:srgbClr val="000000"/>
                </a:solidFill>
                <a:latin typeface="Arial"/>
                <a:ea typeface="DejaVu Sans"/>
              </a:rPr>
              <a:t>-ànima </a:t>
            </a:r>
            <a:r>
              <a:rPr b="1" lang="ca-ES" sz="6400" spc="-1" strike="noStrike">
                <a:solidFill>
                  <a:srgbClr val="990000"/>
                </a:solidFill>
                <a:latin typeface="Arial"/>
                <a:ea typeface="DejaVu Sans"/>
              </a:rPr>
              <a:t>preexistent</a:t>
            </a:r>
            <a:r>
              <a:rPr b="0" lang="ca-ES" sz="6400" spc="-1" strike="noStrike">
                <a:solidFill>
                  <a:srgbClr val="000000"/>
                </a:solidFill>
                <a:latin typeface="Arial"/>
                <a:ea typeface="DejaVu Sans"/>
              </a:rPr>
              <a:t> i posseïdora de tot el coneixement de les idees</a:t>
            </a:r>
            <a:endParaRPr b="0" lang="ca-ES" sz="6400" spc="-1" strike="noStrike">
              <a:latin typeface="Arial"/>
            </a:endParaRPr>
          </a:p>
          <a:p>
            <a:pPr marL="343080" indent="-338400">
              <a:lnSpc>
                <a:spcPct val="120000"/>
              </a:lnSpc>
              <a:spcBef>
                <a:spcPts val="1281"/>
              </a:spcBef>
              <a:tabLst>
                <a:tab algn="l" pos="0"/>
              </a:tabLst>
            </a:pPr>
            <a:endParaRPr b="0" lang="ca-ES" sz="64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CustomShape 1"/>
          <p:cNvSpPr/>
          <p:nvPr/>
        </p:nvSpPr>
        <p:spPr>
          <a:xfrm>
            <a:off x="457200" y="274680"/>
            <a:ext cx="8228160" cy="1141560"/>
          </a:xfrm>
          <a:prstGeom prst="rect">
            <a:avLst/>
          </a:prstGeom>
          <a:solidFill>
            <a:srgbClr val="4f81bd"/>
          </a:solidFill>
          <a:ln w="0">
            <a:noFill/>
          </a:ln>
        </p:spPr>
        <p:style>
          <a:lnRef idx="0"/>
          <a:fillRef idx="0"/>
          <a:effectRef idx="0"/>
          <a:fontRef idx="minor"/>
        </p:style>
        <p:txBody>
          <a:bodyPr lIns="90000" rIns="90000" tIns="45000" bIns="45000" anchor="ctr">
            <a:noAutofit/>
          </a:bodyPr>
          <a:p>
            <a:pPr algn="ctr">
              <a:lnSpc>
                <a:spcPct val="100000"/>
              </a:lnSpc>
            </a:pPr>
            <a:r>
              <a:rPr b="0" lang="es-ES" sz="4400" spc="-1" strike="noStrike">
                <a:solidFill>
                  <a:srgbClr val="000000"/>
                </a:solidFill>
                <a:latin typeface="Calibri"/>
                <a:ea typeface="DejaVu Sans"/>
              </a:rPr>
              <a:t>CARRO ALAT</a:t>
            </a:r>
            <a:endParaRPr b="0" lang="ca-ES" sz="4400" spc="-1" strike="noStrike">
              <a:latin typeface="Arial"/>
            </a:endParaRPr>
          </a:p>
        </p:txBody>
      </p:sp>
      <p:sp>
        <p:nvSpPr>
          <p:cNvPr id="242" name="CustomShape 2"/>
          <p:cNvSpPr/>
          <p:nvPr/>
        </p:nvSpPr>
        <p:spPr>
          <a:xfrm>
            <a:off x="457200" y="1600200"/>
            <a:ext cx="8228160" cy="4995720"/>
          </a:xfrm>
          <a:prstGeom prst="rect">
            <a:avLst/>
          </a:prstGeom>
          <a:noFill/>
          <a:ln w="0">
            <a:noFill/>
          </a:ln>
        </p:spPr>
        <p:style>
          <a:lnRef idx="0"/>
          <a:fillRef idx="0"/>
          <a:effectRef idx="0"/>
          <a:fontRef idx="minor"/>
        </p:style>
        <p:txBody>
          <a:bodyPr lIns="90000" rIns="90000" tIns="45000" bIns="45000">
            <a:noAutofit/>
          </a:bodyPr>
          <a:p>
            <a:pPr marL="343080" indent="-338400" algn="just">
              <a:lnSpc>
                <a:spcPct val="100000"/>
              </a:lnSpc>
              <a:spcBef>
                <a:spcPts val="476"/>
              </a:spcBef>
              <a:tabLst>
                <a:tab algn="l" pos="0"/>
              </a:tabLst>
            </a:pPr>
            <a:r>
              <a:rPr b="0" lang="ca-ES" sz="1800" spc="-1" strike="noStrike">
                <a:solidFill>
                  <a:srgbClr val="000000"/>
                </a:solidFill>
                <a:latin typeface="Arial"/>
                <a:ea typeface="DejaVu Sans"/>
              </a:rPr>
              <a:t>“</a:t>
            </a:r>
            <a:r>
              <a:rPr b="0" lang="ca-ES" sz="1800" spc="-1" strike="noStrike">
                <a:solidFill>
                  <a:srgbClr val="000000"/>
                </a:solidFill>
                <a:latin typeface="Arial"/>
                <a:ea typeface="DejaVu Sans"/>
              </a:rPr>
              <a:t>Imaginem-nos, doncs, que l’ànima s’assembla a una força en la qual van naturalment units un auriga i una parella de cavalls alats. Sens dubte, els cavalls i els aurigues del déus són tots bons i de bones qualitats, però en el cas dels altres es tracta d’una barreja. Pel que fa a nosaltres, hi ha primerament un auriga que condueix una parella d’animals de tir; aleshores, un d’aquests cavalls és bell i bo, i d’aquestes mateixes qualitats, mentre que l’altre és el contrari i també de qualitats contràries. Pel que fa a nosaltres, doncs, el fet de conduir-los és necessàriament difícil i desagradable.</a:t>
            </a:r>
            <a:endParaRPr b="0" lang="ca-ES" sz="1800" spc="-1" strike="noStrike">
              <a:latin typeface="Arial"/>
            </a:endParaRPr>
          </a:p>
          <a:p>
            <a:pPr marL="343080" indent="-338400" algn="just">
              <a:lnSpc>
                <a:spcPct val="100000"/>
              </a:lnSpc>
              <a:spcBef>
                <a:spcPts val="476"/>
              </a:spcBef>
              <a:tabLst>
                <a:tab algn="l" pos="0"/>
              </a:tabLst>
            </a:pPr>
            <a:r>
              <a:rPr b="0" lang="ca-ES" sz="1800" spc="-1" strike="noStrike">
                <a:solidFill>
                  <a:srgbClr val="000000"/>
                </a:solidFill>
                <a:latin typeface="Arial"/>
                <a:ea typeface="DejaVu Sans"/>
              </a:rPr>
              <a:t>	</a:t>
            </a:r>
            <a:r>
              <a:rPr b="0" lang="ca-ES" sz="1800" spc="-1" strike="noStrike">
                <a:solidFill>
                  <a:srgbClr val="000000"/>
                </a:solidFill>
                <a:latin typeface="Arial"/>
                <a:ea typeface="DejaVu Sans"/>
              </a:rPr>
              <a:t>	</a:t>
            </a:r>
            <a:r>
              <a:rPr b="0" lang="ca-ES" sz="1800" spc="-1" strike="noStrike">
                <a:solidFill>
                  <a:srgbClr val="000000"/>
                </a:solidFill>
                <a:latin typeface="Arial"/>
                <a:ea typeface="DejaVu Sans"/>
              </a:rPr>
              <a:t>Per consegüent, ara s’ha d’intentar explicar d’on prové que l’ésser vivent s’anomeni mortal i immortal. Tot el que és ànima s’encarrega de tot el que és inanimat; recorre tot el cel, assumint ara una forma ara una altra. Quan és perfecta i alada, circula per les altures i dirigeix tot l’Univers; però, quan ha perdut les ales, és emmenada fins que s’agafa a alguna cosa sòlida, on s’estableix, i pren un cos terrestre, que sembla moure’s ell mateix a causa de la força d’aquella; aquest conjunt, ànima i cos íntimament units, s’anomena ésser vivent i rep també el sobrenom de mortal.”</a:t>
            </a:r>
            <a:endParaRPr b="0" lang="ca-ES" sz="1800" spc="-1" strike="noStrike">
              <a:latin typeface="Arial"/>
            </a:endParaRPr>
          </a:p>
          <a:p>
            <a:pPr marL="343080" indent="-338400" algn="just">
              <a:lnSpc>
                <a:spcPct val="100000"/>
              </a:lnSpc>
              <a:spcBef>
                <a:spcPts val="499"/>
              </a:spcBef>
              <a:tabLst>
                <a:tab algn="l" pos="0"/>
              </a:tabLst>
            </a:pPr>
            <a:r>
              <a:rPr b="0" lang="ca-ES" sz="1800" spc="-1" strike="noStrike">
                <a:solidFill>
                  <a:srgbClr val="000000"/>
                </a:solidFill>
                <a:latin typeface="Arial"/>
                <a:ea typeface="DejaVu Sans"/>
              </a:rPr>
              <a:t>	</a:t>
            </a:r>
            <a:r>
              <a:rPr b="0" lang="ca-ES" sz="1800" spc="-1" strike="noStrike">
                <a:solidFill>
                  <a:srgbClr val="000000"/>
                </a:solidFill>
                <a:latin typeface="Arial"/>
                <a:ea typeface="DejaVu Sans"/>
              </a:rPr>
              <a:t>	</a:t>
            </a:r>
            <a:r>
              <a:rPr b="0" lang="ca-ES" sz="1800" spc="-1" strike="noStrike">
                <a:solidFill>
                  <a:srgbClr val="000000"/>
                </a:solidFill>
                <a:latin typeface="Arial"/>
                <a:ea typeface="DejaVu Sans"/>
              </a:rPr>
              <a:t>	</a:t>
            </a:r>
            <a:r>
              <a:rPr b="0" lang="ca-ES" sz="1800" spc="-1" strike="noStrike">
                <a:solidFill>
                  <a:srgbClr val="000000"/>
                </a:solidFill>
                <a:latin typeface="Arial"/>
                <a:ea typeface="DejaVu Sans"/>
              </a:rPr>
              <a:t>	</a:t>
            </a:r>
            <a:r>
              <a:rPr b="0" lang="ca-ES" sz="1800" spc="-1" strike="noStrike">
                <a:solidFill>
                  <a:srgbClr val="000000"/>
                </a:solidFill>
                <a:latin typeface="Arial"/>
                <a:ea typeface="DejaVu Sans"/>
              </a:rPr>
              <a:t>	</a:t>
            </a:r>
            <a:r>
              <a:rPr b="0" lang="ca-ES" sz="1800" spc="-1" strike="noStrike">
                <a:solidFill>
                  <a:srgbClr val="000000"/>
                </a:solidFill>
                <a:latin typeface="Arial"/>
                <a:ea typeface="DejaVu Sans"/>
              </a:rPr>
              <a:t>	</a:t>
            </a:r>
            <a:r>
              <a:rPr b="1" lang="ca-ES" sz="1800" spc="-1" strike="noStrike">
                <a:solidFill>
                  <a:srgbClr val="000000"/>
                </a:solidFill>
                <a:latin typeface="Arial"/>
                <a:ea typeface="DejaVu Sans"/>
              </a:rPr>
              <a:t>PLATÓ, </a:t>
            </a:r>
            <a:r>
              <a:rPr b="1" i="1" lang="ca-ES" sz="1800" spc="-1" strike="noStrike">
                <a:solidFill>
                  <a:srgbClr val="000000"/>
                </a:solidFill>
                <a:latin typeface="Arial"/>
                <a:ea typeface="DejaVu Sans"/>
              </a:rPr>
              <a:t>Fedre</a:t>
            </a:r>
            <a:r>
              <a:rPr b="1" lang="ca-ES" sz="1800" spc="-1" strike="noStrike">
                <a:solidFill>
                  <a:srgbClr val="000000"/>
                </a:solidFill>
                <a:latin typeface="Arial"/>
                <a:ea typeface="DejaVu Sans"/>
              </a:rPr>
              <a:t>, 246 a-d.</a:t>
            </a:r>
            <a:endParaRPr b="0" lang="ca-ES" sz="1800" spc="-1" strike="noStrike">
              <a:latin typeface="Arial"/>
            </a:endParaRPr>
          </a:p>
          <a:p>
            <a:pPr marL="343080" indent="-338400">
              <a:lnSpc>
                <a:spcPct val="100000"/>
              </a:lnSpc>
              <a:spcBef>
                <a:spcPts val="360"/>
              </a:spcBef>
              <a:tabLst>
                <a:tab algn="l" pos="0"/>
              </a:tabLst>
            </a:pPr>
            <a:endParaRPr b="0" lang="ca-ES"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0" name="Picture 1" descr=""/>
          <p:cNvPicPr/>
          <p:nvPr/>
        </p:nvPicPr>
        <p:blipFill>
          <a:blip r:embed="rId1"/>
          <a:stretch/>
        </p:blipFill>
        <p:spPr>
          <a:xfrm>
            <a:off x="0" y="0"/>
            <a:ext cx="9142560" cy="6856560"/>
          </a:xfrm>
          <a:prstGeom prst="rect">
            <a:avLst/>
          </a:prstGeom>
          <a:ln w="9525">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3" name="Picture 1" descr=""/>
          <p:cNvPicPr/>
          <p:nvPr/>
        </p:nvPicPr>
        <p:blipFill>
          <a:blip r:embed="rId1"/>
          <a:stretch/>
        </p:blipFill>
        <p:spPr>
          <a:xfrm>
            <a:off x="684360" y="765000"/>
            <a:ext cx="7847280" cy="5470560"/>
          </a:xfrm>
          <a:prstGeom prst="rect">
            <a:avLst/>
          </a:prstGeom>
          <a:ln w="9525">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CustomShape 1"/>
          <p:cNvSpPr/>
          <p:nvPr/>
        </p:nvSpPr>
        <p:spPr>
          <a:xfrm>
            <a:off x="0" y="0"/>
            <a:ext cx="9142560" cy="691200"/>
          </a:xfrm>
          <a:prstGeom prst="rect">
            <a:avLst/>
          </a:prstGeom>
          <a:solidFill>
            <a:srgbClr val="4f81bd"/>
          </a:solidFill>
          <a:ln w="0">
            <a:noFill/>
          </a:ln>
        </p:spPr>
        <p:style>
          <a:lnRef idx="0"/>
          <a:fillRef idx="0"/>
          <a:effectRef idx="0"/>
          <a:fontRef idx="minor"/>
        </p:style>
        <p:txBody>
          <a:bodyPr lIns="90000" rIns="90000" tIns="45000" bIns="45000" anchor="ctr">
            <a:normAutofit/>
          </a:bodyPr>
          <a:p>
            <a:pP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ca-ES" sz="2800" spc="-1" strike="noStrike">
                <a:solidFill>
                  <a:srgbClr val="000000"/>
                </a:solidFill>
                <a:latin typeface="Calibri"/>
                <a:ea typeface="DejaVu Sans"/>
              </a:rPr>
              <a:t>Antropologia platònica      Teoria de l’ànima      Teoria política</a:t>
            </a:r>
            <a:endParaRPr b="0" lang="ca-ES" sz="2800" spc="-1" strike="noStrike">
              <a:latin typeface="Arial"/>
            </a:endParaRPr>
          </a:p>
        </p:txBody>
      </p:sp>
      <p:graphicFrame>
        <p:nvGraphicFramePr>
          <p:cNvPr id="245" name="Table 2"/>
          <p:cNvGraphicFramePr/>
          <p:nvPr/>
        </p:nvGraphicFramePr>
        <p:xfrm>
          <a:off x="1259640" y="795240"/>
          <a:ext cx="7227000" cy="6062040"/>
        </p:xfrm>
        <a:graphic>
          <a:graphicData uri="http://schemas.openxmlformats.org/drawingml/2006/table">
            <a:tbl>
              <a:tblPr/>
              <a:tblGrid>
                <a:gridCol w="2100240"/>
                <a:gridCol w="950760"/>
                <a:gridCol w="1871640"/>
                <a:gridCol w="2304720"/>
              </a:tblGrid>
              <a:tr h="1247760">
                <a:tc>
                  <a:txBody>
                    <a:bodyPr lIns="90000" rIns="90000">
                      <a:noAutofit/>
                    </a:bodyPr>
                    <a:p>
                      <a:pPr>
                        <a:lnSpc>
                          <a:spcPct val="87000"/>
                        </a:lnSpc>
                        <a:spcBef>
                          <a:spcPts val="499"/>
                        </a:spcBef>
                        <a:tabLst>
                          <a:tab algn="l" pos="0"/>
                        </a:tabLst>
                      </a:pPr>
                      <a:r>
                        <a:rPr b="1" lang="ca-ES" sz="2000" spc="-1" strike="noStrike">
                          <a:solidFill>
                            <a:srgbClr val="000000"/>
                          </a:solidFill>
                          <a:latin typeface="Arial"/>
                          <a:ea typeface="Microsoft YaHei"/>
                        </a:rPr>
                        <a:t>Tipus d’ànima</a:t>
                      </a:r>
                      <a:endParaRPr b="0" lang="ca-ES" sz="2000" spc="-1" strike="noStrike">
                        <a:latin typeface="Arial"/>
                      </a:endParaRPr>
                    </a:p>
                  </a:txBody>
                  <a:tcPr marL="90000" marR="90000">
                    <a:lnL w="27360">
                      <a:solidFill>
                        <a:srgbClr val="000000"/>
                      </a:solidFill>
                    </a:lnL>
                    <a:lnR w="11520">
                      <a:solidFill>
                        <a:srgbClr val="000000"/>
                      </a:solidFill>
                    </a:lnR>
                    <a:lnT w="27360">
                      <a:solidFill>
                        <a:srgbClr val="000000"/>
                      </a:solidFill>
                    </a:lnT>
                    <a:lnB w="11520">
                      <a:solidFill>
                        <a:srgbClr val="000000"/>
                      </a:solidFill>
                    </a:lnB>
                    <a:solidFill>
                      <a:srgbClr val="ffffff"/>
                    </a:solidFill>
                  </a:tcPr>
                </a:tc>
                <a:tc>
                  <a:txBody>
                    <a:bodyPr lIns="90000" rIns="90000">
                      <a:noAutofit/>
                    </a:bodyPr>
                    <a:p>
                      <a:pPr>
                        <a:lnSpc>
                          <a:spcPct val="87000"/>
                        </a:lnSpc>
                        <a:spcBef>
                          <a:spcPts val="499"/>
                        </a:spcBef>
                        <a:tabLst>
                          <a:tab algn="l" pos="0"/>
                        </a:tabLst>
                      </a:pPr>
                      <a:r>
                        <a:rPr b="1" lang="ca-ES" sz="2000" spc="-1" strike="noStrike">
                          <a:solidFill>
                            <a:srgbClr val="000000"/>
                          </a:solidFill>
                          <a:latin typeface="Arial"/>
                          <a:ea typeface="Microsoft YaHei"/>
                        </a:rPr>
                        <a:t>Mite carro</a:t>
                      </a:r>
                      <a:endParaRPr b="0" lang="ca-ES" sz="2000" spc="-1" strike="noStrike">
                        <a:latin typeface="Arial"/>
                      </a:endParaRPr>
                    </a:p>
                    <a:p>
                      <a:pPr>
                        <a:lnSpc>
                          <a:spcPct val="87000"/>
                        </a:lnSpc>
                        <a:spcBef>
                          <a:spcPts val="499"/>
                        </a:spcBef>
                        <a:tabLst>
                          <a:tab algn="l" pos="0"/>
                        </a:tabLst>
                      </a:pPr>
                      <a:r>
                        <a:rPr b="1" lang="ca-ES" sz="2000" spc="-1" strike="noStrike">
                          <a:solidFill>
                            <a:srgbClr val="000000"/>
                          </a:solidFill>
                          <a:latin typeface="Arial"/>
                          <a:ea typeface="Microsoft YaHei"/>
                        </a:rPr>
                        <a:t>alat</a:t>
                      </a:r>
                      <a:endParaRPr b="0" lang="ca-ES" sz="2000" spc="-1" strike="noStrike">
                        <a:latin typeface="Arial"/>
                      </a:endParaRPr>
                    </a:p>
                  </a:txBody>
                  <a:tcPr marL="90000" marR="90000">
                    <a:lnL w="11520">
                      <a:solidFill>
                        <a:srgbClr val="000000"/>
                      </a:solidFill>
                    </a:lnL>
                    <a:lnR w="11520">
                      <a:solidFill>
                        <a:srgbClr val="000000"/>
                      </a:solidFill>
                    </a:lnR>
                    <a:lnT w="27360">
                      <a:solidFill>
                        <a:srgbClr val="000000"/>
                      </a:solidFill>
                    </a:lnT>
                    <a:lnB w="11520">
                      <a:solidFill>
                        <a:srgbClr val="000000"/>
                      </a:solidFill>
                    </a:lnB>
                    <a:solidFill>
                      <a:srgbClr val="ffffcc"/>
                    </a:solidFill>
                  </a:tcPr>
                </a:tc>
                <a:tc>
                  <a:txBody>
                    <a:bodyPr lIns="90000" rIns="90000">
                      <a:noAutofit/>
                    </a:bodyPr>
                    <a:p>
                      <a:pPr>
                        <a:lnSpc>
                          <a:spcPct val="87000"/>
                        </a:lnSpc>
                        <a:spcBef>
                          <a:spcPts val="499"/>
                        </a:spcBef>
                        <a:tabLst>
                          <a:tab algn="l" pos="0"/>
                        </a:tabLst>
                      </a:pPr>
                      <a:r>
                        <a:rPr b="1" lang="ca-ES" sz="2000" spc="-1" strike="noStrike">
                          <a:solidFill>
                            <a:srgbClr val="000000"/>
                          </a:solidFill>
                          <a:latin typeface="Arial"/>
                          <a:ea typeface="Microsoft YaHei"/>
                        </a:rPr>
                        <a:t>Virtut</a:t>
                      </a:r>
                      <a:endParaRPr b="0" lang="ca-ES" sz="2000" spc="-1" strike="noStrike">
                        <a:latin typeface="Arial"/>
                      </a:endParaRPr>
                    </a:p>
                    <a:p>
                      <a:pPr>
                        <a:lnSpc>
                          <a:spcPct val="87000"/>
                        </a:lnSpc>
                        <a:spcBef>
                          <a:spcPts val="499"/>
                        </a:spcBef>
                        <a:tabLst>
                          <a:tab algn="l" pos="0"/>
                        </a:tabLst>
                      </a:pPr>
                      <a:r>
                        <a:rPr b="1" lang="ca-ES" sz="2000" spc="-1" strike="noStrike">
                          <a:solidFill>
                            <a:srgbClr val="000000"/>
                          </a:solidFill>
                          <a:latin typeface="Arial"/>
                          <a:ea typeface="Microsoft YaHei"/>
                        </a:rPr>
                        <a:t>(areté)</a:t>
                      </a:r>
                      <a:endParaRPr b="0" lang="ca-ES" sz="2000" spc="-1" strike="noStrike">
                        <a:latin typeface="Arial"/>
                      </a:endParaRPr>
                    </a:p>
                  </a:txBody>
                  <a:tcPr marL="90000" marR="90000">
                    <a:lnL w="11520">
                      <a:solidFill>
                        <a:srgbClr val="000000"/>
                      </a:solidFill>
                    </a:lnL>
                    <a:lnR w="11520">
                      <a:solidFill>
                        <a:srgbClr val="000000"/>
                      </a:solidFill>
                    </a:lnR>
                    <a:lnT w="27360">
                      <a:solidFill>
                        <a:srgbClr val="000000"/>
                      </a:solidFill>
                    </a:lnT>
                    <a:lnB w="11520">
                      <a:solidFill>
                        <a:srgbClr val="000000"/>
                      </a:solidFill>
                    </a:lnB>
                    <a:solidFill>
                      <a:srgbClr val="ffffcc"/>
                    </a:solidFill>
                  </a:tcPr>
                </a:tc>
                <a:tc>
                  <a:txBody>
                    <a:bodyPr lIns="90000" rIns="90000">
                      <a:noAutofit/>
                    </a:bodyPr>
                    <a:p>
                      <a:pPr>
                        <a:lnSpc>
                          <a:spcPct val="87000"/>
                        </a:lnSpc>
                        <a:spcBef>
                          <a:spcPts val="499"/>
                        </a:spcBef>
                        <a:tabLst>
                          <a:tab algn="l" pos="0"/>
                        </a:tabLst>
                      </a:pPr>
                      <a:r>
                        <a:rPr b="1" lang="ca-ES" sz="2000" spc="-1" strike="noStrike">
                          <a:solidFill>
                            <a:srgbClr val="000000"/>
                          </a:solidFill>
                          <a:latin typeface="Arial"/>
                          <a:ea typeface="Microsoft YaHei"/>
                        </a:rPr>
                        <a:t>Classe social</a:t>
                      </a:r>
                      <a:endParaRPr b="0" lang="ca-ES" sz="2000" spc="-1" strike="noStrike">
                        <a:latin typeface="Arial"/>
                      </a:endParaRPr>
                    </a:p>
                  </a:txBody>
                  <a:tcPr marL="90000" marR="90000">
                    <a:lnL w="11520">
                      <a:solidFill>
                        <a:srgbClr val="000000"/>
                      </a:solidFill>
                    </a:lnL>
                    <a:lnR w="27360">
                      <a:solidFill>
                        <a:srgbClr val="000000"/>
                      </a:solidFill>
                    </a:lnR>
                    <a:lnT w="27360">
                      <a:solidFill>
                        <a:srgbClr val="000000"/>
                      </a:solidFill>
                    </a:lnT>
                    <a:lnB w="11520">
                      <a:solidFill>
                        <a:srgbClr val="000000"/>
                      </a:solidFill>
                    </a:lnB>
                    <a:solidFill>
                      <a:srgbClr val="ffffcc"/>
                    </a:solidFill>
                  </a:tcPr>
                </a:tc>
              </a:tr>
              <a:tr h="1503360">
                <a:tc>
                  <a:txBody>
                    <a:bodyPr lIns="90000" rIns="90000">
                      <a:noAutofit/>
                    </a:bodyPr>
                    <a:p>
                      <a:pPr>
                        <a:lnSpc>
                          <a:spcPct val="87000"/>
                        </a:lnSpc>
                        <a:spcBef>
                          <a:spcPts val="499"/>
                        </a:spcBef>
                        <a:tabLst>
                          <a:tab algn="l" pos="0"/>
                        </a:tabLst>
                      </a:pPr>
                      <a:r>
                        <a:rPr b="0" lang="ca-ES" sz="2000" spc="-1" strike="noStrike">
                          <a:solidFill>
                            <a:srgbClr val="000000"/>
                          </a:solidFill>
                          <a:latin typeface="Arial"/>
                          <a:ea typeface="Microsoft YaHei"/>
                        </a:rPr>
                        <a:t>Ànima</a:t>
                      </a:r>
                      <a:endParaRPr b="0" lang="ca-ES" sz="2000" spc="-1" strike="noStrike">
                        <a:latin typeface="Arial"/>
                      </a:endParaRPr>
                    </a:p>
                    <a:p>
                      <a:pPr>
                        <a:lnSpc>
                          <a:spcPct val="87000"/>
                        </a:lnSpc>
                        <a:spcBef>
                          <a:spcPts val="499"/>
                        </a:spcBef>
                        <a:tabLst>
                          <a:tab algn="l" pos="0"/>
                        </a:tabLst>
                      </a:pPr>
                      <a:r>
                        <a:rPr b="0" lang="ca-ES" sz="2000" spc="-1" strike="noStrike">
                          <a:solidFill>
                            <a:srgbClr val="000000"/>
                          </a:solidFill>
                          <a:latin typeface="Arial"/>
                          <a:ea typeface="Microsoft YaHei"/>
                        </a:rPr>
                        <a:t>Racional</a:t>
                      </a:r>
                      <a:endParaRPr b="0" lang="ca-ES" sz="2000" spc="-1" strike="noStrike">
                        <a:latin typeface="Arial"/>
                      </a:endParaRPr>
                    </a:p>
                    <a:p>
                      <a:pPr>
                        <a:lnSpc>
                          <a:spcPct val="87000"/>
                        </a:lnSpc>
                        <a:spcBef>
                          <a:spcPts val="499"/>
                        </a:spcBef>
                        <a:tabLst>
                          <a:tab algn="l" pos="0"/>
                        </a:tabLst>
                      </a:pPr>
                      <a:r>
                        <a:rPr b="1" lang="ca-ES" sz="2000" spc="-1" strike="noStrike">
                          <a:solidFill>
                            <a:srgbClr val="000000"/>
                          </a:solidFill>
                          <a:latin typeface="Arial"/>
                          <a:ea typeface="Microsoft YaHei"/>
                        </a:rPr>
                        <a:t>   </a:t>
                      </a:r>
                      <a:r>
                        <a:rPr b="1" lang="ca-ES" sz="2000" spc="-1" strike="noStrike">
                          <a:solidFill>
                            <a:srgbClr val="000000"/>
                          </a:solidFill>
                          <a:latin typeface="Arial"/>
                          <a:ea typeface="Microsoft YaHei"/>
                        </a:rPr>
                        <a:t>NOUS</a:t>
                      </a:r>
                      <a:endParaRPr b="0" lang="ca-ES" sz="2000" spc="-1" strike="noStrike">
                        <a:latin typeface="Arial"/>
                      </a:endParaRPr>
                    </a:p>
                    <a:p>
                      <a:pPr>
                        <a:lnSpc>
                          <a:spcPct val="87000"/>
                        </a:lnSpc>
                        <a:spcBef>
                          <a:spcPts val="499"/>
                        </a:spcBef>
                        <a:tabLst>
                          <a:tab algn="l" pos="0"/>
                        </a:tabLst>
                      </a:pPr>
                      <a:r>
                        <a:rPr b="1" lang="ca-ES" sz="2000" spc="-1" strike="noStrike">
                          <a:solidFill>
                            <a:srgbClr val="000000"/>
                          </a:solidFill>
                          <a:latin typeface="Arial"/>
                          <a:ea typeface="Microsoft YaHei"/>
                        </a:rPr>
                        <a:t>(cap)</a:t>
                      </a:r>
                      <a:endParaRPr b="0" lang="ca-ES" sz="2000" spc="-1" strike="noStrike">
                        <a:latin typeface="Arial"/>
                      </a:endParaRPr>
                    </a:p>
                  </a:txBody>
                  <a:tcPr marL="90000" marR="90000">
                    <a:lnL w="27360">
                      <a:solidFill>
                        <a:srgbClr val="000000"/>
                      </a:solidFill>
                    </a:lnL>
                    <a:lnR w="11520">
                      <a:solidFill>
                        <a:srgbClr val="000000"/>
                      </a:solidFill>
                    </a:lnR>
                    <a:lnT w="11520">
                      <a:solidFill>
                        <a:srgbClr val="000000"/>
                      </a:solidFill>
                    </a:lnT>
                    <a:lnB w="11520">
                      <a:solidFill>
                        <a:srgbClr val="000000"/>
                      </a:solidFill>
                    </a:lnB>
                    <a:solidFill>
                      <a:srgbClr val="ffffff"/>
                    </a:solidFill>
                  </a:tcPr>
                </a:tc>
                <a:tc>
                  <a:txBody>
                    <a:bodyPr lIns="90000" rIns="90000">
                      <a:noAutofit/>
                    </a:bodyPr>
                    <a:p>
                      <a:pPr>
                        <a:lnSpc>
                          <a:spcPct val="87000"/>
                        </a:lnSpc>
                        <a:spcBef>
                          <a:spcPts val="499"/>
                        </a:spcBef>
                        <a:tabLst>
                          <a:tab algn="l" pos="0"/>
                        </a:tabLst>
                      </a:pPr>
                      <a:r>
                        <a:rPr b="0" lang="ca-ES" sz="2000" spc="-1" strike="noStrike">
                          <a:solidFill>
                            <a:srgbClr val="000000"/>
                          </a:solidFill>
                          <a:latin typeface="Arial"/>
                          <a:ea typeface="Microsoft YaHei"/>
                        </a:rPr>
                        <a:t>auriga</a:t>
                      </a:r>
                      <a:endParaRPr b="0" lang="ca-ES" sz="2000" spc="-1" strike="noStrike">
                        <a:latin typeface="Arial"/>
                      </a:endParaRPr>
                    </a:p>
                  </a:txBody>
                  <a:tcPr marL="90000" marR="90000">
                    <a:lnL w="11520">
                      <a:solidFill>
                        <a:srgbClr val="000000"/>
                      </a:solidFill>
                    </a:lnL>
                    <a:lnR w="11520">
                      <a:solidFill>
                        <a:srgbClr val="000000"/>
                      </a:solidFill>
                    </a:lnR>
                    <a:lnT w="11520">
                      <a:solidFill>
                        <a:srgbClr val="000000"/>
                      </a:solidFill>
                    </a:lnT>
                    <a:lnB w="11520">
                      <a:solidFill>
                        <a:srgbClr val="000000"/>
                      </a:solidFill>
                    </a:lnB>
                    <a:solidFill>
                      <a:srgbClr val="ffffcc"/>
                    </a:solidFill>
                  </a:tcPr>
                </a:tc>
                <a:tc>
                  <a:txBody>
                    <a:bodyPr lIns="90000" rIns="90000">
                      <a:noAutofit/>
                    </a:bodyPr>
                    <a:p>
                      <a:pPr>
                        <a:lnSpc>
                          <a:spcPct val="87000"/>
                        </a:lnSpc>
                        <a:spcBef>
                          <a:spcPts val="499"/>
                        </a:spcBef>
                        <a:tabLst>
                          <a:tab algn="l" pos="0"/>
                        </a:tabLst>
                      </a:pPr>
                      <a:r>
                        <a:rPr b="1" lang="ca-ES" sz="2000" spc="-1" strike="noStrike">
                          <a:solidFill>
                            <a:srgbClr val="000000"/>
                          </a:solidFill>
                          <a:latin typeface="Arial"/>
                          <a:ea typeface="Microsoft YaHei"/>
                        </a:rPr>
                        <a:t>Sophia</a:t>
                      </a:r>
                      <a:endParaRPr b="0" lang="ca-ES" sz="2000" spc="-1" strike="noStrike">
                        <a:latin typeface="Arial"/>
                      </a:endParaRPr>
                    </a:p>
                    <a:p>
                      <a:pPr>
                        <a:lnSpc>
                          <a:spcPct val="87000"/>
                        </a:lnSpc>
                        <a:spcBef>
                          <a:spcPts val="499"/>
                        </a:spcBef>
                        <a:tabLst>
                          <a:tab algn="l" pos="0"/>
                        </a:tabLst>
                      </a:pPr>
                      <a:r>
                        <a:rPr b="1" lang="ca-ES" sz="2000" spc="-1" strike="noStrike">
                          <a:solidFill>
                            <a:srgbClr val="000000"/>
                          </a:solidFill>
                          <a:latin typeface="Arial"/>
                          <a:ea typeface="Microsoft YaHei"/>
                        </a:rPr>
                        <a:t>Phronesi</a:t>
                      </a:r>
                      <a:endParaRPr b="0" lang="ca-ES" sz="2000" spc="-1" strike="noStrike">
                        <a:latin typeface="Arial"/>
                      </a:endParaRPr>
                    </a:p>
                    <a:p>
                      <a:pPr>
                        <a:lnSpc>
                          <a:spcPct val="87000"/>
                        </a:lnSpc>
                        <a:spcBef>
                          <a:spcPts val="499"/>
                        </a:spcBef>
                        <a:tabLst>
                          <a:tab algn="l" pos="0"/>
                        </a:tabLst>
                      </a:pPr>
                      <a:r>
                        <a:rPr b="0" lang="ca-ES" sz="2000" spc="-1" strike="noStrike">
                          <a:solidFill>
                            <a:srgbClr val="000000"/>
                          </a:solidFill>
                          <a:latin typeface="Arial"/>
                          <a:ea typeface="Microsoft YaHei"/>
                        </a:rPr>
                        <a:t>(prudència i</a:t>
                      </a:r>
                      <a:endParaRPr b="0" lang="ca-ES" sz="2000" spc="-1" strike="noStrike">
                        <a:latin typeface="Arial"/>
                      </a:endParaRPr>
                    </a:p>
                    <a:p>
                      <a:pPr>
                        <a:lnSpc>
                          <a:spcPct val="87000"/>
                        </a:lnSpc>
                        <a:spcBef>
                          <a:spcPts val="499"/>
                        </a:spcBef>
                        <a:tabLst>
                          <a:tab algn="l" pos="0"/>
                        </a:tabLst>
                      </a:pPr>
                      <a:r>
                        <a:rPr b="0" lang="ca-ES" sz="2000" spc="-1" strike="noStrike">
                          <a:solidFill>
                            <a:srgbClr val="000000"/>
                          </a:solidFill>
                          <a:latin typeface="Arial"/>
                          <a:ea typeface="Microsoft YaHei"/>
                        </a:rPr>
                        <a:t>saviesa)</a:t>
                      </a:r>
                      <a:endParaRPr b="0" lang="ca-ES" sz="2000" spc="-1" strike="noStrike">
                        <a:latin typeface="Arial"/>
                      </a:endParaRPr>
                    </a:p>
                  </a:txBody>
                  <a:tcPr marL="90000" marR="90000">
                    <a:lnL w="11520">
                      <a:solidFill>
                        <a:srgbClr val="000000"/>
                      </a:solidFill>
                    </a:lnL>
                    <a:lnR w="11520">
                      <a:solidFill>
                        <a:srgbClr val="000000"/>
                      </a:solidFill>
                    </a:lnR>
                    <a:lnT w="11520">
                      <a:solidFill>
                        <a:srgbClr val="000000"/>
                      </a:solidFill>
                    </a:lnT>
                    <a:lnB w="11520">
                      <a:solidFill>
                        <a:srgbClr val="000000"/>
                      </a:solidFill>
                    </a:lnB>
                    <a:solidFill>
                      <a:srgbClr val="ffffcc"/>
                    </a:solidFill>
                  </a:tcPr>
                </a:tc>
                <a:tc>
                  <a:txBody>
                    <a:bodyPr lIns="90000" rIns="90000">
                      <a:noAutofit/>
                    </a:bodyPr>
                    <a:p>
                      <a:pPr>
                        <a:lnSpc>
                          <a:spcPct val="87000"/>
                        </a:lnSpc>
                        <a:spcBef>
                          <a:spcPts val="499"/>
                        </a:spcBef>
                        <a:tabLst>
                          <a:tab algn="l" pos="0"/>
                        </a:tabLst>
                      </a:pPr>
                      <a:r>
                        <a:rPr b="0" lang="ca-ES" sz="2000" spc="-1" strike="noStrike">
                          <a:solidFill>
                            <a:srgbClr val="000000"/>
                          </a:solidFill>
                          <a:latin typeface="Arial"/>
                          <a:ea typeface="Microsoft YaHei"/>
                        </a:rPr>
                        <a:t>Governants</a:t>
                      </a:r>
                      <a:endParaRPr b="0" lang="ca-ES" sz="2000" spc="-1" strike="noStrike">
                        <a:latin typeface="Arial"/>
                      </a:endParaRPr>
                    </a:p>
                    <a:p>
                      <a:pPr>
                        <a:lnSpc>
                          <a:spcPct val="87000"/>
                        </a:lnSpc>
                        <a:spcBef>
                          <a:spcPts val="499"/>
                        </a:spcBef>
                        <a:tabLst>
                          <a:tab algn="l" pos="0"/>
                        </a:tabLst>
                      </a:pPr>
                      <a:r>
                        <a:rPr b="0" lang="ca-ES" sz="2000" spc="-1" strike="noStrike">
                          <a:solidFill>
                            <a:srgbClr val="000000"/>
                          </a:solidFill>
                          <a:latin typeface="Arial"/>
                          <a:ea typeface="Microsoft YaHei"/>
                        </a:rPr>
                        <a:t>(</a:t>
                      </a:r>
                      <a:r>
                        <a:rPr b="1" lang="ca-ES" sz="2000" spc="-1" strike="noStrike">
                          <a:solidFill>
                            <a:srgbClr val="000000"/>
                          </a:solidFill>
                          <a:latin typeface="Arial"/>
                          <a:ea typeface="Microsoft YaHei"/>
                        </a:rPr>
                        <a:t>arkontes</a:t>
                      </a:r>
                      <a:r>
                        <a:rPr b="0" lang="ca-ES" sz="2000" spc="-1" strike="noStrike">
                          <a:solidFill>
                            <a:srgbClr val="000000"/>
                          </a:solidFill>
                          <a:latin typeface="Arial"/>
                          <a:ea typeface="Microsoft YaHei"/>
                        </a:rPr>
                        <a:t>)</a:t>
                      </a:r>
                      <a:endParaRPr b="0" lang="ca-ES" sz="2000" spc="-1" strike="noStrike">
                        <a:latin typeface="Arial"/>
                      </a:endParaRPr>
                    </a:p>
                    <a:p>
                      <a:pPr>
                        <a:lnSpc>
                          <a:spcPct val="87000"/>
                        </a:lnSpc>
                        <a:spcBef>
                          <a:spcPts val="499"/>
                        </a:spcBef>
                        <a:tabLst>
                          <a:tab algn="l" pos="0"/>
                        </a:tabLst>
                      </a:pPr>
                      <a:r>
                        <a:rPr b="0" lang="ca-ES" sz="2000" spc="-1" strike="noStrike">
                          <a:solidFill>
                            <a:srgbClr val="000000"/>
                          </a:solidFill>
                          <a:latin typeface="Arial"/>
                          <a:ea typeface="Microsoft YaHei"/>
                        </a:rPr>
                        <a:t>(funció: dirigir)</a:t>
                      </a:r>
                      <a:endParaRPr b="0" lang="ca-ES" sz="2000" spc="-1" strike="noStrike">
                        <a:latin typeface="Arial"/>
                      </a:endParaRPr>
                    </a:p>
                  </a:txBody>
                  <a:tcPr marL="90000" marR="90000">
                    <a:lnL w="11520">
                      <a:solidFill>
                        <a:srgbClr val="000000"/>
                      </a:solidFill>
                    </a:lnL>
                    <a:lnR w="27360">
                      <a:solidFill>
                        <a:srgbClr val="000000"/>
                      </a:solidFill>
                    </a:lnR>
                    <a:lnT w="11520">
                      <a:solidFill>
                        <a:srgbClr val="000000"/>
                      </a:solidFill>
                    </a:lnT>
                    <a:lnB w="11520">
                      <a:solidFill>
                        <a:srgbClr val="000000"/>
                      </a:solidFill>
                    </a:lnB>
                    <a:solidFill>
                      <a:srgbClr val="ffffcc"/>
                    </a:solidFill>
                  </a:tcPr>
                </a:tc>
              </a:tr>
              <a:tr h="1503360">
                <a:tc>
                  <a:txBody>
                    <a:bodyPr lIns="90000" rIns="90000">
                      <a:noAutofit/>
                    </a:bodyPr>
                    <a:p>
                      <a:pPr>
                        <a:lnSpc>
                          <a:spcPct val="87000"/>
                        </a:lnSpc>
                        <a:spcBef>
                          <a:spcPts val="499"/>
                        </a:spcBef>
                        <a:tabLst>
                          <a:tab algn="l" pos="0"/>
                        </a:tabLst>
                      </a:pPr>
                      <a:r>
                        <a:rPr b="0" lang="ca-ES" sz="2000" spc="-1" strike="noStrike">
                          <a:solidFill>
                            <a:srgbClr val="000000"/>
                          </a:solidFill>
                          <a:latin typeface="Arial"/>
                          <a:ea typeface="Microsoft YaHei"/>
                        </a:rPr>
                        <a:t>Ànima</a:t>
                      </a:r>
                      <a:endParaRPr b="0" lang="ca-ES" sz="2000" spc="-1" strike="noStrike">
                        <a:latin typeface="Arial"/>
                      </a:endParaRPr>
                    </a:p>
                    <a:p>
                      <a:pPr>
                        <a:lnSpc>
                          <a:spcPct val="87000"/>
                        </a:lnSpc>
                        <a:spcBef>
                          <a:spcPts val="499"/>
                        </a:spcBef>
                        <a:tabLst>
                          <a:tab algn="l" pos="0"/>
                        </a:tabLst>
                      </a:pPr>
                      <a:r>
                        <a:rPr b="0" lang="ca-ES" sz="2000" spc="-1" strike="noStrike">
                          <a:solidFill>
                            <a:srgbClr val="000000"/>
                          </a:solidFill>
                          <a:latin typeface="Arial"/>
                          <a:ea typeface="Microsoft YaHei"/>
                        </a:rPr>
                        <a:t>Irascible</a:t>
                      </a:r>
                      <a:endParaRPr b="0" lang="ca-ES" sz="2000" spc="-1" strike="noStrike">
                        <a:latin typeface="Arial"/>
                      </a:endParaRPr>
                    </a:p>
                    <a:p>
                      <a:pPr>
                        <a:lnSpc>
                          <a:spcPct val="87000"/>
                        </a:lnSpc>
                        <a:spcBef>
                          <a:spcPts val="499"/>
                        </a:spcBef>
                        <a:tabLst>
                          <a:tab algn="l" pos="0"/>
                        </a:tabLst>
                      </a:pPr>
                      <a:r>
                        <a:rPr b="1" lang="ca-ES" sz="2000" spc="-1" strike="noStrike">
                          <a:solidFill>
                            <a:srgbClr val="000000"/>
                          </a:solidFill>
                          <a:latin typeface="Arial"/>
                          <a:ea typeface="Microsoft YaHei"/>
                        </a:rPr>
                        <a:t>   </a:t>
                      </a:r>
                      <a:r>
                        <a:rPr b="1" lang="ca-ES" sz="2000" spc="-1" strike="noStrike">
                          <a:solidFill>
                            <a:srgbClr val="000000"/>
                          </a:solidFill>
                          <a:latin typeface="Arial"/>
                          <a:ea typeface="Microsoft YaHei"/>
                        </a:rPr>
                        <a:t>THYMOS</a:t>
                      </a:r>
                      <a:endParaRPr b="0" lang="ca-ES" sz="2000" spc="-1" strike="noStrike">
                        <a:latin typeface="Arial"/>
                      </a:endParaRPr>
                    </a:p>
                    <a:p>
                      <a:pPr>
                        <a:lnSpc>
                          <a:spcPct val="87000"/>
                        </a:lnSpc>
                        <a:spcBef>
                          <a:spcPts val="499"/>
                        </a:spcBef>
                        <a:tabLst>
                          <a:tab algn="l" pos="0"/>
                        </a:tabLst>
                      </a:pPr>
                      <a:r>
                        <a:rPr b="1" lang="ca-ES" sz="2000" spc="-1" strike="noStrike">
                          <a:solidFill>
                            <a:srgbClr val="000000"/>
                          </a:solidFill>
                          <a:latin typeface="Arial"/>
                          <a:ea typeface="Microsoft YaHei"/>
                        </a:rPr>
                        <a:t>(pit)</a:t>
                      </a:r>
                      <a:endParaRPr b="0" lang="ca-ES" sz="2000" spc="-1" strike="noStrike">
                        <a:latin typeface="Arial"/>
                      </a:endParaRPr>
                    </a:p>
                  </a:txBody>
                  <a:tcPr marL="90000" marR="90000">
                    <a:lnL w="27360">
                      <a:solidFill>
                        <a:srgbClr val="000000"/>
                      </a:solidFill>
                    </a:lnL>
                    <a:lnR w="11520">
                      <a:solidFill>
                        <a:srgbClr val="000000"/>
                      </a:solidFill>
                    </a:lnR>
                    <a:lnT w="11520">
                      <a:solidFill>
                        <a:srgbClr val="000000"/>
                      </a:solidFill>
                    </a:lnT>
                    <a:lnB w="11520">
                      <a:solidFill>
                        <a:srgbClr val="000000"/>
                      </a:solidFill>
                    </a:lnB>
                    <a:solidFill>
                      <a:srgbClr val="ffffff"/>
                    </a:solidFill>
                  </a:tcPr>
                </a:tc>
                <a:tc>
                  <a:txBody>
                    <a:bodyPr lIns="90000" rIns="90000">
                      <a:noAutofit/>
                    </a:bodyPr>
                    <a:p>
                      <a:pPr>
                        <a:lnSpc>
                          <a:spcPct val="87000"/>
                        </a:lnSpc>
                        <a:spcBef>
                          <a:spcPts val="499"/>
                        </a:spcBef>
                        <a:tabLst>
                          <a:tab algn="l" pos="0"/>
                        </a:tabLst>
                      </a:pPr>
                      <a:r>
                        <a:rPr b="0" lang="ca-ES" sz="2000" spc="-1" strike="noStrike">
                          <a:solidFill>
                            <a:srgbClr val="000000"/>
                          </a:solidFill>
                          <a:latin typeface="Arial"/>
                          <a:ea typeface="Microsoft YaHei"/>
                        </a:rPr>
                        <a:t>cavall </a:t>
                      </a:r>
                      <a:endParaRPr b="0" lang="ca-ES" sz="2000" spc="-1" strike="noStrike">
                        <a:latin typeface="Arial"/>
                      </a:endParaRPr>
                    </a:p>
                    <a:p>
                      <a:pPr>
                        <a:lnSpc>
                          <a:spcPct val="87000"/>
                        </a:lnSpc>
                        <a:spcBef>
                          <a:spcPts val="499"/>
                        </a:spcBef>
                        <a:tabLst>
                          <a:tab algn="l" pos="0"/>
                        </a:tabLst>
                      </a:pPr>
                      <a:r>
                        <a:rPr b="0" lang="ca-ES" sz="2000" spc="-1" strike="noStrike">
                          <a:solidFill>
                            <a:srgbClr val="000000"/>
                          </a:solidFill>
                          <a:latin typeface="Arial"/>
                          <a:ea typeface="Microsoft YaHei"/>
                        </a:rPr>
                        <a:t>blanc</a:t>
                      </a:r>
                      <a:endParaRPr b="0" lang="ca-ES" sz="2000" spc="-1" strike="noStrike">
                        <a:latin typeface="Arial"/>
                      </a:endParaRPr>
                    </a:p>
                  </a:txBody>
                  <a:tcPr marL="90000" marR="90000">
                    <a:lnL w="11520">
                      <a:solidFill>
                        <a:srgbClr val="000000"/>
                      </a:solidFill>
                    </a:lnL>
                    <a:lnR w="11520">
                      <a:solidFill>
                        <a:srgbClr val="000000"/>
                      </a:solidFill>
                    </a:lnR>
                    <a:lnT w="11520">
                      <a:solidFill>
                        <a:srgbClr val="000000"/>
                      </a:solidFill>
                    </a:lnT>
                    <a:lnB w="11520">
                      <a:solidFill>
                        <a:srgbClr val="000000"/>
                      </a:solidFill>
                    </a:lnB>
                    <a:solidFill>
                      <a:srgbClr val="ffffcc"/>
                    </a:solidFill>
                  </a:tcPr>
                </a:tc>
                <a:tc>
                  <a:txBody>
                    <a:bodyPr lIns="90000" rIns="90000">
                      <a:noAutofit/>
                    </a:bodyPr>
                    <a:p>
                      <a:pPr>
                        <a:lnSpc>
                          <a:spcPct val="87000"/>
                        </a:lnSpc>
                        <a:spcBef>
                          <a:spcPts val="499"/>
                        </a:spcBef>
                        <a:tabLst>
                          <a:tab algn="l" pos="0"/>
                        </a:tabLst>
                      </a:pPr>
                      <a:r>
                        <a:rPr b="1" lang="ca-ES" sz="2000" spc="-1" strike="noStrike">
                          <a:solidFill>
                            <a:srgbClr val="000000"/>
                          </a:solidFill>
                          <a:latin typeface="Arial"/>
                          <a:ea typeface="Microsoft YaHei"/>
                        </a:rPr>
                        <a:t>Andreia</a:t>
                      </a:r>
                      <a:endParaRPr b="0" lang="ca-ES" sz="2000" spc="-1" strike="noStrike">
                        <a:latin typeface="Arial"/>
                      </a:endParaRPr>
                    </a:p>
                    <a:p>
                      <a:pPr>
                        <a:lnSpc>
                          <a:spcPct val="87000"/>
                        </a:lnSpc>
                        <a:spcBef>
                          <a:spcPts val="499"/>
                        </a:spcBef>
                        <a:tabLst>
                          <a:tab algn="l" pos="0"/>
                        </a:tabLst>
                      </a:pPr>
                      <a:r>
                        <a:rPr b="0" lang="ca-ES" sz="2000" spc="-1" strike="noStrike">
                          <a:solidFill>
                            <a:srgbClr val="000000"/>
                          </a:solidFill>
                          <a:latin typeface="Arial"/>
                          <a:ea typeface="Microsoft YaHei"/>
                        </a:rPr>
                        <a:t>(valentia, </a:t>
                      </a:r>
                      <a:endParaRPr b="0" lang="ca-ES" sz="2000" spc="-1" strike="noStrike">
                        <a:latin typeface="Arial"/>
                      </a:endParaRPr>
                    </a:p>
                    <a:p>
                      <a:pPr>
                        <a:lnSpc>
                          <a:spcPct val="87000"/>
                        </a:lnSpc>
                        <a:spcBef>
                          <a:spcPts val="499"/>
                        </a:spcBef>
                        <a:tabLst>
                          <a:tab algn="l" pos="0"/>
                        </a:tabLst>
                      </a:pPr>
                      <a:r>
                        <a:rPr b="0" lang="ca-ES" sz="2000" spc="-1" strike="noStrike">
                          <a:solidFill>
                            <a:srgbClr val="000000"/>
                          </a:solidFill>
                          <a:latin typeface="Arial"/>
                          <a:ea typeface="Microsoft YaHei"/>
                        </a:rPr>
                        <a:t>coratge,</a:t>
                      </a:r>
                      <a:endParaRPr b="0" lang="ca-ES" sz="2000" spc="-1" strike="noStrike">
                        <a:latin typeface="Arial"/>
                      </a:endParaRPr>
                    </a:p>
                    <a:p>
                      <a:pPr>
                        <a:lnSpc>
                          <a:spcPct val="87000"/>
                        </a:lnSpc>
                        <a:spcBef>
                          <a:spcPts val="499"/>
                        </a:spcBef>
                        <a:tabLst>
                          <a:tab algn="l" pos="0"/>
                        </a:tabLst>
                      </a:pPr>
                      <a:r>
                        <a:rPr b="0" lang="ca-ES" sz="2000" spc="-1" strike="noStrike">
                          <a:solidFill>
                            <a:srgbClr val="000000"/>
                          </a:solidFill>
                          <a:latin typeface="Arial"/>
                          <a:ea typeface="Microsoft YaHei"/>
                        </a:rPr>
                        <a:t>fortalesa)</a:t>
                      </a:r>
                      <a:endParaRPr b="0" lang="ca-ES" sz="2000" spc="-1" strike="noStrike">
                        <a:latin typeface="Arial"/>
                      </a:endParaRPr>
                    </a:p>
                  </a:txBody>
                  <a:tcPr marL="90000" marR="90000">
                    <a:lnL w="11520">
                      <a:solidFill>
                        <a:srgbClr val="000000"/>
                      </a:solidFill>
                    </a:lnL>
                    <a:lnR w="11520">
                      <a:solidFill>
                        <a:srgbClr val="000000"/>
                      </a:solidFill>
                    </a:lnR>
                    <a:lnT w="11520">
                      <a:solidFill>
                        <a:srgbClr val="000000"/>
                      </a:solidFill>
                    </a:lnT>
                    <a:lnB w="11520">
                      <a:solidFill>
                        <a:srgbClr val="000000"/>
                      </a:solidFill>
                    </a:lnB>
                    <a:solidFill>
                      <a:srgbClr val="ffffcc"/>
                    </a:solidFill>
                  </a:tcPr>
                </a:tc>
                <a:tc>
                  <a:txBody>
                    <a:bodyPr lIns="90000" rIns="90000">
                      <a:noAutofit/>
                    </a:bodyPr>
                    <a:p>
                      <a:pPr>
                        <a:lnSpc>
                          <a:spcPct val="87000"/>
                        </a:lnSpc>
                        <a:spcBef>
                          <a:spcPts val="499"/>
                        </a:spcBef>
                        <a:tabLst>
                          <a:tab algn="l" pos="0"/>
                        </a:tabLst>
                      </a:pPr>
                      <a:r>
                        <a:rPr b="0" lang="ca-ES" sz="2000" spc="-1" strike="noStrike">
                          <a:solidFill>
                            <a:srgbClr val="000000"/>
                          </a:solidFill>
                          <a:latin typeface="Arial"/>
                          <a:ea typeface="Microsoft YaHei"/>
                        </a:rPr>
                        <a:t>Guardians,</a:t>
                      </a:r>
                      <a:endParaRPr b="0" lang="ca-ES" sz="2000" spc="-1" strike="noStrike">
                        <a:latin typeface="Arial"/>
                      </a:endParaRPr>
                    </a:p>
                    <a:p>
                      <a:pPr>
                        <a:lnSpc>
                          <a:spcPct val="87000"/>
                        </a:lnSpc>
                        <a:spcBef>
                          <a:spcPts val="499"/>
                        </a:spcBef>
                        <a:tabLst>
                          <a:tab algn="l" pos="0"/>
                        </a:tabLst>
                      </a:pPr>
                      <a:r>
                        <a:rPr b="0" lang="ca-ES" sz="2000" spc="-1" strike="noStrike">
                          <a:solidFill>
                            <a:srgbClr val="000000"/>
                          </a:solidFill>
                          <a:latin typeface="Arial"/>
                          <a:ea typeface="Microsoft YaHei"/>
                        </a:rPr>
                        <a:t>militars</a:t>
                      </a:r>
                      <a:endParaRPr b="0" lang="ca-ES" sz="2000" spc="-1" strike="noStrike">
                        <a:latin typeface="Arial"/>
                      </a:endParaRPr>
                    </a:p>
                    <a:p>
                      <a:pPr>
                        <a:lnSpc>
                          <a:spcPct val="87000"/>
                        </a:lnSpc>
                        <a:spcBef>
                          <a:spcPts val="499"/>
                        </a:spcBef>
                        <a:tabLst>
                          <a:tab algn="l" pos="0"/>
                        </a:tabLst>
                      </a:pPr>
                      <a:r>
                        <a:rPr b="0" lang="ca-ES" sz="2000" spc="-1" strike="noStrike">
                          <a:solidFill>
                            <a:srgbClr val="000000"/>
                          </a:solidFill>
                          <a:latin typeface="Arial"/>
                          <a:ea typeface="Microsoft YaHei"/>
                        </a:rPr>
                        <a:t>(</a:t>
                      </a:r>
                      <a:r>
                        <a:rPr b="1" lang="ca-ES" sz="2000" spc="-1" strike="noStrike">
                          <a:solidFill>
                            <a:srgbClr val="000000"/>
                          </a:solidFill>
                          <a:latin typeface="Arial"/>
                          <a:ea typeface="Microsoft YaHei"/>
                        </a:rPr>
                        <a:t>phylakes</a:t>
                      </a:r>
                      <a:r>
                        <a:rPr b="0" lang="ca-ES" sz="2000" spc="-1" strike="noStrike">
                          <a:solidFill>
                            <a:srgbClr val="000000"/>
                          </a:solidFill>
                          <a:latin typeface="Arial"/>
                          <a:ea typeface="Microsoft YaHei"/>
                        </a:rPr>
                        <a:t>)</a:t>
                      </a:r>
                      <a:endParaRPr b="0" lang="ca-ES" sz="2000" spc="-1" strike="noStrike">
                        <a:latin typeface="Arial"/>
                      </a:endParaRPr>
                    </a:p>
                    <a:p>
                      <a:pPr>
                        <a:lnSpc>
                          <a:spcPct val="87000"/>
                        </a:lnSpc>
                        <a:spcBef>
                          <a:spcPts val="499"/>
                        </a:spcBef>
                        <a:tabLst>
                          <a:tab algn="l" pos="0"/>
                        </a:tabLst>
                      </a:pPr>
                      <a:r>
                        <a:rPr b="0" lang="ca-ES" sz="2000" spc="-1" strike="noStrike">
                          <a:solidFill>
                            <a:srgbClr val="000000"/>
                          </a:solidFill>
                          <a:latin typeface="Arial"/>
                          <a:ea typeface="Microsoft YaHei"/>
                        </a:rPr>
                        <a:t>(funció: protegir)</a:t>
                      </a:r>
                      <a:endParaRPr b="0" lang="ca-ES" sz="2000" spc="-1" strike="noStrike">
                        <a:latin typeface="Arial"/>
                      </a:endParaRPr>
                    </a:p>
                  </a:txBody>
                  <a:tcPr marL="90000" marR="90000">
                    <a:lnL w="11520">
                      <a:solidFill>
                        <a:srgbClr val="000000"/>
                      </a:solidFill>
                    </a:lnL>
                    <a:lnR w="27360">
                      <a:solidFill>
                        <a:srgbClr val="000000"/>
                      </a:solidFill>
                    </a:lnR>
                    <a:lnT w="11520">
                      <a:solidFill>
                        <a:srgbClr val="000000"/>
                      </a:solidFill>
                    </a:lnT>
                    <a:lnB w="11520">
                      <a:solidFill>
                        <a:srgbClr val="000000"/>
                      </a:solidFill>
                    </a:lnB>
                    <a:solidFill>
                      <a:srgbClr val="ffffcc"/>
                    </a:solidFill>
                  </a:tcPr>
                </a:tc>
              </a:tr>
              <a:tr h="1807920">
                <a:tc>
                  <a:txBody>
                    <a:bodyPr lIns="90000" rIns="90000">
                      <a:noAutofit/>
                    </a:bodyPr>
                    <a:p>
                      <a:pPr>
                        <a:lnSpc>
                          <a:spcPct val="87000"/>
                        </a:lnSpc>
                        <a:spcBef>
                          <a:spcPts val="499"/>
                        </a:spcBef>
                        <a:tabLst>
                          <a:tab algn="l" pos="0"/>
                        </a:tabLst>
                      </a:pPr>
                      <a:r>
                        <a:rPr b="0" lang="ca-ES" sz="2000" spc="-1" strike="noStrike">
                          <a:solidFill>
                            <a:srgbClr val="000000"/>
                          </a:solidFill>
                          <a:latin typeface="Arial"/>
                          <a:ea typeface="Microsoft YaHei"/>
                        </a:rPr>
                        <a:t>Ànima</a:t>
                      </a:r>
                      <a:endParaRPr b="0" lang="ca-ES" sz="2000" spc="-1" strike="noStrike">
                        <a:latin typeface="Arial"/>
                      </a:endParaRPr>
                    </a:p>
                    <a:p>
                      <a:pPr>
                        <a:lnSpc>
                          <a:spcPct val="87000"/>
                        </a:lnSpc>
                        <a:spcBef>
                          <a:spcPts val="499"/>
                        </a:spcBef>
                        <a:tabLst>
                          <a:tab algn="l" pos="0"/>
                        </a:tabLst>
                      </a:pPr>
                      <a:r>
                        <a:rPr b="0" lang="ca-ES" sz="2000" spc="-1" strike="noStrike">
                          <a:solidFill>
                            <a:srgbClr val="000000"/>
                          </a:solidFill>
                          <a:latin typeface="Arial"/>
                          <a:ea typeface="Microsoft YaHei"/>
                        </a:rPr>
                        <a:t>Concupiscible</a:t>
                      </a:r>
                      <a:endParaRPr b="0" lang="ca-ES" sz="2000" spc="-1" strike="noStrike">
                        <a:latin typeface="Arial"/>
                      </a:endParaRPr>
                    </a:p>
                    <a:p>
                      <a:pPr>
                        <a:lnSpc>
                          <a:spcPct val="87000"/>
                        </a:lnSpc>
                        <a:spcBef>
                          <a:spcPts val="499"/>
                        </a:spcBef>
                        <a:tabLst>
                          <a:tab algn="l" pos="0"/>
                        </a:tabLst>
                      </a:pPr>
                      <a:r>
                        <a:rPr b="1" lang="ca-ES" sz="2000" spc="-1" strike="noStrike">
                          <a:solidFill>
                            <a:srgbClr val="000000"/>
                          </a:solidFill>
                          <a:latin typeface="Arial"/>
                          <a:ea typeface="Microsoft YaHei"/>
                        </a:rPr>
                        <a:t>   </a:t>
                      </a:r>
                      <a:r>
                        <a:rPr b="1" lang="ca-ES" sz="2000" spc="-1" strike="noStrike">
                          <a:solidFill>
                            <a:srgbClr val="000000"/>
                          </a:solidFill>
                          <a:latin typeface="Arial"/>
                          <a:ea typeface="Microsoft YaHei"/>
                        </a:rPr>
                        <a:t>EPITIMETIKOS</a:t>
                      </a:r>
                      <a:endParaRPr b="0" lang="ca-ES" sz="2000" spc="-1" strike="noStrike">
                        <a:latin typeface="Arial"/>
                      </a:endParaRPr>
                    </a:p>
                    <a:p>
                      <a:pPr>
                        <a:lnSpc>
                          <a:spcPct val="87000"/>
                        </a:lnSpc>
                        <a:spcBef>
                          <a:spcPts val="499"/>
                        </a:spcBef>
                        <a:tabLst>
                          <a:tab algn="l" pos="0"/>
                        </a:tabLst>
                      </a:pPr>
                      <a:r>
                        <a:rPr b="1" lang="ca-ES" sz="2000" spc="-1" strike="noStrike">
                          <a:solidFill>
                            <a:srgbClr val="000000"/>
                          </a:solidFill>
                          <a:latin typeface="Arial"/>
                          <a:ea typeface="Microsoft YaHei"/>
                        </a:rPr>
                        <a:t>(ventre)</a:t>
                      </a:r>
                      <a:endParaRPr b="0" lang="ca-ES" sz="2000" spc="-1" strike="noStrike">
                        <a:latin typeface="Arial"/>
                      </a:endParaRPr>
                    </a:p>
                  </a:txBody>
                  <a:tcPr marL="90000" marR="90000">
                    <a:lnL w="27360">
                      <a:solidFill>
                        <a:srgbClr val="000000"/>
                      </a:solidFill>
                    </a:lnL>
                    <a:lnR w="11520">
                      <a:solidFill>
                        <a:srgbClr val="000000"/>
                      </a:solidFill>
                    </a:lnR>
                    <a:lnT w="11520">
                      <a:solidFill>
                        <a:srgbClr val="000000"/>
                      </a:solidFill>
                    </a:lnT>
                    <a:lnB w="27360">
                      <a:solidFill>
                        <a:srgbClr val="000000"/>
                      </a:solidFill>
                    </a:lnB>
                    <a:solidFill>
                      <a:srgbClr val="ffffff"/>
                    </a:solidFill>
                  </a:tcPr>
                </a:tc>
                <a:tc>
                  <a:txBody>
                    <a:bodyPr lIns="90000" rIns="90000">
                      <a:noAutofit/>
                    </a:bodyPr>
                    <a:p>
                      <a:pPr>
                        <a:lnSpc>
                          <a:spcPct val="87000"/>
                        </a:lnSpc>
                        <a:spcBef>
                          <a:spcPts val="499"/>
                        </a:spcBef>
                        <a:tabLst>
                          <a:tab algn="l" pos="0"/>
                        </a:tabLst>
                      </a:pPr>
                      <a:r>
                        <a:rPr b="0" lang="ca-ES" sz="2000" spc="-1" strike="noStrike">
                          <a:solidFill>
                            <a:srgbClr val="000000"/>
                          </a:solidFill>
                          <a:latin typeface="Arial"/>
                          <a:ea typeface="Microsoft YaHei"/>
                        </a:rPr>
                        <a:t>cavall</a:t>
                      </a:r>
                      <a:endParaRPr b="0" lang="ca-ES" sz="2000" spc="-1" strike="noStrike">
                        <a:latin typeface="Arial"/>
                      </a:endParaRPr>
                    </a:p>
                    <a:p>
                      <a:pPr>
                        <a:lnSpc>
                          <a:spcPct val="87000"/>
                        </a:lnSpc>
                        <a:spcBef>
                          <a:spcPts val="499"/>
                        </a:spcBef>
                        <a:tabLst>
                          <a:tab algn="l" pos="0"/>
                        </a:tabLst>
                      </a:pPr>
                      <a:r>
                        <a:rPr b="0" lang="ca-ES" sz="2000" spc="-1" strike="noStrike">
                          <a:solidFill>
                            <a:srgbClr val="000000"/>
                          </a:solidFill>
                          <a:latin typeface="Arial"/>
                          <a:ea typeface="Microsoft YaHei"/>
                        </a:rPr>
                        <a:t>negre</a:t>
                      </a:r>
                      <a:endParaRPr b="0" lang="ca-ES" sz="2000" spc="-1" strike="noStrike">
                        <a:latin typeface="Arial"/>
                      </a:endParaRPr>
                    </a:p>
                  </a:txBody>
                  <a:tcPr marL="90000" marR="90000">
                    <a:lnL w="11520">
                      <a:solidFill>
                        <a:srgbClr val="000000"/>
                      </a:solidFill>
                    </a:lnL>
                    <a:lnR w="11520">
                      <a:solidFill>
                        <a:srgbClr val="000000"/>
                      </a:solidFill>
                    </a:lnR>
                    <a:lnT w="11520">
                      <a:solidFill>
                        <a:srgbClr val="000000"/>
                      </a:solidFill>
                    </a:lnT>
                    <a:lnB w="27360">
                      <a:solidFill>
                        <a:srgbClr val="000000"/>
                      </a:solidFill>
                    </a:lnB>
                    <a:solidFill>
                      <a:srgbClr val="ffffcc"/>
                    </a:solidFill>
                  </a:tcPr>
                </a:tc>
                <a:tc>
                  <a:txBody>
                    <a:bodyPr lIns="90000" rIns="90000">
                      <a:noAutofit/>
                    </a:bodyPr>
                    <a:p>
                      <a:pPr>
                        <a:lnSpc>
                          <a:spcPct val="87000"/>
                        </a:lnSpc>
                        <a:spcBef>
                          <a:spcPts val="499"/>
                        </a:spcBef>
                        <a:tabLst>
                          <a:tab algn="l" pos="0"/>
                        </a:tabLst>
                      </a:pPr>
                      <a:r>
                        <a:rPr b="1" lang="ca-ES" sz="2000" spc="-1" strike="noStrike">
                          <a:solidFill>
                            <a:srgbClr val="000000"/>
                          </a:solidFill>
                          <a:latin typeface="Arial"/>
                          <a:ea typeface="Microsoft YaHei"/>
                        </a:rPr>
                        <a:t>Sophrosine</a:t>
                      </a:r>
                      <a:endParaRPr b="0" lang="ca-ES" sz="2000" spc="-1" strike="noStrike">
                        <a:latin typeface="Arial"/>
                      </a:endParaRPr>
                    </a:p>
                    <a:p>
                      <a:pPr>
                        <a:lnSpc>
                          <a:spcPct val="87000"/>
                        </a:lnSpc>
                        <a:spcBef>
                          <a:spcPts val="499"/>
                        </a:spcBef>
                        <a:tabLst>
                          <a:tab algn="l" pos="0"/>
                        </a:tabLst>
                      </a:pPr>
                      <a:r>
                        <a:rPr b="0" lang="ca-ES" sz="2000" spc="-1" strike="noStrike">
                          <a:solidFill>
                            <a:srgbClr val="000000"/>
                          </a:solidFill>
                          <a:latin typeface="Arial"/>
                          <a:ea typeface="Microsoft YaHei"/>
                        </a:rPr>
                        <a:t>(moderació,</a:t>
                      </a:r>
                      <a:endParaRPr b="0" lang="ca-ES" sz="2000" spc="-1" strike="noStrike">
                        <a:latin typeface="Arial"/>
                      </a:endParaRPr>
                    </a:p>
                    <a:p>
                      <a:pPr>
                        <a:lnSpc>
                          <a:spcPct val="87000"/>
                        </a:lnSpc>
                        <a:spcBef>
                          <a:spcPts val="499"/>
                        </a:spcBef>
                        <a:tabLst>
                          <a:tab algn="l" pos="0"/>
                        </a:tabLst>
                      </a:pPr>
                      <a:r>
                        <a:rPr b="0" lang="ca-ES" sz="2000" spc="-1" strike="noStrike">
                          <a:solidFill>
                            <a:srgbClr val="000000"/>
                          </a:solidFill>
                          <a:latin typeface="Arial"/>
                          <a:ea typeface="Microsoft YaHei"/>
                        </a:rPr>
                        <a:t>temperança)</a:t>
                      </a:r>
                      <a:endParaRPr b="0" lang="ca-ES" sz="2000" spc="-1" strike="noStrike">
                        <a:latin typeface="Arial"/>
                      </a:endParaRPr>
                    </a:p>
                  </a:txBody>
                  <a:tcPr marL="90000" marR="90000">
                    <a:lnL w="11520">
                      <a:solidFill>
                        <a:srgbClr val="000000"/>
                      </a:solidFill>
                    </a:lnL>
                    <a:lnR w="11520">
                      <a:solidFill>
                        <a:srgbClr val="000000"/>
                      </a:solidFill>
                    </a:lnR>
                    <a:lnT w="11520">
                      <a:solidFill>
                        <a:srgbClr val="000000"/>
                      </a:solidFill>
                    </a:lnT>
                    <a:lnB w="27360">
                      <a:solidFill>
                        <a:srgbClr val="000000"/>
                      </a:solidFill>
                    </a:lnB>
                    <a:solidFill>
                      <a:srgbClr val="ffffcc"/>
                    </a:solidFill>
                  </a:tcPr>
                </a:tc>
                <a:tc>
                  <a:txBody>
                    <a:bodyPr lIns="90000" rIns="90000">
                      <a:noAutofit/>
                    </a:bodyPr>
                    <a:p>
                      <a:pPr>
                        <a:lnSpc>
                          <a:spcPct val="87000"/>
                        </a:lnSpc>
                        <a:spcBef>
                          <a:spcPts val="499"/>
                        </a:spcBef>
                        <a:tabLst>
                          <a:tab algn="l" pos="0"/>
                        </a:tabLst>
                      </a:pPr>
                      <a:r>
                        <a:rPr b="0" lang="ca-ES" sz="2000" spc="-1" strike="noStrike">
                          <a:solidFill>
                            <a:srgbClr val="000000"/>
                          </a:solidFill>
                          <a:latin typeface="Arial"/>
                          <a:ea typeface="Microsoft YaHei"/>
                        </a:rPr>
                        <a:t>Productors</a:t>
                      </a:r>
                      <a:endParaRPr b="0" lang="ca-ES" sz="2000" spc="-1" strike="noStrike">
                        <a:latin typeface="Arial"/>
                      </a:endParaRPr>
                    </a:p>
                    <a:p>
                      <a:pPr>
                        <a:lnSpc>
                          <a:spcPct val="87000"/>
                        </a:lnSpc>
                        <a:spcBef>
                          <a:spcPts val="499"/>
                        </a:spcBef>
                        <a:tabLst>
                          <a:tab algn="l" pos="0"/>
                        </a:tabLst>
                      </a:pPr>
                      <a:r>
                        <a:rPr b="0" lang="ca-ES" sz="2000" spc="-1" strike="noStrike">
                          <a:solidFill>
                            <a:srgbClr val="000000"/>
                          </a:solidFill>
                          <a:latin typeface="Arial"/>
                          <a:ea typeface="Microsoft YaHei"/>
                        </a:rPr>
                        <a:t>(funció: proveir)</a:t>
                      </a:r>
                      <a:endParaRPr b="0" lang="ca-ES" sz="2000" spc="-1" strike="noStrike">
                        <a:latin typeface="Arial"/>
                      </a:endParaRPr>
                    </a:p>
                  </a:txBody>
                  <a:tcPr marL="90000" marR="90000">
                    <a:lnL w="11520">
                      <a:solidFill>
                        <a:srgbClr val="000000"/>
                      </a:solidFill>
                    </a:lnL>
                    <a:lnR w="27360">
                      <a:solidFill>
                        <a:srgbClr val="000000"/>
                      </a:solidFill>
                    </a:lnR>
                    <a:lnT w="11520">
                      <a:solidFill>
                        <a:srgbClr val="000000"/>
                      </a:solidFill>
                    </a:lnT>
                    <a:lnB w="27360">
                      <a:solidFill>
                        <a:srgbClr val="000000"/>
                      </a:solidFill>
                    </a:lnB>
                    <a:solidFill>
                      <a:srgbClr val="ffffcc"/>
                    </a:solidFill>
                  </a:tcPr>
                </a:tc>
              </a:tr>
            </a:tbl>
          </a:graphicData>
        </a:graphic>
      </p:graphicFrame>
      <p:sp>
        <p:nvSpPr>
          <p:cNvPr id="246" name="Line 3"/>
          <p:cNvSpPr/>
          <p:nvPr/>
        </p:nvSpPr>
        <p:spPr>
          <a:xfrm>
            <a:off x="3492360" y="333360"/>
            <a:ext cx="358560" cy="1440"/>
          </a:xfrm>
          <a:prstGeom prst="line">
            <a:avLst/>
          </a:prstGeom>
          <a:ln cap="sq" w="57240">
            <a:solidFill>
              <a:srgbClr val="000000"/>
            </a:solidFill>
            <a:miter/>
            <a:tailEnd len="med" type="triangle" w="med"/>
          </a:ln>
        </p:spPr>
        <p:style>
          <a:lnRef idx="0"/>
          <a:fillRef idx="0"/>
          <a:effectRef idx="0"/>
          <a:fontRef idx="minor"/>
        </p:style>
      </p:sp>
      <p:sp>
        <p:nvSpPr>
          <p:cNvPr id="247" name="Line 4"/>
          <p:cNvSpPr/>
          <p:nvPr/>
        </p:nvSpPr>
        <p:spPr>
          <a:xfrm>
            <a:off x="6516360" y="333360"/>
            <a:ext cx="360360" cy="1440"/>
          </a:xfrm>
          <a:prstGeom prst="line">
            <a:avLst/>
          </a:prstGeom>
          <a:ln cap="sq" w="57240">
            <a:solidFill>
              <a:srgbClr val="000000"/>
            </a:solidFill>
            <a:miter/>
            <a:tail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CustomShape 1"/>
          <p:cNvSpPr/>
          <p:nvPr/>
        </p:nvSpPr>
        <p:spPr>
          <a:xfrm>
            <a:off x="457200" y="274680"/>
            <a:ext cx="8228160" cy="1141560"/>
          </a:xfrm>
          <a:prstGeom prst="rect">
            <a:avLst/>
          </a:prstGeom>
          <a:solidFill>
            <a:srgbClr val="4f81bd"/>
          </a:solidFill>
          <a:ln w="0">
            <a:noFill/>
          </a:ln>
        </p:spPr>
        <p:style>
          <a:lnRef idx="0"/>
          <a:fillRef idx="0"/>
          <a:effectRef idx="0"/>
          <a:fontRef idx="minor"/>
        </p:style>
        <p:txBody>
          <a:bodyPr lIns="90000" rIns="90000" tIns="45000" bIns="45000" anchor="ctr">
            <a:noAutofit/>
          </a:bodyPr>
          <a:p>
            <a:pPr algn="ctr">
              <a:lnSpc>
                <a:spcPct val="100000"/>
              </a:lnSpc>
            </a:pPr>
            <a:r>
              <a:rPr b="0" lang="es-ES" sz="4400" spc="-1" strike="noStrike">
                <a:solidFill>
                  <a:srgbClr val="000000"/>
                </a:solidFill>
                <a:latin typeface="Calibri"/>
                <a:ea typeface="DejaVu Sans"/>
              </a:rPr>
              <a:t>Argument la reminiscència</a:t>
            </a:r>
            <a:endParaRPr b="0" lang="ca-ES" sz="4400" spc="-1" strike="noStrike">
              <a:latin typeface="Arial"/>
            </a:endParaRPr>
          </a:p>
        </p:txBody>
      </p:sp>
      <p:sp>
        <p:nvSpPr>
          <p:cNvPr id="249" name="CustomShape 2"/>
          <p:cNvSpPr/>
          <p:nvPr/>
        </p:nvSpPr>
        <p:spPr>
          <a:xfrm>
            <a:off x="457200" y="1600200"/>
            <a:ext cx="8228160" cy="4524480"/>
          </a:xfrm>
          <a:prstGeom prst="rect">
            <a:avLst/>
          </a:prstGeom>
          <a:noFill/>
          <a:ln w="0">
            <a:noFill/>
          </a:ln>
        </p:spPr>
        <p:style>
          <a:lnRef idx="0"/>
          <a:fillRef idx="0"/>
          <a:effectRef idx="0"/>
          <a:fontRef idx="minor"/>
        </p:style>
        <p:txBody>
          <a:bodyPr lIns="90000" rIns="90000" tIns="45000" bIns="45000">
            <a:normAutofit fontScale="85000"/>
          </a:bodyPr>
          <a:p>
            <a:pPr marL="343080" indent="-341640">
              <a:lnSpc>
                <a:spcPct val="100000"/>
              </a:lnSpc>
              <a:spcBef>
                <a:spcPts val="641"/>
              </a:spcBef>
              <a:buClr>
                <a:srgbClr val="000000"/>
              </a:buClr>
              <a:buFont typeface="Arial"/>
              <a:buChar char="•"/>
            </a:pPr>
            <a:r>
              <a:rPr b="0" lang="ca-ES" sz="3200" spc="-1" strike="noStrike">
                <a:solidFill>
                  <a:srgbClr val="000000"/>
                </a:solidFill>
                <a:latin typeface="Calibri"/>
                <a:ea typeface="DejaVu Sans"/>
              </a:rPr>
              <a:t>Certament - intervingué Cebes -, si és veritat aquell argument que tu, Sòcrates, tens costum de repetir sovint, a saber, que per a nosaltres aprendre no és altra cosa que recordar. Si és així, necessàriament nosaltres hem d’haver après en un temps anterior allò que ara recordem, cosa que no seria possible si la nostra ànima no hagués estat en algun lloc abans de néixer en aquesta forma humana. De manera que també segons això l’ànima sembla que és quelcom immortal.” </a:t>
            </a:r>
            <a:r>
              <a:rPr b="1" lang="ca-ES" sz="3200" spc="-1" strike="noStrike">
                <a:solidFill>
                  <a:srgbClr val="000000"/>
                </a:solidFill>
                <a:latin typeface="Calibri"/>
                <a:ea typeface="DejaVu Sans"/>
              </a:rPr>
              <a:t>(</a:t>
            </a:r>
            <a:r>
              <a:rPr b="1" i="1" lang="ca-ES" sz="3200" spc="-1" strike="noStrike">
                <a:solidFill>
                  <a:srgbClr val="000000"/>
                </a:solidFill>
                <a:latin typeface="Calibri"/>
                <a:ea typeface="DejaVu Sans"/>
              </a:rPr>
              <a:t>Fedó</a:t>
            </a:r>
            <a:r>
              <a:rPr b="1" lang="ca-ES" sz="3200" spc="-1" strike="noStrike">
                <a:solidFill>
                  <a:srgbClr val="000000"/>
                </a:solidFill>
                <a:latin typeface="Calibri"/>
                <a:ea typeface="DejaVu Sans"/>
              </a:rPr>
              <a:t>, 72 e – 73 a).</a:t>
            </a:r>
            <a:endParaRPr b="0" lang="ca-ES" sz="3200" spc="-1" strike="noStrike">
              <a:latin typeface="Arial"/>
            </a:endParaRPr>
          </a:p>
          <a:p>
            <a:pPr>
              <a:lnSpc>
                <a:spcPct val="100000"/>
              </a:lnSpc>
              <a:spcBef>
                <a:spcPts val="641"/>
              </a:spcBef>
            </a:pPr>
            <a:endParaRPr b="0" lang="ca-ES" sz="32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0" name="Imagen 211" descr=""/>
          <p:cNvPicPr/>
          <p:nvPr/>
        </p:nvPicPr>
        <p:blipFill>
          <a:blip r:embed="rId1"/>
          <a:stretch/>
        </p:blipFill>
        <p:spPr>
          <a:xfrm>
            <a:off x="1674000" y="317160"/>
            <a:ext cx="5345280" cy="616212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CustomShape 1"/>
          <p:cNvSpPr/>
          <p:nvPr/>
        </p:nvSpPr>
        <p:spPr>
          <a:xfrm>
            <a:off x="457200" y="274680"/>
            <a:ext cx="8228160" cy="1141560"/>
          </a:xfrm>
          <a:prstGeom prst="rect">
            <a:avLst/>
          </a:prstGeom>
          <a:solidFill>
            <a:srgbClr val="4f81bd"/>
          </a:solidFill>
          <a:ln w="0">
            <a:noFill/>
          </a:ln>
        </p:spPr>
        <p:style>
          <a:lnRef idx="0"/>
          <a:fillRef idx="0"/>
          <a:effectRef idx="0"/>
          <a:fontRef idx="minor"/>
        </p:style>
        <p:txBody>
          <a:bodyPr lIns="90000" rIns="90000" tIns="45000" bIns="45000" anchor="ctr">
            <a:noAutofit/>
          </a:bodyPr>
          <a:p>
            <a:pPr algn="ctr">
              <a:lnSpc>
                <a:spcPct val="100000"/>
              </a:lnSpc>
            </a:pPr>
            <a:r>
              <a:rPr b="0" lang="es-ES" sz="4400" spc="-1" strike="noStrike">
                <a:solidFill>
                  <a:srgbClr val="000000"/>
                </a:solidFill>
                <a:latin typeface="Calibri"/>
                <a:ea typeface="DejaVu Sans"/>
              </a:rPr>
              <a:t>MITE DE LA CAVERNA</a:t>
            </a:r>
            <a:endParaRPr b="0" lang="ca-ES" sz="4400" spc="-1" strike="noStrike">
              <a:latin typeface="Arial"/>
            </a:endParaRPr>
          </a:p>
        </p:txBody>
      </p:sp>
      <p:sp>
        <p:nvSpPr>
          <p:cNvPr id="252" name="CustomShape 2"/>
          <p:cNvSpPr/>
          <p:nvPr/>
        </p:nvSpPr>
        <p:spPr>
          <a:xfrm>
            <a:off x="457200" y="1600200"/>
            <a:ext cx="8228160" cy="4524480"/>
          </a:xfrm>
          <a:prstGeom prst="rect">
            <a:avLst/>
          </a:prstGeom>
          <a:noFill/>
          <a:ln w="0">
            <a:noFill/>
          </a:ln>
        </p:spPr>
        <p:style>
          <a:lnRef idx="0"/>
          <a:fillRef idx="0"/>
          <a:effectRef idx="0"/>
          <a:fontRef idx="minor"/>
        </p:style>
        <p:txBody>
          <a:bodyPr lIns="90000" rIns="90000" tIns="45000" bIns="45000">
            <a:noAutofit/>
          </a:bodyPr>
          <a:p>
            <a:pPr marL="343080" indent="-341640">
              <a:lnSpc>
                <a:spcPct val="100000"/>
              </a:lnSpc>
              <a:spcBef>
                <a:spcPts val="641"/>
              </a:spcBef>
              <a:buClr>
                <a:srgbClr val="000000"/>
              </a:buClr>
              <a:buFont typeface="Arial"/>
              <a:buChar char="•"/>
            </a:pPr>
            <a:r>
              <a:rPr b="0" lang="es-ES" sz="3200" spc="-1" strike="noStrike">
                <a:solidFill>
                  <a:srgbClr val="000000"/>
                </a:solidFill>
                <a:latin typeface="Calibri"/>
                <a:ea typeface="DejaVu Sans"/>
              </a:rPr>
              <a:t>1. Identifica els diferents elements simbòlics del mite.</a:t>
            </a:r>
            <a:endParaRPr b="0" lang="ca-ES" sz="3200" spc="-1" strike="noStrike">
              <a:latin typeface="Arial"/>
            </a:endParaRPr>
          </a:p>
          <a:p>
            <a:pPr marL="343080" indent="-341640">
              <a:lnSpc>
                <a:spcPct val="100000"/>
              </a:lnSpc>
              <a:spcBef>
                <a:spcPts val="641"/>
              </a:spcBef>
              <a:buClr>
                <a:srgbClr val="000000"/>
              </a:buClr>
              <a:buFont typeface="Arial"/>
              <a:buChar char="•"/>
            </a:pPr>
            <a:r>
              <a:rPr b="0" lang="es-ES" sz="3200" spc="-1" strike="noStrike">
                <a:solidFill>
                  <a:srgbClr val="000000"/>
                </a:solidFill>
                <a:latin typeface="Calibri"/>
                <a:ea typeface="DejaVu Sans"/>
              </a:rPr>
              <a:t>2.Fes un anàlisi del mite de la caverna.</a:t>
            </a:r>
            <a:endParaRPr b="0" lang="ca-ES" sz="32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CustomShape 1"/>
          <p:cNvSpPr/>
          <p:nvPr/>
        </p:nvSpPr>
        <p:spPr>
          <a:xfrm>
            <a:off x="457200" y="274680"/>
            <a:ext cx="8228160" cy="1141560"/>
          </a:xfrm>
          <a:prstGeom prst="rect">
            <a:avLst/>
          </a:prstGeom>
          <a:solidFill>
            <a:srgbClr val="4f81bd"/>
          </a:solidFill>
          <a:ln w="0">
            <a:noFill/>
          </a:ln>
        </p:spPr>
        <p:style>
          <a:lnRef idx="0"/>
          <a:fillRef idx="0"/>
          <a:effectRef idx="0"/>
          <a:fontRef idx="minor"/>
        </p:style>
        <p:txBody>
          <a:bodyPr lIns="90000" rIns="90000" tIns="45000" bIns="45000" anchor="ctr">
            <a:normAutofit fontScale="90000"/>
          </a:bodyPr>
          <a:p>
            <a:pPr algn="ctr">
              <a:lnSpc>
                <a:spcPct val="100000"/>
              </a:lnSpc>
            </a:pPr>
            <a:r>
              <a:rPr b="0" lang="es-ES" sz="4400" spc="-1" strike="noStrike">
                <a:solidFill>
                  <a:srgbClr val="000000"/>
                </a:solidFill>
                <a:latin typeface="Calibri"/>
                <a:ea typeface="DejaVu Sans"/>
              </a:rPr>
              <a:t>ALGUNS SÍMBOLS DEL MITE DE LA CAVERNA</a:t>
            </a:r>
            <a:endParaRPr b="0" lang="ca-ES" sz="4400" spc="-1" strike="noStrike">
              <a:latin typeface="Arial"/>
            </a:endParaRPr>
          </a:p>
        </p:txBody>
      </p:sp>
      <p:sp>
        <p:nvSpPr>
          <p:cNvPr id="254" name="CustomShape 2"/>
          <p:cNvSpPr/>
          <p:nvPr/>
        </p:nvSpPr>
        <p:spPr>
          <a:xfrm>
            <a:off x="457200" y="1600200"/>
            <a:ext cx="8228160" cy="4524480"/>
          </a:xfrm>
          <a:prstGeom prst="rect">
            <a:avLst/>
          </a:prstGeom>
          <a:noFill/>
          <a:ln w="0">
            <a:noFill/>
          </a:ln>
        </p:spPr>
        <p:style>
          <a:lnRef idx="0"/>
          <a:fillRef idx="0"/>
          <a:effectRef idx="0"/>
          <a:fontRef idx="minor"/>
        </p:style>
        <p:txBody>
          <a:bodyPr lIns="90000" rIns="90000" tIns="45000" bIns="45000">
            <a:normAutofit fontScale="10000"/>
          </a:bodyPr>
          <a:p>
            <a:pPr marL="343080" indent="-338400">
              <a:lnSpc>
                <a:spcPct val="80000"/>
              </a:lnSpc>
              <a:spcBef>
                <a:spcPts val="400"/>
              </a:spcBef>
              <a:tabLst>
                <a:tab algn="l" pos="0"/>
              </a:tabLst>
            </a:pPr>
            <a:endParaRPr b="0" lang="ca-ES" sz="1800" spc="-1" strike="noStrike">
              <a:latin typeface="Arial"/>
            </a:endParaRPr>
          </a:p>
          <a:p>
            <a:pPr marL="343080" indent="-338400">
              <a:lnSpc>
                <a:spcPct val="90000"/>
              </a:lnSpc>
              <a:spcBef>
                <a:spcPts val="400"/>
              </a:spcBef>
              <a:tabLst>
                <a:tab algn="l" pos="0"/>
              </a:tabLst>
            </a:pPr>
            <a:r>
              <a:rPr b="1" lang="ca-ES" sz="3200" spc="-1" strike="noStrike">
                <a:solidFill>
                  <a:srgbClr val="000000"/>
                </a:solidFill>
                <a:latin typeface="Verdana"/>
                <a:ea typeface="Verdana"/>
              </a:rPr>
              <a:t>1.- Els presoners: </a:t>
            </a:r>
            <a:r>
              <a:rPr b="0" lang="ca-ES" sz="3200" spc="-1" strike="noStrike">
                <a:solidFill>
                  <a:srgbClr val="000000"/>
                </a:solidFill>
                <a:latin typeface="Verdana"/>
                <a:ea typeface="Verdana"/>
              </a:rPr>
              <a:t>som tots nosaltres en la mesura que vivim empresonats en el món sensible, en la matèria, i que no hem estat educats en el coneixement de la idea de Bé. Els presoners són els qui viuen  -enganyats per la Sofística-  en la pura opinió. </a:t>
            </a:r>
            <a:endParaRPr b="0" lang="ca-ES" sz="3200" spc="-1" strike="noStrike">
              <a:latin typeface="Arial"/>
            </a:endParaRPr>
          </a:p>
          <a:p>
            <a:pPr marL="343080" indent="-338400">
              <a:lnSpc>
                <a:spcPct val="90000"/>
              </a:lnSpc>
              <a:spcBef>
                <a:spcPts val="400"/>
              </a:spcBef>
              <a:tabLst>
                <a:tab algn="l" pos="0"/>
              </a:tabLst>
            </a:pPr>
            <a:r>
              <a:rPr b="1" lang="ca-ES" sz="3200" spc="-1" strike="noStrike">
                <a:solidFill>
                  <a:srgbClr val="000000"/>
                </a:solidFill>
                <a:latin typeface="Verdana"/>
                <a:ea typeface="Verdana"/>
              </a:rPr>
              <a:t>2.- Les ombres del fons la caverna: </a:t>
            </a:r>
            <a:r>
              <a:rPr b="0" lang="ca-ES" sz="3200" spc="-1" strike="noStrike">
                <a:solidFill>
                  <a:srgbClr val="000000"/>
                </a:solidFill>
                <a:latin typeface="Verdana"/>
                <a:ea typeface="Verdana"/>
              </a:rPr>
              <a:t>les conjectures, el coneixement originat en els sentits, purament material, del quan no ens podem refiar. </a:t>
            </a:r>
            <a:endParaRPr b="0" lang="ca-ES" sz="3200" spc="-1" strike="noStrike">
              <a:latin typeface="Arial"/>
            </a:endParaRPr>
          </a:p>
          <a:p>
            <a:pPr marL="343080" indent="-338400">
              <a:lnSpc>
                <a:spcPct val="90000"/>
              </a:lnSpc>
              <a:spcBef>
                <a:spcPts val="400"/>
              </a:spcBef>
              <a:tabLst>
                <a:tab algn="l" pos="0"/>
              </a:tabLst>
            </a:pPr>
            <a:r>
              <a:rPr b="1" lang="ca-ES" sz="3200" spc="-1" strike="noStrike">
                <a:solidFill>
                  <a:srgbClr val="000000"/>
                </a:solidFill>
                <a:latin typeface="Verdana"/>
                <a:ea typeface="Verdana"/>
              </a:rPr>
              <a:t>3.- La llum del foc de la caverna: </a:t>
            </a:r>
            <a:r>
              <a:rPr b="0" lang="ca-ES" sz="3200" spc="-1" strike="noStrike">
                <a:solidFill>
                  <a:srgbClr val="000000"/>
                </a:solidFill>
                <a:latin typeface="Verdana"/>
                <a:ea typeface="Verdana"/>
              </a:rPr>
              <a:t>les creences -febles, enganyoses i incomparables amb el Sol. </a:t>
            </a:r>
            <a:endParaRPr b="0" lang="ca-ES" sz="3200" spc="-1" strike="noStrike">
              <a:latin typeface="Arial"/>
            </a:endParaRPr>
          </a:p>
          <a:p>
            <a:pPr marL="343080" indent="-338400">
              <a:lnSpc>
                <a:spcPct val="90000"/>
              </a:lnSpc>
              <a:spcBef>
                <a:spcPts val="400"/>
              </a:spcBef>
              <a:tabLst>
                <a:tab algn="l" pos="0"/>
              </a:tabLst>
            </a:pPr>
            <a:r>
              <a:rPr b="1" lang="ca-ES" sz="3200" spc="-1" strike="noStrike">
                <a:solidFill>
                  <a:srgbClr val="000000"/>
                </a:solidFill>
                <a:latin typeface="Verdana"/>
                <a:ea typeface="Verdana"/>
              </a:rPr>
              <a:t>4.- L'alliberament del presoner: </a:t>
            </a:r>
            <a:r>
              <a:rPr b="0" lang="ca-ES" sz="3200" spc="-1" strike="noStrike">
                <a:solidFill>
                  <a:srgbClr val="000000"/>
                </a:solidFill>
                <a:latin typeface="Verdana"/>
                <a:ea typeface="Verdana"/>
              </a:rPr>
              <a:t>l'inici del procés d'alliberament de l'ànima. </a:t>
            </a:r>
            <a:endParaRPr b="0" lang="ca-ES" sz="3200" spc="-1" strike="noStrike">
              <a:latin typeface="Arial"/>
            </a:endParaRPr>
          </a:p>
          <a:p>
            <a:pPr marL="343080" indent="-338400">
              <a:lnSpc>
                <a:spcPct val="90000"/>
              </a:lnSpc>
              <a:spcBef>
                <a:spcPts val="400"/>
              </a:spcBef>
              <a:tabLst>
                <a:tab algn="l" pos="0"/>
              </a:tabLst>
            </a:pPr>
            <a:r>
              <a:rPr b="1" lang="ca-ES" sz="3200" spc="-1" strike="noStrike">
                <a:solidFill>
                  <a:srgbClr val="000000"/>
                </a:solidFill>
                <a:latin typeface="Verdana"/>
                <a:ea typeface="Verdana"/>
              </a:rPr>
              <a:t>5.- Les cadenes: </a:t>
            </a:r>
            <a:r>
              <a:rPr b="0" lang="ca-ES" sz="3200" spc="-1" strike="noStrike">
                <a:solidFill>
                  <a:srgbClr val="000000"/>
                </a:solidFill>
                <a:latin typeface="Verdana"/>
                <a:ea typeface="Verdana"/>
              </a:rPr>
              <a:t>la ignorància que els humans que viuen en l'opinió tenen respecte l'autèntic saber, els prejudicis que ens vinculen al món material sensible. </a:t>
            </a:r>
            <a:endParaRPr b="0" lang="ca-ES" sz="3200" spc="-1" strike="noStrike">
              <a:latin typeface="Arial"/>
            </a:endParaRPr>
          </a:p>
          <a:p>
            <a:pPr marL="343080" indent="-338400">
              <a:lnSpc>
                <a:spcPct val="90000"/>
              </a:lnSpc>
              <a:spcBef>
                <a:spcPts val="400"/>
              </a:spcBef>
              <a:tabLst>
                <a:tab algn="l" pos="0"/>
              </a:tabLst>
            </a:pPr>
            <a:r>
              <a:rPr b="1" lang="ca-ES" sz="3200" spc="-1" strike="noStrike">
                <a:solidFill>
                  <a:srgbClr val="000000"/>
                </a:solidFill>
                <a:latin typeface="Verdana"/>
                <a:ea typeface="Verdana"/>
              </a:rPr>
              <a:t>6.- La sortida al món exterior: </a:t>
            </a:r>
            <a:r>
              <a:rPr b="0" lang="ca-ES" sz="3200" spc="-1" strike="noStrike">
                <a:solidFill>
                  <a:srgbClr val="000000"/>
                </a:solidFill>
                <a:latin typeface="Verdana"/>
                <a:ea typeface="Verdana"/>
              </a:rPr>
              <a:t>l'esforç dialèctic de coneixement de les Idees, demana fiar-nos de la raó. </a:t>
            </a:r>
            <a:endParaRPr b="0" lang="ca-ES" sz="3200" spc="-1" strike="noStrike">
              <a:latin typeface="Arial"/>
            </a:endParaRPr>
          </a:p>
          <a:p>
            <a:pPr marL="343080" indent="-338400">
              <a:lnSpc>
                <a:spcPct val="90000"/>
              </a:lnSpc>
              <a:spcBef>
                <a:spcPts val="400"/>
              </a:spcBef>
              <a:tabLst>
                <a:tab algn="l" pos="0"/>
              </a:tabLst>
            </a:pPr>
            <a:r>
              <a:rPr b="1" lang="ca-ES" sz="3200" spc="-1" strike="noStrike">
                <a:solidFill>
                  <a:srgbClr val="000000"/>
                </a:solidFill>
                <a:latin typeface="Verdana"/>
                <a:ea typeface="Verdana"/>
              </a:rPr>
              <a:t>7.- Les coses exteriors, la lluna i els objectes celestials coneguts en la nit: </a:t>
            </a:r>
            <a:r>
              <a:rPr b="0" lang="ca-ES" sz="3200" spc="-1" strike="noStrike">
                <a:solidFill>
                  <a:srgbClr val="000000"/>
                </a:solidFill>
                <a:latin typeface="Verdana"/>
                <a:ea typeface="Verdana"/>
              </a:rPr>
              <a:t>les idees superiors adquirides per la intel·ligència. </a:t>
            </a:r>
            <a:endParaRPr b="0" lang="ca-ES" sz="3200" spc="-1" strike="noStrike">
              <a:latin typeface="Arial"/>
            </a:endParaRPr>
          </a:p>
          <a:p>
            <a:pPr marL="343080" indent="-338400">
              <a:lnSpc>
                <a:spcPct val="90000"/>
              </a:lnSpc>
              <a:spcBef>
                <a:spcPts val="400"/>
              </a:spcBef>
              <a:tabLst>
                <a:tab algn="l" pos="0"/>
              </a:tabLst>
            </a:pPr>
            <a:r>
              <a:rPr b="1" lang="ca-ES" sz="3200" spc="-1" strike="noStrike">
                <a:solidFill>
                  <a:srgbClr val="000000"/>
                </a:solidFill>
                <a:latin typeface="Verdana"/>
                <a:ea typeface="Verdana"/>
              </a:rPr>
              <a:t>8.- El Sol: </a:t>
            </a:r>
            <a:r>
              <a:rPr b="0" lang="ca-ES" sz="3200" spc="-1" strike="noStrike">
                <a:solidFill>
                  <a:srgbClr val="000000"/>
                </a:solidFill>
                <a:latin typeface="Verdana"/>
                <a:ea typeface="Verdana"/>
              </a:rPr>
              <a:t>la idea de Bé, el coneixement perfecte que ho il·lumina tot. </a:t>
            </a:r>
            <a:endParaRPr b="0" lang="ca-ES" sz="3200" spc="-1" strike="noStrike">
              <a:latin typeface="Arial"/>
            </a:endParaRPr>
          </a:p>
          <a:p>
            <a:pPr marL="343080" indent="-338400">
              <a:lnSpc>
                <a:spcPct val="90000"/>
              </a:lnSpc>
              <a:spcBef>
                <a:spcPts val="400"/>
              </a:spcBef>
              <a:tabLst>
                <a:tab algn="l" pos="0"/>
              </a:tabLst>
            </a:pPr>
            <a:r>
              <a:rPr b="1" lang="ca-ES" sz="3200" spc="-1" strike="noStrike">
                <a:solidFill>
                  <a:srgbClr val="000000"/>
                </a:solidFill>
                <a:latin typeface="Verdana"/>
                <a:ea typeface="Verdana"/>
              </a:rPr>
              <a:t>9.- El retorn a la caverna: </a:t>
            </a:r>
            <a:r>
              <a:rPr b="0" lang="ca-ES" sz="3200" spc="-1" strike="noStrike">
                <a:solidFill>
                  <a:srgbClr val="000000"/>
                </a:solidFill>
                <a:latin typeface="Verdana"/>
                <a:ea typeface="Verdana"/>
              </a:rPr>
              <a:t>la funció del filòsof com a educador de la ciutat. De vegades s'identifica amb el paper del filòsof-rei. </a:t>
            </a:r>
            <a:endParaRPr b="0" lang="ca-ES" sz="3200" spc="-1" strike="noStrike">
              <a:latin typeface="Arial"/>
            </a:endParaRPr>
          </a:p>
          <a:p>
            <a:pPr marL="343080" indent="-338400">
              <a:lnSpc>
                <a:spcPct val="90000"/>
              </a:lnSpc>
              <a:spcBef>
                <a:spcPts val="400"/>
              </a:spcBef>
              <a:tabLst>
                <a:tab algn="l" pos="0"/>
              </a:tabLst>
            </a:pPr>
            <a:r>
              <a:rPr b="1" lang="ca-ES" sz="3200" spc="-1" strike="noStrike">
                <a:solidFill>
                  <a:srgbClr val="000000"/>
                </a:solidFill>
                <a:latin typeface="Verdana"/>
                <a:ea typeface="Verdana"/>
              </a:rPr>
              <a:t>10.- La mort del presoner retornat a la caverna: </a:t>
            </a:r>
            <a:r>
              <a:rPr b="0" lang="ca-ES" sz="3200" spc="-1" strike="noStrike">
                <a:solidFill>
                  <a:srgbClr val="000000"/>
                </a:solidFill>
                <a:latin typeface="Verdana"/>
                <a:ea typeface="Verdana"/>
              </a:rPr>
              <a:t>el destí socràtic de la filosofia. </a:t>
            </a:r>
            <a:endParaRPr b="0" lang="ca-ES" sz="3200" spc="-1" strike="noStrike">
              <a:latin typeface="Arial"/>
            </a:endParaRPr>
          </a:p>
          <a:p>
            <a:pPr marL="343080" indent="-338400">
              <a:lnSpc>
                <a:spcPct val="80000"/>
              </a:lnSpc>
              <a:spcBef>
                <a:spcPts val="400"/>
              </a:spcBef>
              <a:tabLst>
                <a:tab algn="l" pos="0"/>
              </a:tabLst>
            </a:pPr>
            <a:endParaRPr b="0" lang="ca-ES" sz="3200" spc="-1" strike="noStrike">
              <a:latin typeface="Arial"/>
            </a:endParaRPr>
          </a:p>
          <a:p>
            <a:pPr marL="343080" indent="-338400">
              <a:lnSpc>
                <a:spcPct val="80000"/>
              </a:lnSpc>
              <a:spcBef>
                <a:spcPts val="400"/>
              </a:spcBef>
              <a:tabLst>
                <a:tab algn="l" pos="0"/>
              </a:tabLst>
            </a:pPr>
            <a:r>
              <a:rPr b="0" lang="ca-ES" sz="3200" spc="-1" strike="noStrike">
                <a:solidFill>
                  <a:srgbClr val="000000"/>
                </a:solidFill>
                <a:latin typeface="Calibri"/>
                <a:ea typeface="Verdana"/>
              </a:rPr>
              <a:t>(http://www.alcoberro.info/planes/plato5.htm)</a:t>
            </a:r>
            <a:endParaRPr b="0" lang="ca-ES" sz="3200" spc="-1" strike="noStrike">
              <a:latin typeface="Arial"/>
            </a:endParaRPr>
          </a:p>
          <a:p>
            <a:pPr marL="343080" indent="-338400">
              <a:lnSpc>
                <a:spcPct val="100000"/>
              </a:lnSpc>
              <a:spcBef>
                <a:spcPts val="641"/>
              </a:spcBef>
              <a:tabLst>
                <a:tab algn="l" pos="0"/>
              </a:tabLst>
            </a:pPr>
            <a:endParaRPr b="0" lang="ca-ES" sz="32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55" name="Table 1"/>
          <p:cNvGraphicFramePr/>
          <p:nvPr/>
        </p:nvGraphicFramePr>
        <p:xfrm>
          <a:off x="0" y="0"/>
          <a:ext cx="9146520" cy="7082640"/>
        </p:xfrm>
        <a:graphic>
          <a:graphicData uri="http://schemas.openxmlformats.org/drawingml/2006/table">
            <a:tbl>
              <a:tblPr/>
              <a:tblGrid>
                <a:gridCol w="2124000"/>
                <a:gridCol w="7022880"/>
              </a:tblGrid>
              <a:tr h="440640">
                <a:tc>
                  <a:txBody>
                    <a:bodyPr lIns="90000" rIns="90000">
                      <a:noAutofit/>
                    </a:bodyPr>
                    <a:p>
                      <a:pPr>
                        <a:lnSpc>
                          <a:spcPct val="87000"/>
                        </a:lnSpc>
                        <a:spcBef>
                          <a:spcPts val="550"/>
                        </a:spcBef>
                        <a:tabLst>
                          <a:tab algn="l" pos="0"/>
                        </a:tabLst>
                      </a:pPr>
                      <a:r>
                        <a:rPr b="0" lang="ca-ES" sz="2200" spc="-1" strike="noStrike">
                          <a:solidFill>
                            <a:srgbClr val="000000"/>
                          </a:solidFill>
                          <a:latin typeface="Arial"/>
                          <a:ea typeface="Microsoft YaHei"/>
                        </a:rPr>
                        <a:t>Classe</a:t>
                      </a:r>
                      <a:endParaRPr b="0" lang="ca-ES" sz="2200" spc="-1" strike="noStrike">
                        <a:latin typeface="Arial"/>
                      </a:endParaRPr>
                    </a:p>
                  </a:txBody>
                  <a:tcPr marL="90000" marR="90000">
                    <a:lnL w="27360">
                      <a:solidFill>
                        <a:srgbClr val="000000"/>
                      </a:solidFill>
                    </a:lnL>
                    <a:lnR w="11520">
                      <a:solidFill>
                        <a:srgbClr val="000000"/>
                      </a:solidFill>
                    </a:lnR>
                    <a:lnT w="27360">
                      <a:solidFill>
                        <a:srgbClr val="000000"/>
                      </a:solidFill>
                    </a:lnT>
                    <a:lnB w="11520">
                      <a:solidFill>
                        <a:srgbClr val="000000"/>
                      </a:solidFill>
                    </a:lnB>
                    <a:solidFill>
                      <a:srgbClr val="4f81bd"/>
                    </a:solidFill>
                  </a:tcPr>
                </a:tc>
                <a:tc>
                  <a:txBody>
                    <a:bodyPr lIns="90000" rIns="90000">
                      <a:noAutofit/>
                    </a:bodyPr>
                    <a:p>
                      <a:pPr>
                        <a:lnSpc>
                          <a:spcPct val="87000"/>
                        </a:lnSpc>
                        <a:spcBef>
                          <a:spcPts val="550"/>
                        </a:spcBef>
                        <a:tabLst>
                          <a:tab algn="l" pos="0"/>
                        </a:tabLst>
                      </a:pPr>
                      <a:r>
                        <a:rPr b="0" lang="ca-ES" sz="2200" spc="-1" strike="noStrike">
                          <a:solidFill>
                            <a:srgbClr val="000000"/>
                          </a:solidFill>
                          <a:latin typeface="Arial"/>
                          <a:ea typeface="Microsoft YaHei"/>
                        </a:rPr>
                        <a:t>Funció</a:t>
                      </a:r>
                      <a:endParaRPr b="0" lang="ca-ES" sz="2200" spc="-1" strike="noStrike">
                        <a:latin typeface="Arial"/>
                      </a:endParaRPr>
                    </a:p>
                  </a:txBody>
                  <a:tcPr marL="90000" marR="90000">
                    <a:lnL w="11520">
                      <a:solidFill>
                        <a:srgbClr val="000000"/>
                      </a:solidFill>
                    </a:lnL>
                    <a:lnR w="27360">
                      <a:solidFill>
                        <a:srgbClr val="000000"/>
                      </a:solidFill>
                    </a:lnR>
                    <a:lnT w="27360">
                      <a:solidFill>
                        <a:srgbClr val="000000"/>
                      </a:solidFill>
                    </a:lnT>
                    <a:lnB w="11520">
                      <a:solidFill>
                        <a:srgbClr val="000000"/>
                      </a:solidFill>
                    </a:lnB>
                    <a:solidFill>
                      <a:srgbClr val="4f81bd"/>
                    </a:solidFill>
                  </a:tcPr>
                </a:tc>
              </a:tr>
              <a:tr h="2533320">
                <a:tc>
                  <a:txBody>
                    <a:bodyPr lIns="90000" rIns="90000">
                      <a:noAutofit/>
                    </a:bodyPr>
                    <a:p>
                      <a:pPr>
                        <a:lnSpc>
                          <a:spcPct val="87000"/>
                        </a:lnSpc>
                        <a:spcBef>
                          <a:spcPts val="550"/>
                        </a:spcBef>
                        <a:tabLst>
                          <a:tab algn="l" pos="0"/>
                        </a:tabLst>
                      </a:pPr>
                      <a:r>
                        <a:rPr b="1" lang="ca-ES" sz="2200" spc="-1" strike="noStrike">
                          <a:solidFill>
                            <a:srgbClr val="000000"/>
                          </a:solidFill>
                          <a:latin typeface="Arial"/>
                          <a:ea typeface="Microsoft YaHei"/>
                        </a:rPr>
                        <a:t>Governants</a:t>
                      </a:r>
                      <a:endParaRPr b="0" lang="ca-ES" sz="2200" spc="-1" strike="noStrike">
                        <a:latin typeface="Arial"/>
                      </a:endParaRPr>
                    </a:p>
                    <a:p>
                      <a:pPr>
                        <a:lnSpc>
                          <a:spcPct val="87000"/>
                        </a:lnSpc>
                        <a:spcBef>
                          <a:spcPts val="550"/>
                        </a:spcBef>
                        <a:tabLst>
                          <a:tab algn="l" pos="0"/>
                        </a:tabLst>
                      </a:pPr>
                      <a:r>
                        <a:rPr b="1" lang="ca-ES" sz="2200" spc="-1" strike="noStrike">
                          <a:solidFill>
                            <a:srgbClr val="000000"/>
                          </a:solidFill>
                          <a:latin typeface="Arial"/>
                          <a:ea typeface="Microsoft YaHei"/>
                        </a:rPr>
                        <a:t>  </a:t>
                      </a:r>
                      <a:r>
                        <a:rPr b="1" lang="ca-ES" sz="2200" spc="-1" strike="noStrike">
                          <a:solidFill>
                            <a:srgbClr val="000000"/>
                          </a:solidFill>
                          <a:latin typeface="Arial"/>
                          <a:ea typeface="Microsoft YaHei"/>
                        </a:rPr>
                        <a:t>-</a:t>
                      </a:r>
                      <a:r>
                        <a:rPr b="1" i="1" lang="ca-ES" sz="2200" spc="-1" strike="noStrike">
                          <a:solidFill>
                            <a:srgbClr val="000000"/>
                          </a:solidFill>
                          <a:latin typeface="Arial"/>
                          <a:ea typeface="Microsoft YaHei"/>
                        </a:rPr>
                        <a:t>arconts-</a:t>
                      </a:r>
                      <a:endParaRPr b="0" lang="ca-ES" sz="2200" spc="-1" strike="noStrike">
                        <a:latin typeface="Arial"/>
                      </a:endParaRPr>
                    </a:p>
                  </a:txBody>
                  <a:tcPr marL="90000" marR="90000">
                    <a:lnL w="27360">
                      <a:solidFill>
                        <a:srgbClr val="000000"/>
                      </a:solidFill>
                    </a:lnL>
                    <a:lnR w="11520">
                      <a:solidFill>
                        <a:srgbClr val="000000"/>
                      </a:solidFill>
                    </a:lnR>
                    <a:lnT w="11520">
                      <a:solidFill>
                        <a:srgbClr val="000000"/>
                      </a:solidFill>
                    </a:lnT>
                    <a:lnB w="11520">
                      <a:solidFill>
                        <a:srgbClr val="000000"/>
                      </a:solidFill>
                    </a:lnB>
                    <a:solidFill>
                      <a:srgbClr val="ffffff"/>
                    </a:solidFill>
                  </a:tcPr>
                </a:tc>
                <a:tc>
                  <a:txBody>
                    <a:bodyPr lIns="90000" rIns="90000">
                      <a:noAutofit/>
                    </a:bodyPr>
                    <a:p>
                      <a:pPr>
                        <a:lnSpc>
                          <a:spcPct val="87000"/>
                        </a:lnSpc>
                        <a:spcBef>
                          <a:spcPts val="499"/>
                        </a:spcBef>
                        <a:tabLst>
                          <a:tab algn="l" pos="0"/>
                        </a:tabLst>
                      </a:pPr>
                      <a:r>
                        <a:rPr b="0" lang="ca-ES" sz="2000" spc="-1" strike="noStrike">
                          <a:solidFill>
                            <a:srgbClr val="000000"/>
                          </a:solidFill>
                          <a:latin typeface="Arial"/>
                          <a:ea typeface="Microsoft YaHei"/>
                        </a:rPr>
                        <a:t>Serà l’única que exercirà el poder polític de prendre decisions. La constituirà la classe de les persones sàvies, de les persones que han accedit al coneixement i contemplació de les idees, especialment de la idea de justícia, d’ordre i d’Estat. Aquesta classe es nodrirà de la classe dels militars, d’aquells militars millors, dels qui hagin superat una llarga selecció. És la classe dels </a:t>
                      </a:r>
                      <a:r>
                        <a:rPr b="1" lang="ca-ES" sz="2000" spc="-1" strike="noStrike">
                          <a:solidFill>
                            <a:srgbClr val="000000"/>
                          </a:solidFill>
                          <a:latin typeface="Arial"/>
                          <a:ea typeface="Microsoft YaHei"/>
                        </a:rPr>
                        <a:t>governants-filòsofs</a:t>
                      </a:r>
                      <a:r>
                        <a:rPr b="0" lang="ca-ES" sz="2000" spc="-1" strike="noStrike">
                          <a:solidFill>
                            <a:srgbClr val="000000"/>
                          </a:solidFill>
                          <a:latin typeface="Arial"/>
                          <a:ea typeface="Microsoft YaHei"/>
                        </a:rPr>
                        <a:t> (seguint la teoria del </a:t>
                      </a:r>
                      <a:r>
                        <a:rPr b="1" lang="ca-ES" sz="2000" spc="-1" strike="noStrike">
                          <a:solidFill>
                            <a:srgbClr val="000000"/>
                          </a:solidFill>
                          <a:latin typeface="Arial"/>
                          <a:ea typeface="Microsoft YaHei"/>
                        </a:rPr>
                        <a:t>filòsof-rei </a:t>
                      </a:r>
                      <a:r>
                        <a:rPr b="0" lang="ca-ES" sz="2000" spc="-1" strike="noStrike">
                          <a:solidFill>
                            <a:srgbClr val="000000"/>
                          </a:solidFill>
                          <a:latin typeface="Arial"/>
                          <a:ea typeface="Microsoft YaHei"/>
                        </a:rPr>
                        <a:t>o del </a:t>
                      </a:r>
                      <a:r>
                        <a:rPr b="1" lang="ca-ES" sz="2000" spc="-1" strike="noStrike">
                          <a:solidFill>
                            <a:srgbClr val="000000"/>
                          </a:solidFill>
                          <a:latin typeface="Arial"/>
                          <a:ea typeface="Microsoft YaHei"/>
                        </a:rPr>
                        <a:t>rei-filòsof</a:t>
                      </a:r>
                      <a:r>
                        <a:rPr b="0" lang="ca-ES" sz="2000" spc="-1" strike="noStrike">
                          <a:solidFill>
                            <a:srgbClr val="000000"/>
                          </a:solidFill>
                          <a:latin typeface="Arial"/>
                          <a:ea typeface="Microsoft YaHei"/>
                        </a:rPr>
                        <a:t>).</a:t>
                      </a:r>
                      <a:endParaRPr b="0" lang="ca-ES" sz="2000" spc="-1" strike="noStrike">
                        <a:latin typeface="Arial"/>
                      </a:endParaRPr>
                    </a:p>
                  </a:txBody>
                  <a:tcPr marL="90000" marR="90000">
                    <a:lnL w="11520">
                      <a:solidFill>
                        <a:srgbClr val="000000"/>
                      </a:solidFill>
                    </a:lnL>
                    <a:lnR w="27360">
                      <a:solidFill>
                        <a:srgbClr val="000000"/>
                      </a:solidFill>
                    </a:lnR>
                    <a:lnT w="11520">
                      <a:solidFill>
                        <a:srgbClr val="000000"/>
                      </a:solidFill>
                    </a:lnT>
                    <a:lnB w="11520">
                      <a:solidFill>
                        <a:srgbClr val="000000"/>
                      </a:solidFill>
                    </a:lnB>
                    <a:solidFill>
                      <a:srgbClr val="ffffcc"/>
                    </a:solidFill>
                  </a:tcPr>
                </a:tc>
              </a:tr>
              <a:tr h="1680840">
                <a:tc>
                  <a:txBody>
                    <a:bodyPr lIns="90000" rIns="90000">
                      <a:noAutofit/>
                    </a:bodyPr>
                    <a:p>
                      <a:pPr>
                        <a:lnSpc>
                          <a:spcPct val="87000"/>
                        </a:lnSpc>
                        <a:spcBef>
                          <a:spcPts val="550"/>
                        </a:spcBef>
                        <a:tabLst>
                          <a:tab algn="l" pos="0"/>
                        </a:tabLst>
                      </a:pPr>
                      <a:r>
                        <a:rPr b="1" lang="ca-ES" sz="2200" spc="-1" strike="noStrike">
                          <a:solidFill>
                            <a:srgbClr val="000000"/>
                          </a:solidFill>
                          <a:latin typeface="Arial"/>
                          <a:ea typeface="Microsoft YaHei"/>
                        </a:rPr>
                        <a:t>Guardians /</a:t>
                      </a:r>
                      <a:endParaRPr b="0" lang="ca-ES" sz="2200" spc="-1" strike="noStrike">
                        <a:latin typeface="Arial"/>
                      </a:endParaRPr>
                    </a:p>
                    <a:p>
                      <a:pPr>
                        <a:lnSpc>
                          <a:spcPct val="87000"/>
                        </a:lnSpc>
                        <a:spcBef>
                          <a:spcPts val="550"/>
                        </a:spcBef>
                        <a:tabLst>
                          <a:tab algn="l" pos="0"/>
                        </a:tabLst>
                      </a:pPr>
                      <a:r>
                        <a:rPr b="1" lang="ca-ES" sz="2200" spc="-1" strike="noStrike">
                          <a:solidFill>
                            <a:srgbClr val="000000"/>
                          </a:solidFill>
                          <a:latin typeface="Arial"/>
                          <a:ea typeface="Microsoft YaHei"/>
                        </a:rPr>
                        <a:t>militars</a:t>
                      </a:r>
                      <a:endParaRPr b="0" lang="ca-ES" sz="2200" spc="-1" strike="noStrike">
                        <a:latin typeface="Arial"/>
                      </a:endParaRPr>
                    </a:p>
                    <a:p>
                      <a:pPr>
                        <a:lnSpc>
                          <a:spcPct val="87000"/>
                        </a:lnSpc>
                        <a:spcBef>
                          <a:spcPts val="550"/>
                        </a:spcBef>
                        <a:tabLst>
                          <a:tab algn="l" pos="0"/>
                        </a:tabLst>
                      </a:pPr>
                      <a:r>
                        <a:rPr b="0" lang="ca-ES" sz="2200" spc="-1" strike="noStrike">
                          <a:solidFill>
                            <a:srgbClr val="000000"/>
                          </a:solidFill>
                          <a:latin typeface="Arial"/>
                          <a:ea typeface="Microsoft YaHei"/>
                        </a:rPr>
                        <a:t>  </a:t>
                      </a:r>
                      <a:r>
                        <a:rPr b="1" lang="ca-ES" sz="2200" spc="-1" strike="noStrike">
                          <a:solidFill>
                            <a:srgbClr val="000000"/>
                          </a:solidFill>
                          <a:latin typeface="Arial"/>
                          <a:ea typeface="Microsoft YaHei"/>
                        </a:rPr>
                        <a:t>-</a:t>
                      </a:r>
                      <a:r>
                        <a:rPr b="1" i="1" lang="ca-ES" sz="2200" spc="-1" strike="noStrike">
                          <a:solidFill>
                            <a:srgbClr val="000000"/>
                          </a:solidFill>
                          <a:latin typeface="Arial"/>
                          <a:ea typeface="Microsoft YaHei"/>
                        </a:rPr>
                        <a:t>phylakes-</a:t>
                      </a:r>
                      <a:endParaRPr b="0" lang="ca-ES" sz="2200" spc="-1" strike="noStrike">
                        <a:latin typeface="Arial"/>
                      </a:endParaRPr>
                    </a:p>
                  </a:txBody>
                  <a:tcPr marL="90000" marR="90000">
                    <a:lnL w="27360">
                      <a:solidFill>
                        <a:srgbClr val="000000"/>
                      </a:solidFill>
                    </a:lnL>
                    <a:lnR w="11520">
                      <a:solidFill>
                        <a:srgbClr val="000000"/>
                      </a:solidFill>
                    </a:lnR>
                    <a:lnT w="11520">
                      <a:solidFill>
                        <a:srgbClr val="000000"/>
                      </a:solidFill>
                    </a:lnT>
                    <a:lnB w="11520">
                      <a:solidFill>
                        <a:srgbClr val="000000"/>
                      </a:solidFill>
                    </a:lnB>
                    <a:solidFill>
                      <a:srgbClr val="ffffff"/>
                    </a:solidFill>
                  </a:tcPr>
                </a:tc>
                <a:tc>
                  <a:txBody>
                    <a:bodyPr lIns="90000" rIns="90000">
                      <a:noAutofit/>
                    </a:bodyPr>
                    <a:p>
                      <a:pPr>
                        <a:lnSpc>
                          <a:spcPct val="87000"/>
                        </a:lnSpc>
                        <a:spcBef>
                          <a:spcPts val="499"/>
                        </a:spcBef>
                        <a:tabLst>
                          <a:tab algn="l" pos="0"/>
                        </a:tabLst>
                      </a:pPr>
                      <a:r>
                        <a:rPr b="0" lang="ca-ES" sz="2000" spc="-1" strike="noStrike">
                          <a:solidFill>
                            <a:srgbClr val="000000"/>
                          </a:solidFill>
                          <a:latin typeface="Arial"/>
                          <a:ea typeface="Microsoft YaHei"/>
                        </a:rPr>
                        <a:t>Serà la que protegirà i defensarà la ciutat tant de qualsevol enemic extern com de qualsevol conflicte intern; la seva valentia, la virtut o excel·lència pròpia, farà possible aquesta protecció.</a:t>
                      </a:r>
                      <a:endParaRPr b="0" lang="ca-ES" sz="2000" spc="-1" strike="noStrike">
                        <a:latin typeface="Arial"/>
                      </a:endParaRPr>
                    </a:p>
                    <a:p>
                      <a:pPr>
                        <a:lnSpc>
                          <a:spcPct val="87000"/>
                        </a:lnSpc>
                        <a:spcBef>
                          <a:spcPts val="499"/>
                        </a:spcBef>
                        <a:tabLst>
                          <a:tab algn="l" pos="0"/>
                        </a:tabLst>
                      </a:pPr>
                      <a:endParaRPr b="0" lang="ca-ES" sz="2000" spc="-1" strike="noStrike">
                        <a:latin typeface="Arial"/>
                      </a:endParaRPr>
                    </a:p>
                  </a:txBody>
                  <a:tcPr marL="90000" marR="90000">
                    <a:lnL w="11520">
                      <a:solidFill>
                        <a:srgbClr val="000000"/>
                      </a:solidFill>
                    </a:lnL>
                    <a:lnR w="27360">
                      <a:solidFill>
                        <a:srgbClr val="000000"/>
                      </a:solidFill>
                    </a:lnR>
                    <a:lnT w="11520">
                      <a:solidFill>
                        <a:srgbClr val="000000"/>
                      </a:solidFill>
                    </a:lnT>
                    <a:lnB w="11520">
                      <a:solidFill>
                        <a:srgbClr val="000000"/>
                      </a:solidFill>
                    </a:lnB>
                    <a:solidFill>
                      <a:srgbClr val="ffffcc"/>
                    </a:solidFill>
                  </a:tcPr>
                </a:tc>
              </a:tr>
              <a:tr h="1987200">
                <a:tc>
                  <a:txBody>
                    <a:bodyPr lIns="90000" rIns="90000">
                      <a:noAutofit/>
                    </a:bodyPr>
                    <a:p>
                      <a:pPr>
                        <a:lnSpc>
                          <a:spcPct val="87000"/>
                        </a:lnSpc>
                        <a:spcBef>
                          <a:spcPts val="550"/>
                        </a:spcBef>
                        <a:tabLst>
                          <a:tab algn="l" pos="0"/>
                        </a:tabLst>
                      </a:pPr>
                      <a:r>
                        <a:rPr b="1" lang="ca-ES" sz="2200" spc="-1" strike="noStrike">
                          <a:solidFill>
                            <a:srgbClr val="000000"/>
                          </a:solidFill>
                          <a:latin typeface="Arial"/>
                          <a:ea typeface="Microsoft YaHei"/>
                        </a:rPr>
                        <a:t>Productors</a:t>
                      </a:r>
                      <a:endParaRPr b="0" lang="ca-ES" sz="2200" spc="-1" strike="noStrike">
                        <a:latin typeface="Arial"/>
                      </a:endParaRPr>
                    </a:p>
                  </a:txBody>
                  <a:tcPr marL="90000" marR="90000">
                    <a:lnL w="27360">
                      <a:solidFill>
                        <a:srgbClr val="000000"/>
                      </a:solidFill>
                    </a:lnL>
                    <a:lnR w="11520">
                      <a:solidFill>
                        <a:srgbClr val="000000"/>
                      </a:solidFill>
                    </a:lnR>
                    <a:lnT w="11520">
                      <a:solidFill>
                        <a:srgbClr val="000000"/>
                      </a:solidFill>
                    </a:lnT>
                    <a:solidFill>
                      <a:srgbClr val="ffffff"/>
                    </a:solidFill>
                  </a:tcPr>
                </a:tc>
                <a:tc>
                  <a:txBody>
                    <a:bodyPr lIns="90000" rIns="90000">
                      <a:noAutofit/>
                    </a:bodyPr>
                    <a:p>
                      <a:pPr>
                        <a:lnSpc>
                          <a:spcPct val="87000"/>
                        </a:lnSpc>
                        <a:spcBef>
                          <a:spcPts val="499"/>
                        </a:spcBef>
                        <a:tabLst>
                          <a:tab algn="l" pos="0"/>
                        </a:tabLst>
                      </a:pPr>
                      <a:r>
                        <a:rPr b="0" lang="ca-ES" sz="2000" spc="-1" strike="noStrike">
                          <a:solidFill>
                            <a:srgbClr val="000000"/>
                          </a:solidFill>
                          <a:latin typeface="Arial"/>
                          <a:ea typeface="Microsoft YaHei"/>
                        </a:rPr>
                        <a:t>No exerceix cap activitat política: no és aquesta la seva tasca. Els treballadors han d’oferir a la polis, a la totalitat dels seus membres, els recursos indispensables i suficients, però no més, per a satisfer les necessitats bàsiques. El seu comportament ha d’estar caracteritzat per la temperança.</a:t>
                      </a:r>
                      <a:endParaRPr b="0" lang="ca-ES" sz="2000" spc="-1" strike="noStrike">
                        <a:latin typeface="Arial"/>
                      </a:endParaRPr>
                    </a:p>
                    <a:p>
                      <a:pPr>
                        <a:lnSpc>
                          <a:spcPct val="87000"/>
                        </a:lnSpc>
                        <a:spcBef>
                          <a:spcPts val="499"/>
                        </a:spcBef>
                        <a:tabLst>
                          <a:tab algn="l" pos="0"/>
                        </a:tabLst>
                      </a:pPr>
                      <a:endParaRPr b="0" lang="ca-ES" sz="2000" spc="-1" strike="noStrike">
                        <a:latin typeface="Arial"/>
                      </a:endParaRPr>
                    </a:p>
                  </a:txBody>
                  <a:tcPr marL="90000" marR="90000">
                    <a:lnL w="11520">
                      <a:solidFill>
                        <a:srgbClr val="000000"/>
                      </a:solidFill>
                    </a:lnL>
                    <a:lnR w="27360">
                      <a:solidFill>
                        <a:srgbClr val="000000"/>
                      </a:solidFill>
                    </a:lnR>
                    <a:lnT w="11520">
                      <a:solidFill>
                        <a:srgbClr val="000000"/>
                      </a:solidFill>
                    </a:lnT>
                    <a:solidFill>
                      <a:srgbClr val="ffffcc"/>
                    </a:solidFill>
                  </a:tcPr>
                </a:tc>
              </a:tr>
              <a:tr h="441000">
                <a:tc gridSpan="2">
                  <a:tcPr marL="90000" marR="90000">
                    <a:lnL w="27360">
                      <a:solidFill>
                        <a:srgbClr val="000000"/>
                      </a:solidFill>
                    </a:lnL>
                    <a:lnR w="27360">
                      <a:solidFill>
                        <a:srgbClr val="000000"/>
                      </a:solidFill>
                    </a:lnR>
                    <a:lnB w="27360">
                      <a:solidFill>
                        <a:srgbClr val="000000"/>
                      </a:solidFill>
                    </a:lnB>
                    <a:solidFill>
                      <a:srgbClr val="ffffcc"/>
                    </a:solidFill>
                  </a:tcPr>
                </a:tc>
                <a:tc hMerge="1">
                  <a:tcPr marL="90000" marR="90000">
                    <a:solidFill>
                      <a:srgbClr val="729fcf"/>
                    </a:solidFill>
                  </a:tcPr>
                </a:tc>
              </a:tr>
            </a:tbl>
          </a:graphicData>
        </a:graphic>
      </p:graphicFrame>
      <p:sp>
        <p:nvSpPr>
          <p:cNvPr id="256" name="Line 2"/>
          <p:cNvSpPr/>
          <p:nvPr/>
        </p:nvSpPr>
        <p:spPr>
          <a:xfrm>
            <a:off x="2124000" y="6453000"/>
            <a:ext cx="1440" cy="647640"/>
          </a:xfrm>
          <a:prstGeom prst="line">
            <a:avLst/>
          </a:prstGeom>
          <a:ln cap="sq" w="9360">
            <a:solidFill>
              <a:srgbClr val="000000"/>
            </a:solidFill>
            <a:miter/>
          </a:ln>
        </p:spPr>
        <p:style>
          <a:lnRef idx="0"/>
          <a:fillRef idx="0"/>
          <a:effectRef idx="0"/>
          <a:fontRef idx="minor"/>
        </p:style>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CustomShape 1"/>
          <p:cNvSpPr/>
          <p:nvPr/>
        </p:nvSpPr>
        <p:spPr>
          <a:xfrm>
            <a:off x="457200" y="274680"/>
            <a:ext cx="8228160" cy="1141560"/>
          </a:xfrm>
          <a:prstGeom prst="rect">
            <a:avLst/>
          </a:prstGeom>
          <a:solidFill>
            <a:srgbClr val="4f81bd"/>
          </a:solidFill>
          <a:ln w="0">
            <a:noFill/>
          </a:ln>
        </p:spPr>
        <p:style>
          <a:lnRef idx="0"/>
          <a:fillRef idx="0"/>
          <a:effectRef idx="0"/>
          <a:fontRef idx="minor"/>
        </p:style>
        <p:txBody>
          <a:bodyPr lIns="90000" rIns="90000" tIns="45000" bIns="45000" anchor="ctr">
            <a:noAutofit/>
          </a:bodyPr>
          <a:p>
            <a:pPr algn="ctr">
              <a:lnSpc>
                <a:spcPct val="100000"/>
              </a:lnSpc>
            </a:pPr>
            <a:r>
              <a:rPr b="0" lang="es-ES" sz="4400" spc="-1" strike="noStrike">
                <a:solidFill>
                  <a:srgbClr val="000000"/>
                </a:solidFill>
                <a:latin typeface="Calibri"/>
                <a:ea typeface="DejaVu Sans"/>
              </a:rPr>
              <a:t>Tª POLÍTICA</a:t>
            </a:r>
            <a:endParaRPr b="0" lang="ca-ES" sz="4400" spc="-1" strike="noStrike">
              <a:latin typeface="Arial"/>
            </a:endParaRPr>
          </a:p>
        </p:txBody>
      </p:sp>
      <p:sp>
        <p:nvSpPr>
          <p:cNvPr id="258" name="CustomShape 2"/>
          <p:cNvSpPr/>
          <p:nvPr/>
        </p:nvSpPr>
        <p:spPr>
          <a:xfrm>
            <a:off x="457200" y="1600200"/>
            <a:ext cx="8228160" cy="4524480"/>
          </a:xfrm>
          <a:prstGeom prst="rect">
            <a:avLst/>
          </a:prstGeom>
          <a:noFill/>
          <a:ln w="0">
            <a:noFill/>
          </a:ln>
        </p:spPr>
        <p:style>
          <a:lnRef idx="0"/>
          <a:fillRef idx="0"/>
          <a:effectRef idx="0"/>
          <a:fontRef idx="minor"/>
        </p:style>
        <p:txBody>
          <a:bodyPr lIns="90000" rIns="90000" tIns="45000" bIns="45000">
            <a:normAutofit fontScale="49000"/>
          </a:bodyPr>
          <a:p>
            <a:pPr marL="343080" indent="-338400">
              <a:lnSpc>
                <a:spcPct val="100000"/>
              </a:lnSpc>
              <a:spcBef>
                <a:spcPts val="550"/>
              </a:spcBef>
              <a:tabLst>
                <a:tab algn="l" pos="0"/>
              </a:tabLst>
            </a:pP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"-I, possiblement, ens hem posat d'acord que les mateixes </a:t>
            </a:r>
            <a:r>
              <a:rPr b="1" lang="ca-ES" sz="3200" spc="-1" strike="noStrike">
                <a:solidFill>
                  <a:srgbClr val="990000"/>
                </a:solidFill>
                <a:latin typeface="Calibri"/>
                <a:ea typeface="DejaVu Sans"/>
              </a:rPr>
              <a:t>classes</a:t>
            </a:r>
            <a:r>
              <a:rPr b="0" lang="ca-ES" sz="3200" spc="-1" strike="noStrike">
                <a:solidFill>
                  <a:srgbClr val="000000"/>
                </a:solidFill>
                <a:latin typeface="Calibri"/>
                <a:ea typeface="DejaVu Sans"/>
              </a:rPr>
              <a:t> que hi ha a la </a:t>
            </a:r>
            <a:r>
              <a:rPr b="1" lang="ca-ES" sz="3200" spc="-1" strike="noStrike">
                <a:solidFill>
                  <a:srgbClr val="990000"/>
                </a:solidFill>
                <a:latin typeface="Calibri"/>
                <a:ea typeface="DejaVu Sans"/>
              </a:rPr>
              <a:t>ciutat</a:t>
            </a:r>
            <a:r>
              <a:rPr b="0" lang="ca-ES" sz="3200" spc="-1" strike="noStrike">
                <a:solidFill>
                  <a:srgbClr val="000000"/>
                </a:solidFill>
                <a:latin typeface="Calibri"/>
                <a:ea typeface="DejaVu Sans"/>
              </a:rPr>
              <a:t> estan també en </a:t>
            </a:r>
            <a:r>
              <a:rPr b="1" lang="ca-ES" sz="3200" spc="-1" strike="noStrike">
                <a:solidFill>
                  <a:srgbClr val="990000"/>
                </a:solidFill>
                <a:latin typeface="Calibri"/>
                <a:ea typeface="DejaVu Sans"/>
              </a:rPr>
              <a:t>l'ànima</a:t>
            </a:r>
            <a:r>
              <a:rPr b="0" lang="ca-ES" sz="3200" spc="-1" strike="noStrike">
                <a:solidFill>
                  <a:srgbClr val="000000"/>
                </a:solidFill>
                <a:latin typeface="Calibri"/>
                <a:ea typeface="DejaVu Sans"/>
              </a:rPr>
              <a:t> de cadascun, i en nombre igual.  </a:t>
            </a:r>
            <a:br/>
            <a:r>
              <a:rPr b="0" lang="ca-ES" sz="3200" spc="-1" strike="noStrike">
                <a:solidFill>
                  <a:srgbClr val="000000"/>
                </a:solidFill>
                <a:latin typeface="Calibri"/>
                <a:ea typeface="DejaVu Sans"/>
              </a:rPr>
              <a:t>      -Així és. </a:t>
            </a:r>
            <a:br/>
            <a:r>
              <a:rPr b="0" lang="ca-ES" sz="3200" spc="-1" strike="noStrike">
                <a:solidFill>
                  <a:srgbClr val="000000"/>
                </a:solidFill>
                <a:latin typeface="Calibri"/>
                <a:ea typeface="DejaVu Sans"/>
              </a:rPr>
              <a:t>      -No és també necessari, doncs, que de la mateixa manera que era </a:t>
            </a:r>
            <a:r>
              <a:rPr b="1" lang="ca-ES" sz="3200" spc="-1" strike="noStrike">
                <a:solidFill>
                  <a:srgbClr val="990000"/>
                </a:solidFill>
                <a:latin typeface="Calibri"/>
                <a:ea typeface="DejaVu Sans"/>
              </a:rPr>
              <a:t>sàvia</a:t>
            </a:r>
            <a:r>
              <a:rPr b="0" lang="ca-ES" sz="3200" spc="-1" strike="noStrike">
                <a:solidFill>
                  <a:srgbClr val="000000"/>
                </a:solidFill>
                <a:latin typeface="Calibri"/>
                <a:ea typeface="DejaVu Sans"/>
              </a:rPr>
              <a:t> (</a:t>
            </a:r>
            <a:r>
              <a:rPr b="1" lang="ca-ES" sz="3200" spc="-1" strike="noStrike">
                <a:solidFill>
                  <a:srgbClr val="990000"/>
                </a:solidFill>
                <a:latin typeface="Calibri"/>
                <a:ea typeface="DejaVu Sans"/>
              </a:rPr>
              <a:t>justa</a:t>
            </a:r>
            <a:r>
              <a:rPr b="0" lang="ca-ES" sz="3200" spc="-1" strike="noStrike">
                <a:solidFill>
                  <a:srgbClr val="000000"/>
                </a:solidFill>
                <a:latin typeface="Calibri"/>
                <a:ea typeface="DejaVu Sans"/>
              </a:rPr>
              <a:t>) la </a:t>
            </a:r>
            <a:r>
              <a:rPr b="0" lang="ca-ES" sz="3200" spc="-1" strike="noStrike">
                <a:solidFill>
                  <a:srgbClr val="990000"/>
                </a:solidFill>
                <a:latin typeface="Calibri"/>
                <a:ea typeface="DejaVu Sans"/>
              </a:rPr>
              <a:t>ciutat</a:t>
            </a:r>
            <a:r>
              <a:rPr b="0" lang="ca-ES" sz="3200" spc="-1" strike="noStrike">
                <a:solidFill>
                  <a:srgbClr val="000000"/>
                </a:solidFill>
                <a:latin typeface="Calibri"/>
                <a:ea typeface="DejaVu Sans"/>
              </a:rPr>
              <a:t>, i pel mateix principi que ho era, així també, i pel mateix principi, sigui </a:t>
            </a:r>
            <a:r>
              <a:rPr b="1" lang="ca-ES" sz="3200" spc="-1" strike="noStrike">
                <a:solidFill>
                  <a:srgbClr val="990000"/>
                </a:solidFill>
                <a:latin typeface="Calibri"/>
                <a:ea typeface="DejaVu Sans"/>
              </a:rPr>
              <a:t>savi</a:t>
            </a:r>
            <a:r>
              <a:rPr b="0" lang="ca-ES" sz="3200" spc="-1" strike="noStrike">
                <a:solidFill>
                  <a:srgbClr val="000000"/>
                </a:solidFill>
                <a:latin typeface="Calibri"/>
                <a:ea typeface="DejaVu Sans"/>
              </a:rPr>
              <a:t> (</a:t>
            </a:r>
            <a:r>
              <a:rPr b="1" lang="ca-ES" sz="3200" spc="-1" strike="noStrike">
                <a:solidFill>
                  <a:srgbClr val="990000"/>
                </a:solidFill>
                <a:latin typeface="Calibri"/>
                <a:ea typeface="DejaVu Sans"/>
              </a:rPr>
              <a:t>just</a:t>
            </a:r>
            <a:r>
              <a:rPr b="0" lang="ca-ES" sz="3200" spc="-1" strike="noStrike">
                <a:solidFill>
                  <a:srgbClr val="000000"/>
                </a:solidFill>
                <a:latin typeface="Calibri"/>
                <a:ea typeface="DejaVu Sans"/>
              </a:rPr>
              <a:t>) també </a:t>
            </a:r>
            <a:r>
              <a:rPr b="0" lang="ca-ES" sz="3200" spc="-1" strike="noStrike">
                <a:solidFill>
                  <a:srgbClr val="990000"/>
                </a:solidFill>
                <a:latin typeface="Calibri"/>
                <a:ea typeface="DejaVu Sans"/>
              </a:rPr>
              <a:t>l`individu</a:t>
            </a:r>
            <a:r>
              <a:rPr b="0" lang="ca-ES" sz="3200" spc="-1" strike="noStrike">
                <a:solidFill>
                  <a:srgbClr val="000000"/>
                </a:solidFill>
                <a:latin typeface="Calibri"/>
                <a:ea typeface="DejaVu Sans"/>
              </a:rPr>
              <a:t>? </a:t>
            </a:r>
            <a:br/>
            <a:r>
              <a:rPr b="0" lang="ca-ES" sz="3200" spc="-1" strike="noStrike">
                <a:solidFill>
                  <a:srgbClr val="000000"/>
                </a:solidFill>
                <a:latin typeface="Calibri"/>
                <a:ea typeface="DejaVu Sans"/>
              </a:rPr>
              <a:t>      -Per què no?  (...) </a:t>
            </a:r>
            <a:br/>
            <a:r>
              <a:rPr b="0" lang="ca-ES" sz="3200" spc="-1" strike="noStrike">
                <a:solidFill>
                  <a:srgbClr val="000000"/>
                </a:solidFill>
                <a:latin typeface="Calibri"/>
                <a:ea typeface="DejaVu Sans"/>
              </a:rPr>
              <a:t>      -I, per tant, Glaucó, direm que un home és just de la mateixa manera que dèiem que era justa la ciutat. </a:t>
            </a:r>
            <a:br/>
            <a:r>
              <a:rPr b="0" lang="ca-ES" sz="3200" spc="-1" strike="noStrike">
                <a:solidFill>
                  <a:srgbClr val="000000"/>
                </a:solidFill>
                <a:latin typeface="Calibri"/>
                <a:ea typeface="DejaVu Sans"/>
              </a:rPr>
              <a:t>      -També això és totalment necessari." </a:t>
            </a: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a:t>
            </a:r>
            <a:endParaRPr b="0" lang="ca-ES" sz="3200" spc="-1" strike="noStrike">
              <a:latin typeface="Arial"/>
            </a:endParaRPr>
          </a:p>
          <a:p>
            <a:pPr marL="343080" indent="-338400">
              <a:lnSpc>
                <a:spcPct val="100000"/>
              </a:lnSpc>
              <a:spcBef>
                <a:spcPts val="550"/>
              </a:spcBef>
              <a:tabLst>
                <a:tab algn="l" pos="0"/>
              </a:tabLst>
            </a:pP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a:t>
            </a:r>
            <a:r>
              <a:rPr b="1" lang="ca-ES" sz="3200" spc="-1" strike="noStrike">
                <a:solidFill>
                  <a:srgbClr val="000000"/>
                </a:solidFill>
                <a:latin typeface="Calibri"/>
                <a:ea typeface="DejaVu Sans"/>
              </a:rPr>
              <a:t>PLATÓ, </a:t>
            </a:r>
            <a:r>
              <a:rPr b="1" i="1" lang="ca-ES" sz="3200" spc="-1" strike="noStrike">
                <a:solidFill>
                  <a:srgbClr val="000000"/>
                </a:solidFill>
                <a:latin typeface="Calibri"/>
                <a:ea typeface="DejaVu Sans"/>
              </a:rPr>
              <a:t>República IV</a:t>
            </a:r>
            <a:endParaRPr b="0" lang="ca-ES" sz="32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CustomShape 1"/>
          <p:cNvSpPr/>
          <p:nvPr/>
        </p:nvSpPr>
        <p:spPr>
          <a:xfrm>
            <a:off x="457200" y="274680"/>
            <a:ext cx="8228160" cy="1141560"/>
          </a:xfrm>
          <a:prstGeom prst="rect">
            <a:avLst/>
          </a:prstGeom>
          <a:solidFill>
            <a:srgbClr val="4f81bd"/>
          </a:solidFill>
          <a:ln w="0">
            <a:noFill/>
          </a:ln>
        </p:spPr>
        <p:style>
          <a:lnRef idx="0"/>
          <a:fillRef idx="0"/>
          <a:effectRef idx="0"/>
          <a:fontRef idx="minor"/>
        </p:style>
        <p:txBody>
          <a:bodyPr lIns="90000" rIns="90000" tIns="45000" bIns="45000" anchor="ctr">
            <a:noAutofit/>
          </a:bodyPr>
          <a:p>
            <a:pPr algn="ctr">
              <a:lnSpc>
                <a:spcPct val="100000"/>
              </a:lnSpc>
            </a:pPr>
            <a:r>
              <a:rPr b="0" lang="es-ES" sz="4400" spc="-1" strike="noStrike">
                <a:solidFill>
                  <a:srgbClr val="000000"/>
                </a:solidFill>
                <a:latin typeface="Calibri"/>
                <a:ea typeface="DejaVu Sans"/>
              </a:rPr>
              <a:t>Tª POLÍTICA</a:t>
            </a:r>
            <a:endParaRPr b="0" lang="ca-ES" sz="4400" spc="-1" strike="noStrike">
              <a:latin typeface="Arial"/>
            </a:endParaRPr>
          </a:p>
        </p:txBody>
      </p:sp>
      <p:sp>
        <p:nvSpPr>
          <p:cNvPr id="260" name="CustomShape 2"/>
          <p:cNvSpPr/>
          <p:nvPr/>
        </p:nvSpPr>
        <p:spPr>
          <a:xfrm>
            <a:off x="457200" y="1600200"/>
            <a:ext cx="8228160" cy="4524480"/>
          </a:xfrm>
          <a:prstGeom prst="rect">
            <a:avLst/>
          </a:prstGeom>
          <a:noFill/>
          <a:ln w="0">
            <a:noFill/>
          </a:ln>
        </p:spPr>
        <p:style>
          <a:lnRef idx="0"/>
          <a:fillRef idx="0"/>
          <a:effectRef idx="0"/>
          <a:fontRef idx="minor"/>
        </p:style>
        <p:txBody>
          <a:bodyPr lIns="90000" rIns="90000" tIns="45000" bIns="45000">
            <a:normAutofit/>
          </a:bodyPr>
          <a:p>
            <a:pPr marL="343080" indent="-338400">
              <a:lnSpc>
                <a:spcPct val="120000"/>
              </a:lnSpc>
              <a:spcBef>
                <a:spcPts val="524"/>
              </a:spcBef>
              <a:tabLst>
                <a:tab algn="l" pos="0"/>
              </a:tabLst>
            </a:pPr>
            <a:r>
              <a:rPr b="0" lang="ca-ES" sz="6400" spc="-1" strike="noStrike">
                <a:solidFill>
                  <a:srgbClr val="000000"/>
                </a:solidFill>
                <a:latin typeface="Verdana"/>
                <a:ea typeface="Verdana"/>
              </a:rPr>
              <a:t>-L’home no és autosuficient, per tant necessita la </a:t>
            </a:r>
            <a:r>
              <a:rPr b="1" lang="ca-ES" sz="6400" spc="-1" strike="noStrike">
                <a:solidFill>
                  <a:srgbClr val="000000"/>
                </a:solidFill>
                <a:latin typeface="Verdana"/>
                <a:ea typeface="Verdana"/>
              </a:rPr>
              <a:t>polis</a:t>
            </a:r>
            <a:r>
              <a:rPr b="0" lang="ca-ES" sz="6400" spc="-1" strike="noStrike">
                <a:solidFill>
                  <a:srgbClr val="000000"/>
                </a:solidFill>
                <a:latin typeface="Verdana"/>
                <a:ea typeface="Verdana"/>
              </a:rPr>
              <a:t> per satisfer les seves necessitats. Així, la </a:t>
            </a:r>
            <a:r>
              <a:rPr b="1" lang="ca-ES" sz="6400" spc="-1" strike="noStrike">
                <a:solidFill>
                  <a:srgbClr val="000000"/>
                </a:solidFill>
                <a:latin typeface="Verdana"/>
                <a:ea typeface="Verdana"/>
              </a:rPr>
              <a:t>polis</a:t>
            </a:r>
            <a:r>
              <a:rPr b="0" lang="ca-ES" sz="6400" spc="-1" strike="noStrike">
                <a:solidFill>
                  <a:srgbClr val="000000"/>
                </a:solidFill>
                <a:latin typeface="Verdana"/>
                <a:ea typeface="Verdana"/>
              </a:rPr>
              <a:t> (la ciutat) es converteix en la responsable, tant de la </a:t>
            </a:r>
            <a:r>
              <a:rPr b="1" lang="ca-ES" sz="6400" spc="-1" strike="noStrike">
                <a:solidFill>
                  <a:srgbClr val="000000"/>
                </a:solidFill>
                <a:latin typeface="Verdana"/>
                <a:ea typeface="Verdana"/>
              </a:rPr>
              <a:t>supervivència</a:t>
            </a:r>
            <a:r>
              <a:rPr b="0" lang="ca-ES" sz="6400" spc="-1" strike="noStrike">
                <a:solidFill>
                  <a:srgbClr val="000000"/>
                </a:solidFill>
                <a:latin typeface="Verdana"/>
                <a:ea typeface="Verdana"/>
              </a:rPr>
              <a:t> de l’individu, com de la possibilitat de la </a:t>
            </a:r>
            <a:r>
              <a:rPr b="1" lang="ca-ES" sz="6400" spc="-1" strike="noStrike">
                <a:solidFill>
                  <a:srgbClr val="000000"/>
                </a:solidFill>
                <a:latin typeface="Verdana"/>
                <a:ea typeface="Verdana"/>
              </a:rPr>
              <a:t>felicitat</a:t>
            </a:r>
            <a:r>
              <a:rPr b="0" lang="ca-ES" sz="6400" spc="-1" strike="noStrike">
                <a:solidFill>
                  <a:srgbClr val="000000"/>
                </a:solidFill>
                <a:latin typeface="Verdana"/>
                <a:ea typeface="Verdana"/>
              </a:rPr>
              <a:t> dels ciutadans. Només en la </a:t>
            </a:r>
            <a:r>
              <a:rPr b="1" lang="ca-ES" sz="6400" spc="-1" strike="noStrike">
                <a:solidFill>
                  <a:srgbClr val="000000"/>
                </a:solidFill>
                <a:latin typeface="Verdana"/>
                <a:ea typeface="Verdana"/>
              </a:rPr>
              <a:t>polis</a:t>
            </a:r>
            <a:r>
              <a:rPr b="0" lang="ca-ES" sz="6400" spc="-1" strike="noStrike">
                <a:solidFill>
                  <a:srgbClr val="000000"/>
                </a:solidFill>
                <a:latin typeface="Verdana"/>
                <a:ea typeface="Verdana"/>
              </a:rPr>
              <a:t> pot ser feliç l’home, que és un ésser polític o social per naturalesa (l’home com a </a:t>
            </a:r>
            <a:r>
              <a:rPr b="1" i="1" lang="ca-ES" sz="6400" spc="-1" strike="noStrike">
                <a:solidFill>
                  <a:srgbClr val="000000"/>
                </a:solidFill>
                <a:latin typeface="Verdana"/>
                <a:ea typeface="Verdana"/>
              </a:rPr>
              <a:t>zoon politikon</a:t>
            </a:r>
            <a:r>
              <a:rPr b="0" lang="ca-ES" sz="6400" spc="-1" strike="noStrike">
                <a:solidFill>
                  <a:srgbClr val="000000"/>
                </a:solidFill>
                <a:latin typeface="Verdana"/>
                <a:ea typeface="Verdana"/>
              </a:rPr>
              <a:t>). Per </a:t>
            </a:r>
            <a:r>
              <a:rPr b="1" lang="ca-ES" sz="6400" spc="-1" strike="noStrike">
                <a:solidFill>
                  <a:srgbClr val="000000"/>
                </a:solidFill>
                <a:latin typeface="Verdana"/>
                <a:ea typeface="Verdana"/>
              </a:rPr>
              <a:t>viure bé</a:t>
            </a:r>
            <a:r>
              <a:rPr b="0" lang="ca-ES" sz="6400" spc="-1" strike="noStrike">
                <a:solidFill>
                  <a:srgbClr val="000000"/>
                </a:solidFill>
                <a:latin typeface="Verdana"/>
                <a:ea typeface="Verdana"/>
              </a:rPr>
              <a:t> i </a:t>
            </a:r>
            <a:r>
              <a:rPr b="1" lang="ca-ES" sz="6400" spc="-1" strike="noStrike">
                <a:solidFill>
                  <a:srgbClr val="000000"/>
                </a:solidFill>
                <a:latin typeface="Verdana"/>
                <a:ea typeface="Verdana"/>
              </a:rPr>
              <a:t>ser feliç</a:t>
            </a:r>
            <a:r>
              <a:rPr b="0" lang="ca-ES" sz="6400" spc="-1" strike="noStrike">
                <a:solidFill>
                  <a:srgbClr val="000000"/>
                </a:solidFill>
                <a:latin typeface="Verdana"/>
                <a:ea typeface="Verdana"/>
              </a:rPr>
              <a:t> s’ha de viure d’acord amb la </a:t>
            </a:r>
            <a:r>
              <a:rPr b="1" lang="ca-ES" sz="6400" spc="-1" strike="noStrike">
                <a:solidFill>
                  <a:srgbClr val="000000"/>
                </a:solidFill>
                <a:latin typeface="Verdana"/>
                <a:ea typeface="Verdana"/>
              </a:rPr>
              <a:t>virtut</a:t>
            </a:r>
            <a:r>
              <a:rPr b="0" lang="ca-ES" sz="6400" spc="-1" strike="noStrike">
                <a:solidFill>
                  <a:srgbClr val="000000"/>
                </a:solidFill>
                <a:latin typeface="Verdana"/>
                <a:ea typeface="Verdana"/>
              </a:rPr>
              <a:t> (</a:t>
            </a:r>
            <a:r>
              <a:rPr b="1" lang="ca-ES" sz="6400" spc="-1" strike="noStrike">
                <a:solidFill>
                  <a:srgbClr val="000000"/>
                </a:solidFill>
                <a:latin typeface="Verdana"/>
                <a:ea typeface="Verdana"/>
              </a:rPr>
              <a:t>areté</a:t>
            </a:r>
            <a:r>
              <a:rPr b="0" lang="ca-ES" sz="6400" spc="-1" strike="noStrike">
                <a:solidFill>
                  <a:srgbClr val="000000"/>
                </a:solidFill>
                <a:latin typeface="Verdana"/>
                <a:ea typeface="Verdana"/>
              </a:rPr>
              <a:t>). Només en la polis es pot </a:t>
            </a:r>
            <a:r>
              <a:rPr b="1" lang="ca-ES" sz="6400" spc="-1" strike="noStrike">
                <a:solidFill>
                  <a:srgbClr val="000000"/>
                </a:solidFill>
                <a:latin typeface="Verdana"/>
                <a:ea typeface="Verdana"/>
              </a:rPr>
              <a:t>actuar virtuosament</a:t>
            </a:r>
            <a:r>
              <a:rPr b="0" lang="ca-ES" sz="6400" spc="-1" strike="noStrike">
                <a:solidFill>
                  <a:srgbClr val="000000"/>
                </a:solidFill>
                <a:latin typeface="Verdana"/>
                <a:ea typeface="Verdana"/>
              </a:rPr>
              <a:t>.</a:t>
            </a:r>
            <a:endParaRPr b="0" lang="ca-ES" sz="6400" spc="-1" strike="noStrike">
              <a:latin typeface="Arial"/>
            </a:endParaRPr>
          </a:p>
          <a:p>
            <a:pPr marL="343080" indent="-338400">
              <a:lnSpc>
                <a:spcPct val="120000"/>
              </a:lnSpc>
              <a:spcBef>
                <a:spcPts val="524"/>
              </a:spcBef>
              <a:tabLst>
                <a:tab algn="l" pos="0"/>
              </a:tabLst>
            </a:pPr>
            <a:endParaRPr b="0" lang="ca-ES" sz="6400" spc="-1" strike="noStrike">
              <a:latin typeface="Arial"/>
            </a:endParaRPr>
          </a:p>
          <a:p>
            <a:pPr marL="343080" indent="-338400">
              <a:lnSpc>
                <a:spcPct val="120000"/>
              </a:lnSpc>
              <a:spcBef>
                <a:spcPts val="524"/>
              </a:spcBef>
              <a:tabLst>
                <a:tab algn="l" pos="0"/>
              </a:tabLst>
            </a:pPr>
            <a:r>
              <a:rPr b="0" lang="ca-ES" sz="6400" spc="-1" strike="noStrike">
                <a:solidFill>
                  <a:srgbClr val="000000"/>
                </a:solidFill>
                <a:latin typeface="Verdana"/>
                <a:ea typeface="Verdana"/>
              </a:rPr>
              <a:t>-Plató defensarà una </a:t>
            </a:r>
            <a:r>
              <a:rPr b="1" lang="ca-ES" sz="6400" spc="-1" strike="noStrike">
                <a:solidFill>
                  <a:srgbClr val="000000"/>
                </a:solidFill>
                <a:latin typeface="Verdana"/>
                <a:ea typeface="Verdana"/>
              </a:rPr>
              <a:t>ciutat-Estat</a:t>
            </a:r>
            <a:r>
              <a:rPr b="0" lang="ca-ES" sz="6400" spc="-1" strike="noStrike">
                <a:solidFill>
                  <a:srgbClr val="000000"/>
                </a:solidFill>
                <a:latin typeface="Verdana"/>
                <a:ea typeface="Verdana"/>
              </a:rPr>
              <a:t> (</a:t>
            </a:r>
            <a:r>
              <a:rPr b="1" lang="ca-ES" sz="6400" spc="-1" strike="noStrike">
                <a:solidFill>
                  <a:srgbClr val="000000"/>
                </a:solidFill>
                <a:latin typeface="Verdana"/>
                <a:ea typeface="Verdana"/>
              </a:rPr>
              <a:t>polis</a:t>
            </a:r>
            <a:r>
              <a:rPr b="0" lang="ca-ES" sz="6400" spc="-1" strike="noStrike">
                <a:solidFill>
                  <a:srgbClr val="000000"/>
                </a:solidFill>
                <a:latin typeface="Verdana"/>
                <a:ea typeface="Verdana"/>
              </a:rPr>
              <a:t>) com a </a:t>
            </a:r>
            <a:r>
              <a:rPr b="1" lang="ca-ES" sz="6400" spc="-1" strike="noStrike">
                <a:solidFill>
                  <a:srgbClr val="000000"/>
                </a:solidFill>
                <a:latin typeface="Verdana"/>
                <a:ea typeface="Verdana"/>
              </a:rPr>
              <a:t>societat de classes</a:t>
            </a:r>
            <a:r>
              <a:rPr b="0" lang="ca-ES" sz="6400" spc="-1" strike="noStrike">
                <a:solidFill>
                  <a:srgbClr val="000000"/>
                </a:solidFill>
                <a:latin typeface="Verdana"/>
                <a:ea typeface="Verdana"/>
              </a:rPr>
              <a:t> determinada per l’estructura tripartita de l’ànima (</a:t>
            </a:r>
            <a:r>
              <a:rPr b="1" lang="ca-ES" sz="6400" spc="-1" strike="noStrike">
                <a:solidFill>
                  <a:srgbClr val="000000"/>
                </a:solidFill>
                <a:latin typeface="Verdana"/>
                <a:ea typeface="Verdana"/>
              </a:rPr>
              <a:t>isomorfisme ànima/Estat</a:t>
            </a:r>
            <a:r>
              <a:rPr b="0" lang="ca-ES" sz="6400" spc="-1" strike="noStrike">
                <a:solidFill>
                  <a:srgbClr val="000000"/>
                </a:solidFill>
                <a:latin typeface="Verdana"/>
                <a:ea typeface="Verdana"/>
              </a:rPr>
              <a:t>). En la societat no hi ha, pròpiament, </a:t>
            </a:r>
            <a:r>
              <a:rPr b="1" lang="ca-ES" sz="6400" spc="-1" strike="noStrike">
                <a:solidFill>
                  <a:srgbClr val="000000"/>
                </a:solidFill>
                <a:latin typeface="Verdana"/>
                <a:ea typeface="Verdana"/>
              </a:rPr>
              <a:t>ni igualtat, ni llibertat</a:t>
            </a:r>
            <a:r>
              <a:rPr b="0" lang="ca-ES" sz="6400" spc="-1" strike="noStrike">
                <a:solidFill>
                  <a:srgbClr val="000000"/>
                </a:solidFill>
                <a:latin typeface="Verdana"/>
                <a:ea typeface="Verdana"/>
              </a:rPr>
              <a:t>, car tot s’estructura al voltant del determinisme anímic.</a:t>
            </a:r>
            <a:endParaRPr b="0" lang="ca-ES" sz="6400" spc="-1" strike="noStrike">
              <a:latin typeface="Arial"/>
            </a:endParaRPr>
          </a:p>
          <a:p>
            <a:pPr marL="343080" indent="-338400">
              <a:lnSpc>
                <a:spcPct val="120000"/>
              </a:lnSpc>
              <a:spcBef>
                <a:spcPts val="524"/>
              </a:spcBef>
              <a:tabLst>
                <a:tab algn="l" pos="0"/>
              </a:tabLst>
            </a:pPr>
            <a:endParaRPr b="0" lang="ca-ES" sz="6400" spc="-1" strike="noStrike">
              <a:latin typeface="Arial"/>
            </a:endParaRPr>
          </a:p>
          <a:p>
            <a:pPr marL="343080" indent="-338400">
              <a:lnSpc>
                <a:spcPct val="120000"/>
              </a:lnSpc>
              <a:spcBef>
                <a:spcPts val="524"/>
              </a:spcBef>
              <a:tabLst>
                <a:tab algn="l" pos="0"/>
              </a:tabLst>
            </a:pPr>
            <a:r>
              <a:rPr b="0" lang="ca-ES" sz="6400" spc="-1" strike="noStrike">
                <a:solidFill>
                  <a:srgbClr val="000000"/>
                </a:solidFill>
                <a:latin typeface="Verdana"/>
                <a:ea typeface="Verdana"/>
              </a:rPr>
              <a:t>-La </a:t>
            </a:r>
            <a:r>
              <a:rPr b="1" lang="ca-ES" sz="6400" spc="-1" strike="noStrike">
                <a:solidFill>
                  <a:srgbClr val="000000"/>
                </a:solidFill>
                <a:latin typeface="Verdana"/>
                <a:ea typeface="Verdana"/>
              </a:rPr>
              <a:t>justícia</a:t>
            </a:r>
            <a:r>
              <a:rPr b="0" lang="ca-ES" sz="6400" spc="-1" strike="noStrike">
                <a:solidFill>
                  <a:srgbClr val="000000"/>
                </a:solidFill>
                <a:latin typeface="Verdana"/>
                <a:ea typeface="Verdana"/>
              </a:rPr>
              <a:t> (</a:t>
            </a:r>
            <a:r>
              <a:rPr b="1" lang="ca-ES" sz="6400" spc="-1" strike="noStrike">
                <a:solidFill>
                  <a:srgbClr val="000000"/>
                </a:solidFill>
                <a:latin typeface="Verdana"/>
                <a:ea typeface="Verdana"/>
              </a:rPr>
              <a:t>dikaiosine</a:t>
            </a:r>
            <a:r>
              <a:rPr b="0" lang="ca-ES" sz="6400" spc="-1" strike="noStrike">
                <a:solidFill>
                  <a:srgbClr val="000000"/>
                </a:solidFill>
                <a:latin typeface="Verdana"/>
                <a:ea typeface="Verdana"/>
              </a:rPr>
              <a:t>) és la </a:t>
            </a:r>
            <a:r>
              <a:rPr b="1" lang="ca-ES" sz="6400" spc="-1" strike="noStrike">
                <a:solidFill>
                  <a:srgbClr val="000000"/>
                </a:solidFill>
                <a:latin typeface="Verdana"/>
                <a:ea typeface="Verdana"/>
              </a:rPr>
              <a:t>màxima virtut</a:t>
            </a:r>
            <a:r>
              <a:rPr b="0" lang="ca-ES" sz="6400" spc="-1" strike="noStrike">
                <a:solidFill>
                  <a:srgbClr val="000000"/>
                </a:solidFill>
                <a:latin typeface="Verdana"/>
                <a:ea typeface="Verdana"/>
              </a:rPr>
              <a:t>, que afecta i incumbeix tots els membres de les tres classes (</a:t>
            </a:r>
            <a:r>
              <a:rPr b="0" i="1" lang="ca-ES" sz="6400" spc="-1" strike="noStrike">
                <a:solidFill>
                  <a:srgbClr val="000000"/>
                </a:solidFill>
                <a:latin typeface="Verdana"/>
                <a:ea typeface="Verdana"/>
              </a:rPr>
              <a:t>arconts</a:t>
            </a:r>
            <a:r>
              <a:rPr b="0" lang="ca-ES" sz="6400" spc="-1" strike="noStrike">
                <a:solidFill>
                  <a:srgbClr val="000000"/>
                </a:solidFill>
                <a:latin typeface="Verdana"/>
                <a:ea typeface="Verdana"/>
              </a:rPr>
              <a:t>, </a:t>
            </a:r>
            <a:r>
              <a:rPr b="0" i="1" lang="ca-ES" sz="6400" spc="-1" strike="noStrike">
                <a:solidFill>
                  <a:srgbClr val="000000"/>
                </a:solidFill>
                <a:latin typeface="Verdana"/>
                <a:ea typeface="Verdana"/>
              </a:rPr>
              <a:t>phylakes</a:t>
            </a:r>
            <a:r>
              <a:rPr b="0" lang="ca-ES" sz="6400" spc="-1" strike="noStrike">
                <a:solidFill>
                  <a:srgbClr val="000000"/>
                </a:solidFill>
                <a:latin typeface="Verdana"/>
                <a:ea typeface="Verdana"/>
              </a:rPr>
              <a:t>, i productors), en una harmonia constituïda per: tres principis anímics / tres virtuts / tres classes.</a:t>
            </a:r>
            <a:endParaRPr b="0" lang="ca-ES" sz="6400" spc="-1" strike="noStrike">
              <a:latin typeface="Arial"/>
            </a:endParaRPr>
          </a:p>
          <a:p>
            <a:pPr marL="343080" indent="-338400">
              <a:lnSpc>
                <a:spcPct val="120000"/>
              </a:lnSpc>
              <a:spcBef>
                <a:spcPts val="524"/>
              </a:spcBef>
              <a:tabLst>
                <a:tab algn="l" pos="0"/>
              </a:tabLst>
            </a:pPr>
            <a:endParaRPr b="0" lang="ca-ES" sz="6400" spc="-1" strike="noStrike">
              <a:latin typeface="Arial"/>
            </a:endParaRPr>
          </a:p>
          <a:p>
            <a:pPr marL="343080" indent="-338400">
              <a:lnSpc>
                <a:spcPct val="120000"/>
              </a:lnSpc>
              <a:spcBef>
                <a:spcPts val="524"/>
              </a:spcBef>
              <a:tabLst>
                <a:tab algn="l" pos="0"/>
              </a:tabLst>
            </a:pPr>
            <a:r>
              <a:rPr b="0" lang="ca-ES" sz="6400" spc="-1" strike="noStrike">
                <a:solidFill>
                  <a:srgbClr val="000000"/>
                </a:solidFill>
                <a:latin typeface="Verdana"/>
                <a:ea typeface="Verdana"/>
              </a:rPr>
              <a:t>-La </a:t>
            </a:r>
            <a:r>
              <a:rPr b="1" lang="ca-ES" sz="6400" spc="-1" strike="noStrike">
                <a:solidFill>
                  <a:srgbClr val="000000"/>
                </a:solidFill>
                <a:latin typeface="Verdana"/>
                <a:ea typeface="Verdana"/>
              </a:rPr>
              <a:t>utopia</a:t>
            </a:r>
            <a:r>
              <a:rPr b="0" lang="ca-ES" sz="6400" spc="-1" strike="noStrike">
                <a:solidFill>
                  <a:srgbClr val="000000"/>
                </a:solidFill>
                <a:latin typeface="Verdana"/>
                <a:ea typeface="Verdana"/>
              </a:rPr>
              <a:t> de la </a:t>
            </a:r>
            <a:r>
              <a:rPr b="1" lang="ca-ES" sz="6400" spc="-1" strike="noStrike">
                <a:solidFill>
                  <a:srgbClr val="000000"/>
                </a:solidFill>
                <a:latin typeface="Verdana"/>
                <a:ea typeface="Verdana"/>
              </a:rPr>
              <a:t>monarquia</a:t>
            </a:r>
            <a:r>
              <a:rPr b="0" lang="ca-ES" sz="6400" spc="-1" strike="noStrike">
                <a:solidFill>
                  <a:srgbClr val="000000"/>
                </a:solidFill>
                <a:latin typeface="Verdana"/>
                <a:ea typeface="Verdana"/>
              </a:rPr>
              <a:t> o l’</a:t>
            </a:r>
            <a:r>
              <a:rPr b="1" lang="ca-ES" sz="6400" spc="-1" strike="noStrike">
                <a:solidFill>
                  <a:srgbClr val="000000"/>
                </a:solidFill>
                <a:latin typeface="Verdana"/>
                <a:ea typeface="Verdana"/>
              </a:rPr>
              <a:t>aristocràcia del saber</a:t>
            </a:r>
            <a:r>
              <a:rPr b="0" lang="ca-ES" sz="6400" spc="-1" strike="noStrike">
                <a:solidFill>
                  <a:srgbClr val="000000"/>
                </a:solidFill>
                <a:latin typeface="Verdana"/>
                <a:ea typeface="Verdana"/>
              </a:rPr>
              <a:t>, o la </a:t>
            </a:r>
            <a:r>
              <a:rPr b="1" lang="ca-ES" sz="6400" spc="-1" strike="noStrike">
                <a:solidFill>
                  <a:srgbClr val="000000"/>
                </a:solidFill>
                <a:latin typeface="Verdana"/>
                <a:ea typeface="Verdana"/>
              </a:rPr>
              <a:t>teoria del filòsof-rei</a:t>
            </a:r>
            <a:r>
              <a:rPr b="0" lang="ca-ES" sz="6400" spc="-1" strike="noStrike">
                <a:solidFill>
                  <a:srgbClr val="000000"/>
                </a:solidFill>
                <a:latin typeface="Verdana"/>
                <a:ea typeface="Verdana"/>
              </a:rPr>
              <a:t> (filòsofs-reis, reis-filòsofs...).</a:t>
            </a:r>
            <a:endParaRPr b="0" lang="ca-ES" sz="6400" spc="-1" strike="noStrike">
              <a:latin typeface="Arial"/>
            </a:endParaRPr>
          </a:p>
          <a:p>
            <a:pPr marL="343080" indent="-338400">
              <a:lnSpc>
                <a:spcPct val="100000"/>
              </a:lnSpc>
              <a:spcBef>
                <a:spcPts val="641"/>
              </a:spcBef>
              <a:tabLst>
                <a:tab algn="l" pos="0"/>
              </a:tabLst>
            </a:pPr>
            <a:endParaRPr b="0" lang="ca-ES" sz="64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CustomShape 1"/>
          <p:cNvSpPr/>
          <p:nvPr/>
        </p:nvSpPr>
        <p:spPr>
          <a:xfrm>
            <a:off x="457200" y="274680"/>
            <a:ext cx="8228160" cy="1141560"/>
          </a:xfrm>
          <a:prstGeom prst="rect">
            <a:avLst/>
          </a:prstGeom>
          <a:solidFill>
            <a:srgbClr val="4f81bd"/>
          </a:solidFill>
          <a:ln w="0">
            <a:noFill/>
          </a:ln>
        </p:spPr>
        <p:style>
          <a:lnRef idx="0"/>
          <a:fillRef idx="0"/>
          <a:effectRef idx="0"/>
          <a:fontRef idx="minor"/>
        </p:style>
        <p:txBody>
          <a:bodyPr lIns="90000" rIns="90000" tIns="45000" bIns="45000" anchor="ctr">
            <a:noAutofit/>
          </a:bodyPr>
          <a:p>
            <a:pPr algn="ctr">
              <a:lnSpc>
                <a:spcPct val="100000"/>
              </a:lnSpc>
            </a:pPr>
            <a:r>
              <a:rPr b="0" lang="es-ES" sz="4400" spc="-1" strike="noStrike">
                <a:solidFill>
                  <a:srgbClr val="000000"/>
                </a:solidFill>
                <a:latin typeface="Calibri"/>
                <a:ea typeface="DejaVu Sans"/>
              </a:rPr>
              <a:t>TEORIA POLÍTICA</a:t>
            </a:r>
            <a:endParaRPr b="0" lang="ca-ES" sz="4400" spc="-1" strike="noStrike">
              <a:latin typeface="Arial"/>
            </a:endParaRPr>
          </a:p>
        </p:txBody>
      </p:sp>
      <p:sp>
        <p:nvSpPr>
          <p:cNvPr id="262" name="CustomShape 2"/>
          <p:cNvSpPr/>
          <p:nvPr/>
        </p:nvSpPr>
        <p:spPr>
          <a:xfrm>
            <a:off x="457200" y="1600200"/>
            <a:ext cx="8228160" cy="4524480"/>
          </a:xfrm>
          <a:prstGeom prst="rect">
            <a:avLst/>
          </a:prstGeom>
          <a:noFill/>
          <a:ln w="0">
            <a:noFill/>
          </a:ln>
        </p:spPr>
        <p:style>
          <a:lnRef idx="0"/>
          <a:fillRef idx="0"/>
          <a:effectRef idx="0"/>
          <a:fontRef idx="minor"/>
        </p:style>
        <p:txBody>
          <a:bodyPr lIns="90000" rIns="90000" tIns="45000" bIns="45000">
            <a:normAutofit fontScale="34000"/>
          </a:bodyPr>
          <a:p>
            <a:pPr marL="343080" indent="-338400">
              <a:lnSpc>
                <a:spcPct val="80000"/>
              </a:lnSpc>
              <a:spcBef>
                <a:spcPts val="451"/>
              </a:spcBef>
              <a:tabLst>
                <a:tab algn="l" pos="0"/>
              </a:tabLst>
            </a:pPr>
            <a:r>
              <a:rPr b="0" lang="ca-ES" sz="2400" spc="-1" strike="noStrike" u="sng">
                <a:solidFill>
                  <a:srgbClr val="000000"/>
                </a:solidFill>
                <a:uFillTx/>
                <a:latin typeface="Calibri"/>
                <a:ea typeface="DejaVu Sans"/>
              </a:rPr>
              <a:t>Les propostes: </a:t>
            </a:r>
            <a:endParaRPr b="0" lang="ca-ES" sz="2400" spc="-1" strike="noStrike">
              <a:latin typeface="Arial"/>
            </a:endParaRPr>
          </a:p>
          <a:p>
            <a:pPr marL="343080" indent="-338400">
              <a:lnSpc>
                <a:spcPct val="80000"/>
              </a:lnSpc>
              <a:spcBef>
                <a:spcPts val="451"/>
              </a:spcBef>
              <a:tabLst>
                <a:tab algn="l" pos="0"/>
              </a:tabLst>
            </a:pPr>
            <a:endParaRPr b="0" lang="ca-ES" sz="2400" spc="-1" strike="noStrike">
              <a:latin typeface="Arial"/>
            </a:endParaRPr>
          </a:p>
          <a:p>
            <a:pPr marL="343080" indent="-338400">
              <a:lnSpc>
                <a:spcPct val="80000"/>
              </a:lnSpc>
              <a:spcBef>
                <a:spcPts val="524"/>
              </a:spcBef>
              <a:tabLst>
                <a:tab algn="l" pos="0"/>
              </a:tabLst>
            </a:pPr>
            <a:r>
              <a:rPr b="0" lang="ca-ES" sz="3200" spc="-1" strike="noStrike">
                <a:solidFill>
                  <a:srgbClr val="000000"/>
                </a:solidFill>
                <a:latin typeface="Calibri"/>
                <a:ea typeface="DejaVu Sans"/>
              </a:rPr>
              <a:t>-¿quina serà la clau de la </a:t>
            </a:r>
            <a:r>
              <a:rPr b="1" lang="ca-ES" sz="3200" spc="-1" strike="noStrike">
                <a:solidFill>
                  <a:srgbClr val="000000"/>
                </a:solidFill>
                <a:latin typeface="Calibri"/>
                <a:ea typeface="DejaVu Sans"/>
              </a:rPr>
              <a:t>ciutat-estat</a:t>
            </a:r>
            <a:r>
              <a:rPr b="0" lang="ca-ES" sz="3200" spc="-1" strike="noStrike">
                <a:solidFill>
                  <a:srgbClr val="000000"/>
                </a:solidFill>
                <a:latin typeface="Calibri"/>
                <a:ea typeface="DejaVu Sans"/>
              </a:rPr>
              <a:t>, o polis utòpica de Plató?, ¿com s’assegura la viabilitat de la </a:t>
            </a:r>
            <a:r>
              <a:rPr b="1" lang="ca-ES" sz="3200" spc="-1" strike="noStrike">
                <a:solidFill>
                  <a:srgbClr val="000000"/>
                </a:solidFill>
                <a:latin typeface="Calibri"/>
                <a:ea typeface="DejaVu Sans"/>
              </a:rPr>
              <a:t>Cal·lípolis</a:t>
            </a:r>
            <a:r>
              <a:rPr b="0" lang="ca-ES" sz="3200" spc="-1" strike="noStrike">
                <a:solidFill>
                  <a:srgbClr val="000000"/>
                </a:solidFill>
                <a:latin typeface="Calibri"/>
                <a:ea typeface="DejaVu Sans"/>
              </a:rPr>
              <a:t> platònica?</a:t>
            </a:r>
            <a:endParaRPr b="0" lang="ca-ES" sz="3200" spc="-1" strike="noStrike">
              <a:latin typeface="Arial"/>
            </a:endParaRPr>
          </a:p>
          <a:p>
            <a:pPr marL="343080" indent="-338400">
              <a:lnSpc>
                <a:spcPct val="80000"/>
              </a:lnSpc>
              <a:spcBef>
                <a:spcPts val="524"/>
              </a:spcBef>
              <a:tabLst>
                <a:tab algn="l" pos="0"/>
              </a:tabLst>
            </a:pP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Amb un sistema educatiu (</a:t>
            </a:r>
            <a:r>
              <a:rPr b="1" lang="ca-ES" sz="3200" spc="-1" strike="noStrike">
                <a:solidFill>
                  <a:srgbClr val="990000"/>
                </a:solidFill>
                <a:latin typeface="Calibri"/>
                <a:ea typeface="DejaVu Sans"/>
              </a:rPr>
              <a:t>PAIDEIA</a:t>
            </a:r>
            <a:r>
              <a:rPr b="0" lang="ca-ES" sz="3200" spc="-1" strike="noStrike">
                <a:solidFill>
                  <a:srgbClr val="000000"/>
                </a:solidFill>
                <a:latin typeface="Calibri"/>
                <a:ea typeface="DejaVu Sans"/>
              </a:rPr>
              <a:t>) al servei d’una societat millor (només es vetlla pels interessos de la comunitat, i no pels dels individus entesos aïlladament... L’objectiu és el </a:t>
            </a:r>
            <a:r>
              <a:rPr b="1" lang="ca-ES" sz="3200" spc="-1" strike="noStrike">
                <a:solidFill>
                  <a:srgbClr val="000000"/>
                </a:solidFill>
                <a:latin typeface="Calibri"/>
                <a:ea typeface="DejaVu Sans"/>
              </a:rPr>
              <a:t>bé comú</a:t>
            </a:r>
            <a:r>
              <a:rPr b="0" lang="ca-ES" sz="3200" spc="-1" strike="noStrike">
                <a:solidFill>
                  <a:srgbClr val="000000"/>
                </a:solidFill>
                <a:latin typeface="Calibri"/>
                <a:ea typeface="DejaVu Sans"/>
              </a:rPr>
              <a:t> i la </a:t>
            </a:r>
            <a:r>
              <a:rPr b="1" lang="ca-ES" sz="3200" spc="-1" strike="noStrike">
                <a:solidFill>
                  <a:srgbClr val="000000"/>
                </a:solidFill>
                <a:latin typeface="Calibri"/>
                <a:ea typeface="DejaVu Sans"/>
              </a:rPr>
              <a:t>justícia col·lectiva</a:t>
            </a:r>
            <a:r>
              <a:rPr b="0" lang="ca-ES" sz="3200" spc="-1" strike="noStrike">
                <a:solidFill>
                  <a:srgbClr val="000000"/>
                </a:solidFill>
                <a:latin typeface="Calibri"/>
                <a:ea typeface="DejaVu Sans"/>
              </a:rPr>
              <a:t>).</a:t>
            </a:r>
            <a:endParaRPr b="0" lang="ca-ES" sz="3200" spc="-1" strike="noStrike">
              <a:latin typeface="Arial"/>
            </a:endParaRPr>
          </a:p>
          <a:p>
            <a:pPr marL="343080" indent="-338400">
              <a:lnSpc>
                <a:spcPct val="80000"/>
              </a:lnSpc>
              <a:spcBef>
                <a:spcPts val="524"/>
              </a:spcBef>
              <a:tabLst>
                <a:tab algn="l" pos="0"/>
              </a:tabLst>
            </a:pP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L’Estat com a </a:t>
            </a:r>
            <a:r>
              <a:rPr b="1" lang="ca-ES" sz="3200" spc="-1" strike="noStrike">
                <a:solidFill>
                  <a:srgbClr val="990000"/>
                </a:solidFill>
                <a:latin typeface="Calibri"/>
                <a:ea typeface="DejaVu Sans"/>
              </a:rPr>
              <a:t>instrument d’educació</a:t>
            </a:r>
            <a:r>
              <a:rPr b="0" lang="ca-ES" sz="3200" spc="-1" strike="noStrike">
                <a:solidFill>
                  <a:srgbClr val="000000"/>
                </a:solidFill>
                <a:latin typeface="Calibri"/>
                <a:ea typeface="DejaVu Sans"/>
              </a:rPr>
              <a:t>, de socialització.</a:t>
            </a:r>
            <a:endParaRPr b="0" lang="ca-ES" sz="3200" spc="-1" strike="noStrike">
              <a:latin typeface="Arial"/>
            </a:endParaRPr>
          </a:p>
          <a:p>
            <a:pPr marL="343080" indent="-338400">
              <a:lnSpc>
                <a:spcPct val="80000"/>
              </a:lnSpc>
              <a:spcBef>
                <a:spcPts val="524"/>
              </a:spcBef>
              <a:tabLst>
                <a:tab algn="l" pos="0"/>
              </a:tabLst>
            </a:pPr>
            <a:endParaRPr b="0" lang="ca-ES" sz="3200" spc="-1" strike="noStrike">
              <a:latin typeface="Arial"/>
            </a:endParaRPr>
          </a:p>
          <a:p>
            <a:pPr marL="343080" indent="-338400">
              <a:lnSpc>
                <a:spcPct val="80000"/>
              </a:lnSpc>
              <a:spcBef>
                <a:spcPts val="524"/>
              </a:spcBef>
              <a:tabLst>
                <a:tab algn="l" pos="0"/>
              </a:tabLst>
            </a:pPr>
            <a:r>
              <a:rPr b="0" lang="ca-ES" sz="3200" spc="-1" strike="noStrike">
                <a:solidFill>
                  <a:srgbClr val="000000"/>
                </a:solidFill>
                <a:latin typeface="Calibri"/>
                <a:ea typeface="DejaVu Sans"/>
              </a:rPr>
              <a:t>-</a:t>
            </a:r>
            <a:r>
              <a:rPr b="1" lang="ca-ES" sz="3200" spc="-1" strike="noStrike">
                <a:solidFill>
                  <a:srgbClr val="990000"/>
                </a:solidFill>
                <a:latin typeface="Calibri"/>
                <a:ea typeface="DejaVu Sans"/>
              </a:rPr>
              <a:t>Paideia</a:t>
            </a:r>
            <a:r>
              <a:rPr b="0" lang="ca-ES" sz="3200" spc="-1" strike="noStrike">
                <a:solidFill>
                  <a:srgbClr val="000000"/>
                </a:solidFill>
                <a:latin typeface="Calibri"/>
                <a:ea typeface="DejaVu Sans"/>
              </a:rPr>
              <a:t>:</a:t>
            </a:r>
            <a:endParaRPr b="0" lang="ca-ES" sz="3200" spc="-1" strike="noStrike">
              <a:latin typeface="Arial"/>
            </a:endParaRPr>
          </a:p>
          <a:p>
            <a:pPr marL="343080" indent="-338400">
              <a:lnSpc>
                <a:spcPct val="80000"/>
              </a:lnSpc>
              <a:spcBef>
                <a:spcPts val="524"/>
              </a:spcBef>
              <a:tabLst>
                <a:tab algn="l" pos="0"/>
              </a:tabLst>
            </a:pP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-controlada, òbviament, per l’Estat... (impossibilitat de l’educació privada)...</a:t>
            </a:r>
            <a:endParaRPr b="0" lang="ca-ES" sz="3200" spc="-1" strike="noStrike">
              <a:latin typeface="Arial"/>
            </a:endParaRPr>
          </a:p>
          <a:p>
            <a:pPr marL="343080" indent="-338400">
              <a:lnSpc>
                <a:spcPct val="80000"/>
              </a:lnSpc>
              <a:spcBef>
                <a:spcPts val="524"/>
              </a:spcBef>
              <a:tabLst>
                <a:tab algn="l" pos="0"/>
              </a:tabLst>
            </a:pP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-destinada especialment a les classes dels governants i dels guardians...</a:t>
            </a:r>
            <a:endParaRPr b="0" lang="ca-ES" sz="3200" spc="-1" strike="noStrike">
              <a:latin typeface="Arial"/>
            </a:endParaRPr>
          </a:p>
          <a:p>
            <a:pPr marL="343080" indent="-338400">
              <a:lnSpc>
                <a:spcPct val="80000"/>
              </a:lnSpc>
              <a:spcBef>
                <a:spcPts val="524"/>
              </a:spcBef>
              <a:tabLst>
                <a:tab algn="l" pos="0"/>
              </a:tabLst>
            </a:pP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-organització de la classe dominant en una vida comunitària (eliminació total de qualsevol forma de propietat privada, també de la família...); comunisme radical; matrimonis concertats; educació tant per a homes com per a dones (</a:t>
            </a:r>
            <a:r>
              <a:rPr b="0" i="1" lang="ca-ES" sz="3200" spc="-1" strike="noStrike">
                <a:solidFill>
                  <a:srgbClr val="000000"/>
                </a:solidFill>
                <a:latin typeface="Calibri"/>
                <a:ea typeface="DejaVu Sans"/>
              </a:rPr>
              <a:t>Rep. VII, 540 c</a:t>
            </a:r>
            <a:r>
              <a:rPr b="0" lang="ca-ES" sz="3200" spc="-1" strike="noStrike">
                <a:solidFill>
                  <a:srgbClr val="000000"/>
                </a:solidFill>
                <a:latin typeface="Calibri"/>
                <a:ea typeface="DejaVu Sans"/>
              </a:rPr>
              <a:t>)... </a:t>
            </a:r>
            <a:endParaRPr b="0" lang="ca-ES" sz="3200" spc="-1" strike="noStrike">
              <a:latin typeface="Arial"/>
            </a:endParaRPr>
          </a:p>
          <a:p>
            <a:pPr marL="343080" indent="-338400">
              <a:lnSpc>
                <a:spcPct val="80000"/>
              </a:lnSpc>
              <a:spcBef>
                <a:spcPts val="524"/>
              </a:spcBef>
              <a:tabLst>
                <a:tab algn="l" pos="0"/>
              </a:tabLst>
            </a:pP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-expulsió dels </a:t>
            </a:r>
            <a:r>
              <a:rPr b="1" lang="ca-ES" sz="3200" spc="-1" strike="noStrike">
                <a:solidFill>
                  <a:srgbClr val="000000"/>
                </a:solidFill>
                <a:latin typeface="Calibri"/>
                <a:ea typeface="DejaVu Sans"/>
              </a:rPr>
              <a:t>artistes</a:t>
            </a:r>
            <a:r>
              <a:rPr b="0" lang="ca-ES" sz="3200" spc="-1" strike="noStrike">
                <a:solidFill>
                  <a:srgbClr val="000000"/>
                </a:solidFill>
                <a:latin typeface="Calibri"/>
                <a:ea typeface="DejaVu Sans"/>
              </a:rPr>
              <a:t> en general, i dels </a:t>
            </a:r>
            <a:r>
              <a:rPr b="1" lang="ca-ES" sz="3200" spc="-1" strike="noStrike">
                <a:solidFill>
                  <a:srgbClr val="000000"/>
                </a:solidFill>
                <a:latin typeface="Calibri"/>
                <a:ea typeface="DejaVu Sans"/>
              </a:rPr>
              <a:t>poetes</a:t>
            </a:r>
            <a:r>
              <a:rPr b="0" lang="ca-ES" sz="3200" spc="-1" strike="noStrike">
                <a:solidFill>
                  <a:srgbClr val="000000"/>
                </a:solidFill>
                <a:latin typeface="Calibri"/>
                <a:ea typeface="DejaVu Sans"/>
              </a:rPr>
              <a:t> en particular, de la polis ideal...</a:t>
            </a:r>
            <a:endParaRPr b="0" lang="ca-ES" sz="3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CustomShape 1"/>
          <p:cNvSpPr/>
          <p:nvPr/>
        </p:nvSpPr>
        <p:spPr>
          <a:xfrm>
            <a:off x="179280" y="274680"/>
            <a:ext cx="8712360" cy="1141560"/>
          </a:xfrm>
          <a:prstGeom prst="rect">
            <a:avLst/>
          </a:prstGeom>
          <a:solidFill>
            <a:srgbClr val="4f81bd"/>
          </a:solidFill>
          <a:ln w="0">
            <a:noFill/>
          </a:ln>
        </p:spPr>
        <p:style>
          <a:lnRef idx="0"/>
          <a:fillRef idx="0"/>
          <a:effectRef idx="0"/>
          <a:fontRef idx="minor"/>
        </p:style>
        <p:txBody>
          <a:bodyPr lIns="90000" rIns="90000" tIns="45000" bIns="45000" anchor="ctr">
            <a:noAutofit/>
          </a:bodyPr>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ca-ES" sz="3600" spc="-1" strike="noStrike">
                <a:solidFill>
                  <a:srgbClr val="ffffff"/>
                </a:solidFill>
                <a:latin typeface="Calibri"/>
                <a:ea typeface="DejaVu Sans"/>
              </a:rPr>
              <a:t>CONTEXT HISTÒRIC</a:t>
            </a:r>
            <a:endParaRPr b="0" lang="ca-ES" sz="3600" spc="-1" strike="noStrike">
              <a:latin typeface="Arial"/>
            </a:endParaRPr>
          </a:p>
        </p:txBody>
      </p:sp>
      <p:sp>
        <p:nvSpPr>
          <p:cNvPr id="202" name="CustomShape 2"/>
          <p:cNvSpPr/>
          <p:nvPr/>
        </p:nvSpPr>
        <p:spPr>
          <a:xfrm>
            <a:off x="250920" y="1844640"/>
            <a:ext cx="8496360" cy="4751640"/>
          </a:xfrm>
          <a:prstGeom prst="rect">
            <a:avLst/>
          </a:prstGeom>
          <a:noFill/>
          <a:ln w="0">
            <a:noFill/>
          </a:ln>
        </p:spPr>
        <p:style>
          <a:lnRef idx="0"/>
          <a:fillRef idx="0"/>
          <a:effectRef idx="0"/>
          <a:fontRef idx="minor"/>
        </p:style>
        <p:txBody>
          <a:bodyPr lIns="90000" rIns="90000" tIns="45000" bIns="45000">
            <a:noAutofit/>
          </a:bodyPr>
          <a:p>
            <a:pPr marL="347400" indent="-342720">
              <a:lnSpc>
                <a:spcPct val="90000"/>
              </a:lnSpc>
              <a:spcBef>
                <a:spcPts val="601"/>
              </a:spcBef>
              <a:buClr>
                <a:srgbClr val="000000"/>
              </a:buClr>
              <a:buFont typeface="Arial"/>
              <a:buChar char="•"/>
              <a:tabLst>
                <a:tab algn="l" pos="0"/>
              </a:tabLst>
            </a:pPr>
            <a:r>
              <a:rPr b="0" lang="ca-ES" sz="2000" spc="-1" strike="noStrike">
                <a:solidFill>
                  <a:srgbClr val="000000"/>
                </a:solidFill>
                <a:latin typeface="Arial"/>
                <a:ea typeface="DejaVu Sans"/>
              </a:rPr>
              <a:t>Període de Pericles (479-431 aC)</a:t>
            </a:r>
            <a:endParaRPr b="0" lang="ca-ES" sz="2000" spc="-1" strike="noStrike">
              <a:latin typeface="Arial"/>
            </a:endParaRPr>
          </a:p>
          <a:p>
            <a:pPr marL="347400" indent="-342720">
              <a:lnSpc>
                <a:spcPct val="90000"/>
              </a:lnSpc>
              <a:spcBef>
                <a:spcPts val="601"/>
              </a:spcBef>
              <a:buClr>
                <a:srgbClr val="000000"/>
              </a:buClr>
              <a:buFont typeface="Arial"/>
              <a:buChar char="•"/>
              <a:tabLst>
                <a:tab algn="l" pos="0"/>
              </a:tabLst>
            </a:pPr>
            <a:r>
              <a:rPr b="0" lang="ca-ES" sz="2000" spc="-1" strike="noStrike">
                <a:solidFill>
                  <a:srgbClr val="000000"/>
                </a:solidFill>
                <a:latin typeface="Arial"/>
                <a:ea typeface="DejaVu Sans"/>
              </a:rPr>
              <a:t>Filosofia de Plató motivada per les seves preocupacions polítiques davant l’evolució de la política atenenca i la seva reacció davant del pensament dels sofistes.</a:t>
            </a:r>
            <a:endParaRPr b="0" lang="ca-ES" sz="2000" spc="-1" strike="noStrike">
              <a:latin typeface="Arial"/>
            </a:endParaRPr>
          </a:p>
          <a:p>
            <a:pPr marL="347400" indent="-342720">
              <a:lnSpc>
                <a:spcPct val="90000"/>
              </a:lnSpc>
              <a:spcBef>
                <a:spcPts val="601"/>
              </a:spcBef>
              <a:buClr>
                <a:srgbClr val="000000"/>
              </a:buClr>
              <a:buFont typeface="Arial"/>
              <a:buChar char="•"/>
              <a:tabLst>
                <a:tab algn="l" pos="0"/>
              </a:tabLst>
            </a:pPr>
            <a:r>
              <a:rPr b="0" lang="ca-ES" sz="2000" spc="-1" strike="noStrike">
                <a:solidFill>
                  <a:srgbClr val="000000"/>
                </a:solidFill>
                <a:latin typeface="Arial"/>
                <a:ea typeface="DejaVu Sans"/>
              </a:rPr>
              <a:t>Guerres del Peloponès (431-404 aC). </a:t>
            </a:r>
            <a:endParaRPr b="0" lang="ca-ES" sz="2000" spc="-1" strike="noStrike">
              <a:latin typeface="Arial"/>
            </a:endParaRPr>
          </a:p>
          <a:p>
            <a:pPr lvl="1" marL="804600" indent="-342720">
              <a:lnSpc>
                <a:spcPct val="90000"/>
              </a:lnSpc>
              <a:spcBef>
                <a:spcPts val="601"/>
              </a:spcBef>
              <a:buClr>
                <a:srgbClr val="000000"/>
              </a:buClr>
              <a:buFont typeface="Arial"/>
              <a:buChar char="•"/>
              <a:tabLst>
                <a:tab algn="l" pos="0"/>
              </a:tabLst>
            </a:pPr>
            <a:r>
              <a:rPr b="0" lang="ca-ES" sz="2000" spc="-1" strike="noStrike">
                <a:solidFill>
                  <a:srgbClr val="000000"/>
                </a:solidFill>
                <a:latin typeface="Arial"/>
                <a:ea typeface="DejaVu Sans"/>
              </a:rPr>
              <a:t>404 aC Esparta imposa el govern dels Trenta tirans. </a:t>
            </a:r>
            <a:endParaRPr b="0" lang="ca-ES" sz="2000" spc="-1" strike="noStrike">
              <a:latin typeface="Arial"/>
            </a:endParaRPr>
          </a:p>
          <a:p>
            <a:pPr lvl="1" marL="804600" indent="-342720">
              <a:lnSpc>
                <a:spcPct val="90000"/>
              </a:lnSpc>
              <a:spcBef>
                <a:spcPts val="601"/>
              </a:spcBef>
              <a:buClr>
                <a:srgbClr val="000000"/>
              </a:buClr>
              <a:buFont typeface="Arial"/>
              <a:buChar char="•"/>
              <a:tabLst>
                <a:tab algn="l" pos="0"/>
              </a:tabLst>
            </a:pPr>
            <a:r>
              <a:rPr b="0" lang="ca-ES" sz="2000" spc="-1" strike="noStrike">
                <a:solidFill>
                  <a:srgbClr val="000000"/>
                </a:solidFill>
                <a:latin typeface="Arial"/>
                <a:ea typeface="DejaVu Sans"/>
              </a:rPr>
              <a:t>403 aC. Revolta democràtica (Trasíbul). </a:t>
            </a:r>
            <a:endParaRPr b="0" lang="ca-ES" sz="2000" spc="-1" strike="noStrike">
              <a:latin typeface="Arial"/>
            </a:endParaRPr>
          </a:p>
          <a:p>
            <a:pPr lvl="1" marL="804600" indent="-342720">
              <a:lnSpc>
                <a:spcPct val="90000"/>
              </a:lnSpc>
              <a:spcBef>
                <a:spcPts val="601"/>
              </a:spcBef>
              <a:buClr>
                <a:srgbClr val="000000"/>
              </a:buClr>
              <a:buFont typeface="Arial"/>
              <a:buChar char="•"/>
              <a:tabLst>
                <a:tab algn="l" pos="0"/>
              </a:tabLst>
            </a:pPr>
            <a:r>
              <a:rPr b="0" lang="ca-ES" sz="2000" spc="-1" strike="noStrike">
                <a:solidFill>
                  <a:srgbClr val="000000"/>
                </a:solidFill>
                <a:latin typeface="Arial"/>
                <a:ea typeface="DejaVu Sans"/>
              </a:rPr>
              <a:t>Judici a Sòcrates. </a:t>
            </a:r>
            <a:endParaRPr b="0" lang="ca-ES" sz="2000" spc="-1" strike="noStrike">
              <a:latin typeface="Arial"/>
            </a:endParaRPr>
          </a:p>
          <a:p>
            <a:pPr lvl="1" marL="804600" indent="-342720">
              <a:lnSpc>
                <a:spcPct val="90000"/>
              </a:lnSpc>
              <a:spcBef>
                <a:spcPts val="601"/>
              </a:spcBef>
              <a:buClr>
                <a:srgbClr val="000000"/>
              </a:buClr>
              <a:buFont typeface="Arial"/>
              <a:buChar char="•"/>
              <a:tabLst>
                <a:tab algn="l" pos="0"/>
              </a:tabLst>
            </a:pPr>
            <a:r>
              <a:rPr b="0" lang="ca-ES" sz="2000" spc="-1" strike="noStrike">
                <a:solidFill>
                  <a:srgbClr val="000000"/>
                </a:solidFill>
                <a:latin typeface="Arial"/>
                <a:ea typeface="DejaVu Sans"/>
              </a:rPr>
              <a:t>Època de la segona sofística: Demagògia. Oradors a sou sense escrúpols al servei dels poderosos. </a:t>
            </a:r>
            <a:endParaRPr b="0" lang="ca-ES" sz="2000" spc="-1" strike="noStrike">
              <a:latin typeface="Arial"/>
            </a:endParaRPr>
          </a:p>
          <a:p>
            <a:pPr lvl="2" marL="1261800" indent="-342720">
              <a:lnSpc>
                <a:spcPct val="90000"/>
              </a:lnSpc>
              <a:spcBef>
                <a:spcPts val="601"/>
              </a:spcBef>
              <a:buClr>
                <a:srgbClr val="000000"/>
              </a:buClr>
              <a:buFont typeface="Arial"/>
              <a:buChar char="•"/>
              <a:tabLst>
                <a:tab algn="l" pos="0"/>
              </a:tabLst>
            </a:pPr>
            <a:r>
              <a:rPr b="0" lang="ca-ES" sz="2000" spc="-1" strike="noStrike">
                <a:solidFill>
                  <a:srgbClr val="000000"/>
                </a:solidFill>
                <a:latin typeface="Arial"/>
                <a:ea typeface="DejaVu Sans"/>
              </a:rPr>
              <a:t>Relativisme moral</a:t>
            </a:r>
            <a:endParaRPr b="0" lang="ca-ES" sz="2000" spc="-1" strike="noStrike">
              <a:latin typeface="Arial"/>
            </a:endParaRPr>
          </a:p>
          <a:p>
            <a:pPr lvl="2" marL="1261800" indent="-342720">
              <a:lnSpc>
                <a:spcPct val="90000"/>
              </a:lnSpc>
              <a:spcBef>
                <a:spcPts val="601"/>
              </a:spcBef>
              <a:buClr>
                <a:srgbClr val="000000"/>
              </a:buClr>
              <a:buFont typeface="Arial"/>
              <a:buChar char="•"/>
              <a:tabLst>
                <a:tab algn="l" pos="0"/>
              </a:tabLst>
            </a:pPr>
            <a:r>
              <a:rPr b="0" lang="ca-ES" sz="2000" spc="-1" strike="noStrike">
                <a:solidFill>
                  <a:srgbClr val="000000"/>
                </a:solidFill>
                <a:latin typeface="Arial"/>
                <a:ea typeface="DejaVu Sans"/>
              </a:rPr>
              <a:t>Convencionalisme polític.</a:t>
            </a:r>
            <a:endParaRPr b="0" lang="ca-ES" sz="2000" spc="-1" strike="noStrike">
              <a:latin typeface="Arial"/>
            </a:endParaRPr>
          </a:p>
          <a:p>
            <a:pPr marL="347400" indent="-342720">
              <a:lnSpc>
                <a:spcPct val="90000"/>
              </a:lnSpc>
              <a:spcBef>
                <a:spcPts val="601"/>
              </a:spcBef>
              <a:buClr>
                <a:srgbClr val="000000"/>
              </a:buClr>
              <a:buFont typeface="Arial"/>
              <a:buChar char="•"/>
              <a:tabLst>
                <a:tab algn="l" pos="0"/>
              </a:tabLst>
            </a:pPr>
            <a:r>
              <a:rPr b="0" lang="ca-ES" sz="2000" spc="-1" strike="noStrike">
                <a:solidFill>
                  <a:srgbClr val="000000"/>
                </a:solidFill>
                <a:latin typeface="Arial"/>
                <a:ea typeface="DejaVu Sans"/>
              </a:rPr>
              <a:t>Plató proposarà trobar un conjunt de valors universal per a que siguin fonament de l’estat.</a:t>
            </a:r>
            <a:endParaRPr b="0" lang="ca-ES" sz="2000" spc="-1" strike="noStrike">
              <a:latin typeface="Arial"/>
            </a:endParaRPr>
          </a:p>
          <a:p>
            <a:pPr>
              <a:lnSpc>
                <a:spcPct val="90000"/>
              </a:lnSpc>
              <a:spcBef>
                <a:spcPts val="601"/>
              </a:spcBef>
              <a:tabLst>
                <a:tab algn="l" pos="0"/>
              </a:tabLst>
            </a:pPr>
            <a:endParaRPr b="0" lang="ca-ES" sz="20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CustomShape 1"/>
          <p:cNvSpPr/>
          <p:nvPr/>
        </p:nvSpPr>
        <p:spPr>
          <a:xfrm>
            <a:off x="457200" y="274680"/>
            <a:ext cx="8228160" cy="1141560"/>
          </a:xfrm>
          <a:prstGeom prst="rect">
            <a:avLst/>
          </a:prstGeom>
          <a:solidFill>
            <a:srgbClr val="4f81bd"/>
          </a:solidFill>
          <a:ln w="0">
            <a:noFill/>
          </a:ln>
        </p:spPr>
        <p:style>
          <a:lnRef idx="0"/>
          <a:fillRef idx="0"/>
          <a:effectRef idx="0"/>
          <a:fontRef idx="minor"/>
        </p:style>
        <p:txBody>
          <a:bodyPr lIns="90000" rIns="90000" tIns="45000" bIns="45000" anchor="ctr">
            <a:noAutofit/>
          </a:bodyPr>
          <a:p>
            <a:pPr algn="ctr">
              <a:lnSpc>
                <a:spcPct val="100000"/>
              </a:lnSpc>
            </a:pPr>
            <a:r>
              <a:rPr b="0" lang="es-ES" sz="4400" spc="-1" strike="noStrike">
                <a:solidFill>
                  <a:srgbClr val="000000"/>
                </a:solidFill>
                <a:latin typeface="Calibri"/>
                <a:ea typeface="DejaVu Sans"/>
              </a:rPr>
              <a:t>DIFERENTS FORMES DE GOVERN</a:t>
            </a:r>
            <a:endParaRPr b="0" lang="ca-ES" sz="4400" spc="-1" strike="noStrike">
              <a:latin typeface="Arial"/>
            </a:endParaRPr>
          </a:p>
        </p:txBody>
      </p:sp>
      <p:sp>
        <p:nvSpPr>
          <p:cNvPr id="264" name="CustomShape 2"/>
          <p:cNvSpPr/>
          <p:nvPr/>
        </p:nvSpPr>
        <p:spPr>
          <a:xfrm>
            <a:off x="457200" y="1600200"/>
            <a:ext cx="8228160" cy="4524480"/>
          </a:xfrm>
          <a:prstGeom prst="rect">
            <a:avLst/>
          </a:prstGeom>
          <a:noFill/>
          <a:ln w="0">
            <a:noFill/>
          </a:ln>
        </p:spPr>
        <p:style>
          <a:lnRef idx="0"/>
          <a:fillRef idx="0"/>
          <a:effectRef idx="0"/>
          <a:fontRef idx="minor"/>
        </p:style>
        <p:txBody>
          <a:bodyPr lIns="90000" rIns="90000" tIns="45000" bIns="45000">
            <a:normAutofit fontScale="42000"/>
          </a:bodyPr>
          <a:p>
            <a:pPr>
              <a:lnSpc>
                <a:spcPct val="100000"/>
              </a:lnSpc>
              <a:spcBef>
                <a:spcPts val="641"/>
              </a:spcBef>
            </a:pPr>
            <a:endParaRPr b="0" lang="ca-ES" sz="1800" spc="-1" strike="noStrike">
              <a:latin typeface="Arial"/>
            </a:endParaRPr>
          </a:p>
          <a:p>
            <a:pPr marL="343080" indent="-341640">
              <a:lnSpc>
                <a:spcPct val="100000"/>
              </a:lnSpc>
              <a:spcBef>
                <a:spcPts val="641"/>
              </a:spcBef>
              <a:buClr>
                <a:srgbClr val="000000"/>
              </a:buClr>
              <a:buFont typeface="Arial"/>
              <a:buChar char="•"/>
            </a:pPr>
            <a:r>
              <a:rPr b="0" lang="ca-ES" sz="3200" spc="-1" strike="noStrike">
                <a:solidFill>
                  <a:srgbClr val="000000"/>
                </a:solidFill>
                <a:latin typeface="Calibri"/>
                <a:ea typeface="DejaVu Sans"/>
              </a:rPr>
              <a:t>Formes de govern de </a:t>
            </a:r>
            <a:r>
              <a:rPr b="1" lang="ca-ES" sz="3200" spc="-1" strike="noStrike">
                <a:solidFill>
                  <a:srgbClr val="000000"/>
                </a:solidFill>
                <a:latin typeface="Calibri"/>
                <a:ea typeface="DejaVu Sans"/>
              </a:rPr>
              <a:t>l’ànima</a:t>
            </a:r>
            <a:r>
              <a:rPr b="0" lang="ca-ES" sz="3200" spc="-1" strike="noStrike">
                <a:solidFill>
                  <a:srgbClr val="000000"/>
                </a:solidFill>
                <a:latin typeface="Calibri"/>
                <a:ea typeface="DejaVu Sans"/>
              </a:rPr>
              <a:t> </a:t>
            </a:r>
            <a:r>
              <a:rPr b="1" lang="ca-ES" sz="3200" spc="-1" strike="noStrike">
                <a:solidFill>
                  <a:srgbClr val="000000"/>
                </a:solidFill>
                <a:latin typeface="Calibri"/>
                <a:ea typeface="DejaVu Sans"/>
              </a:rPr>
              <a:t>racional</a:t>
            </a:r>
            <a:endParaRPr b="0" lang="ca-ES" sz="3200" spc="-1" strike="noStrike">
              <a:latin typeface="Arial"/>
            </a:endParaRPr>
          </a:p>
          <a:p>
            <a:pPr marL="343080" indent="-341640">
              <a:lnSpc>
                <a:spcPct val="100000"/>
              </a:lnSpc>
              <a:spcBef>
                <a:spcPts val="641"/>
              </a:spcBef>
              <a:buClr>
                <a:srgbClr val="000000"/>
              </a:buClr>
              <a:buFont typeface="Arial"/>
              <a:buChar char="•"/>
            </a:pPr>
            <a:r>
              <a:rPr b="0" lang="ca-ES" sz="3200" spc="-1" strike="noStrike">
                <a:solidFill>
                  <a:srgbClr val="000000"/>
                </a:solidFill>
                <a:latin typeface="Calibri"/>
                <a:ea typeface="DejaVu Sans"/>
              </a:rPr>
              <a:t>(governs </a:t>
            </a:r>
            <a:r>
              <a:rPr b="1" lang="ca-ES" sz="3200" spc="-1" strike="noStrike">
                <a:solidFill>
                  <a:srgbClr val="000000"/>
                </a:solidFill>
                <a:latin typeface="Calibri"/>
                <a:ea typeface="DejaVu Sans"/>
              </a:rPr>
              <a:t>justos</a:t>
            </a:r>
            <a:r>
              <a:rPr b="0" lang="ca-ES" sz="3200" spc="-1" strike="noStrike">
                <a:solidFill>
                  <a:srgbClr val="000000"/>
                </a:solidFill>
                <a:latin typeface="Calibri"/>
                <a:ea typeface="DejaVu Sans"/>
              </a:rPr>
              <a:t> - </a:t>
            </a:r>
            <a:r>
              <a:rPr b="0" i="1" lang="ca-ES" sz="3200" spc="-1" strike="noStrike">
                <a:solidFill>
                  <a:srgbClr val="000000"/>
                </a:solidFill>
                <a:latin typeface="Calibri"/>
                <a:ea typeface="DejaVu Sans"/>
              </a:rPr>
              <a:t>nous</a:t>
            </a:r>
            <a:r>
              <a:rPr b="0" lang="ca-ES" sz="3200" spc="-1" strike="noStrike">
                <a:solidFill>
                  <a:srgbClr val="000000"/>
                </a:solidFill>
                <a:latin typeface="Calibri"/>
                <a:ea typeface="DejaVu Sans"/>
              </a:rPr>
              <a:t>):</a:t>
            </a:r>
            <a:endParaRPr b="0" lang="ca-ES" sz="3200" spc="-1" strike="noStrike">
              <a:latin typeface="Arial"/>
            </a:endParaRPr>
          </a:p>
          <a:p>
            <a:pPr marL="343080" indent="-341640">
              <a:lnSpc>
                <a:spcPct val="100000"/>
              </a:lnSpc>
              <a:spcBef>
                <a:spcPts val="641"/>
              </a:spcBef>
              <a:buClr>
                <a:srgbClr val="000000"/>
              </a:buClr>
              <a:buFont typeface="Arial"/>
              <a:buChar char="•"/>
            </a:pPr>
            <a:r>
              <a:rPr b="1" lang="ca-ES" sz="3200" spc="-1" strike="noStrike">
                <a:solidFill>
                  <a:srgbClr val="000000"/>
                </a:solidFill>
                <a:latin typeface="Calibri"/>
                <a:ea typeface="DejaVu Sans"/>
              </a:rPr>
              <a:t>Monarquia</a:t>
            </a:r>
            <a:endParaRPr b="0" lang="ca-ES" sz="3200" spc="-1" strike="noStrike">
              <a:latin typeface="Arial"/>
            </a:endParaRPr>
          </a:p>
          <a:p>
            <a:pPr marL="343080" indent="-341640">
              <a:lnSpc>
                <a:spcPct val="100000"/>
              </a:lnSpc>
              <a:spcBef>
                <a:spcPts val="641"/>
              </a:spcBef>
              <a:buClr>
                <a:srgbClr val="000000"/>
              </a:buClr>
              <a:buFont typeface="Arial"/>
              <a:buChar char="•"/>
            </a:pPr>
            <a:r>
              <a:rPr b="1" lang="ca-ES" sz="3200" spc="-1" strike="noStrike">
                <a:solidFill>
                  <a:srgbClr val="000000"/>
                </a:solidFill>
                <a:latin typeface="Calibri"/>
                <a:ea typeface="DejaVu Sans"/>
              </a:rPr>
              <a:t>Aristocràcia</a:t>
            </a:r>
            <a:endParaRPr b="0" lang="ca-ES" sz="3200" spc="-1" strike="noStrike">
              <a:latin typeface="Arial"/>
            </a:endParaRPr>
          </a:p>
          <a:p>
            <a:pPr>
              <a:lnSpc>
                <a:spcPct val="100000"/>
              </a:lnSpc>
              <a:spcBef>
                <a:spcPts val="641"/>
              </a:spcBef>
            </a:pPr>
            <a:endParaRPr b="0" lang="ca-ES" sz="3200" spc="-1" strike="noStrike">
              <a:latin typeface="Arial"/>
            </a:endParaRPr>
          </a:p>
          <a:p>
            <a:pPr marL="343080" indent="-341640">
              <a:lnSpc>
                <a:spcPct val="100000"/>
              </a:lnSpc>
              <a:spcBef>
                <a:spcPts val="641"/>
              </a:spcBef>
              <a:buClr>
                <a:srgbClr val="000000"/>
              </a:buClr>
              <a:buFont typeface="Arial"/>
              <a:buChar char="•"/>
            </a:pPr>
            <a:r>
              <a:rPr b="0" lang="ca-ES" sz="3200" spc="-1" strike="noStrike">
                <a:solidFill>
                  <a:srgbClr val="000000"/>
                </a:solidFill>
                <a:latin typeface="Calibri"/>
                <a:ea typeface="DejaVu Sans"/>
              </a:rPr>
              <a:t>Formes de govern de </a:t>
            </a:r>
            <a:r>
              <a:rPr b="1" lang="ca-ES" sz="3200" spc="-1" strike="noStrike">
                <a:solidFill>
                  <a:srgbClr val="000000"/>
                </a:solidFill>
                <a:latin typeface="Calibri"/>
                <a:ea typeface="DejaVu Sans"/>
              </a:rPr>
              <a:t>l’ànima</a:t>
            </a:r>
            <a:r>
              <a:rPr b="0" lang="ca-ES" sz="3200" spc="-1" strike="noStrike">
                <a:solidFill>
                  <a:srgbClr val="000000"/>
                </a:solidFill>
                <a:latin typeface="Calibri"/>
                <a:ea typeface="DejaVu Sans"/>
              </a:rPr>
              <a:t> </a:t>
            </a:r>
            <a:r>
              <a:rPr b="1" lang="ca-ES" sz="3200" spc="-1" strike="noStrike">
                <a:solidFill>
                  <a:srgbClr val="000000"/>
                </a:solidFill>
                <a:latin typeface="Calibri"/>
                <a:ea typeface="DejaVu Sans"/>
              </a:rPr>
              <a:t>irascible</a:t>
            </a:r>
            <a:endParaRPr b="0" lang="ca-ES" sz="3200" spc="-1" strike="noStrike">
              <a:latin typeface="Arial"/>
            </a:endParaRPr>
          </a:p>
          <a:p>
            <a:pPr marL="343080" indent="-341640">
              <a:lnSpc>
                <a:spcPct val="100000"/>
              </a:lnSpc>
              <a:spcBef>
                <a:spcPts val="641"/>
              </a:spcBef>
              <a:buClr>
                <a:srgbClr val="000000"/>
              </a:buClr>
              <a:buFont typeface="Arial"/>
              <a:buChar char="•"/>
            </a:pPr>
            <a:r>
              <a:rPr b="0" lang="ca-ES" sz="3200" spc="-1" strike="noStrike">
                <a:solidFill>
                  <a:srgbClr val="000000"/>
                </a:solidFill>
                <a:latin typeface="Calibri"/>
                <a:ea typeface="DejaVu Sans"/>
              </a:rPr>
              <a:t>(governs </a:t>
            </a:r>
            <a:r>
              <a:rPr b="1" lang="ca-ES" sz="3200" spc="-1" strike="noStrike">
                <a:solidFill>
                  <a:srgbClr val="000000"/>
                </a:solidFill>
                <a:latin typeface="Calibri"/>
                <a:ea typeface="DejaVu Sans"/>
              </a:rPr>
              <a:t>injustos</a:t>
            </a:r>
            <a:r>
              <a:rPr b="0" lang="ca-ES" sz="3200" spc="-1" strike="noStrike">
                <a:solidFill>
                  <a:srgbClr val="000000"/>
                </a:solidFill>
                <a:latin typeface="Calibri"/>
                <a:ea typeface="DejaVu Sans"/>
              </a:rPr>
              <a:t> - </a:t>
            </a:r>
            <a:r>
              <a:rPr b="0" i="1" lang="ca-ES" sz="3200" spc="-1" strike="noStrike">
                <a:solidFill>
                  <a:srgbClr val="000000"/>
                </a:solidFill>
                <a:latin typeface="Calibri"/>
                <a:ea typeface="DejaVu Sans"/>
              </a:rPr>
              <a:t>thymos</a:t>
            </a:r>
            <a:r>
              <a:rPr b="0" lang="ca-ES" sz="3200" spc="-1" strike="noStrike">
                <a:solidFill>
                  <a:srgbClr val="000000"/>
                </a:solidFill>
                <a:latin typeface="Calibri"/>
                <a:ea typeface="DejaVu Sans"/>
              </a:rPr>
              <a:t>):</a:t>
            </a:r>
            <a:endParaRPr b="0" lang="ca-ES" sz="3200" spc="-1" strike="noStrike">
              <a:latin typeface="Arial"/>
            </a:endParaRPr>
          </a:p>
          <a:p>
            <a:pPr marL="343080" indent="-341640">
              <a:lnSpc>
                <a:spcPct val="100000"/>
              </a:lnSpc>
              <a:spcBef>
                <a:spcPts val="641"/>
              </a:spcBef>
              <a:buClr>
                <a:srgbClr val="000000"/>
              </a:buClr>
              <a:buFont typeface="Arial"/>
              <a:buChar char="•"/>
            </a:pPr>
            <a:r>
              <a:rPr b="1" lang="ca-ES" sz="3200" spc="-1" strike="noStrike">
                <a:solidFill>
                  <a:srgbClr val="000000"/>
                </a:solidFill>
                <a:latin typeface="Calibri"/>
                <a:ea typeface="DejaVu Sans"/>
              </a:rPr>
              <a:t>Timocràcia</a:t>
            </a:r>
            <a:endParaRPr b="0" lang="ca-ES" sz="3200" spc="-1" strike="noStrike">
              <a:latin typeface="Arial"/>
            </a:endParaRPr>
          </a:p>
          <a:p>
            <a:pPr marL="343080" indent="-341640">
              <a:lnSpc>
                <a:spcPct val="100000"/>
              </a:lnSpc>
              <a:spcBef>
                <a:spcPts val="641"/>
              </a:spcBef>
              <a:buClr>
                <a:srgbClr val="000000"/>
              </a:buClr>
              <a:buFont typeface="Arial"/>
              <a:buChar char="•"/>
            </a:pPr>
            <a:r>
              <a:rPr b="1" lang="ca-ES" sz="3200" spc="-1" strike="noStrike">
                <a:solidFill>
                  <a:srgbClr val="000000"/>
                </a:solidFill>
                <a:latin typeface="Calibri"/>
                <a:ea typeface="DejaVu Sans"/>
              </a:rPr>
              <a:t>Oligarquia</a:t>
            </a:r>
            <a:endParaRPr b="0" lang="ca-ES" sz="3200" spc="-1" strike="noStrike">
              <a:latin typeface="Arial"/>
            </a:endParaRPr>
          </a:p>
          <a:p>
            <a:pPr>
              <a:lnSpc>
                <a:spcPct val="100000"/>
              </a:lnSpc>
              <a:spcBef>
                <a:spcPts val="641"/>
              </a:spcBef>
            </a:pPr>
            <a:endParaRPr b="0" lang="ca-ES" sz="3200" spc="-1" strike="noStrike">
              <a:latin typeface="Arial"/>
            </a:endParaRPr>
          </a:p>
          <a:p>
            <a:pPr>
              <a:lnSpc>
                <a:spcPct val="100000"/>
              </a:lnSpc>
              <a:spcBef>
                <a:spcPts val="641"/>
              </a:spcBef>
            </a:pPr>
            <a:endParaRPr b="0" lang="ca-ES" sz="3200" spc="-1" strike="noStrike">
              <a:latin typeface="Arial"/>
            </a:endParaRPr>
          </a:p>
          <a:p>
            <a:pPr marL="343080" indent="-341640">
              <a:lnSpc>
                <a:spcPct val="100000"/>
              </a:lnSpc>
              <a:spcBef>
                <a:spcPts val="641"/>
              </a:spcBef>
              <a:buClr>
                <a:srgbClr val="000000"/>
              </a:buClr>
              <a:buFont typeface="Arial"/>
              <a:buChar char="•"/>
            </a:pPr>
            <a:r>
              <a:rPr b="0" lang="ca-ES" sz="3200" spc="-1" strike="noStrike">
                <a:solidFill>
                  <a:srgbClr val="000000"/>
                </a:solidFill>
                <a:latin typeface="Calibri"/>
                <a:ea typeface="DejaVu Sans"/>
              </a:rPr>
              <a:t>Formes de govern de </a:t>
            </a:r>
            <a:r>
              <a:rPr b="1" lang="ca-ES" sz="3200" spc="-1" strike="noStrike">
                <a:solidFill>
                  <a:srgbClr val="000000"/>
                </a:solidFill>
                <a:latin typeface="Calibri"/>
                <a:ea typeface="DejaVu Sans"/>
              </a:rPr>
              <a:t>l’ànima</a:t>
            </a:r>
            <a:r>
              <a:rPr b="0" lang="ca-ES" sz="3200" spc="-1" strike="noStrike">
                <a:solidFill>
                  <a:srgbClr val="000000"/>
                </a:solidFill>
                <a:latin typeface="Calibri"/>
                <a:ea typeface="DejaVu Sans"/>
              </a:rPr>
              <a:t> </a:t>
            </a:r>
            <a:r>
              <a:rPr b="1" lang="ca-ES" sz="3200" spc="-1" strike="noStrike">
                <a:solidFill>
                  <a:srgbClr val="000000"/>
                </a:solidFill>
                <a:latin typeface="Calibri"/>
                <a:ea typeface="DejaVu Sans"/>
              </a:rPr>
              <a:t>sensible</a:t>
            </a:r>
            <a:endParaRPr b="0" lang="ca-ES" sz="3200" spc="-1" strike="noStrike">
              <a:latin typeface="Arial"/>
            </a:endParaRPr>
          </a:p>
          <a:p>
            <a:pPr marL="343080" indent="-341640">
              <a:lnSpc>
                <a:spcPct val="100000"/>
              </a:lnSpc>
              <a:spcBef>
                <a:spcPts val="641"/>
              </a:spcBef>
              <a:buClr>
                <a:srgbClr val="000000"/>
              </a:buClr>
              <a:buFont typeface="Arial"/>
              <a:buChar char="•"/>
            </a:pPr>
            <a:r>
              <a:rPr b="0" lang="ca-ES" sz="3200" spc="-1" strike="noStrike">
                <a:solidFill>
                  <a:srgbClr val="000000"/>
                </a:solidFill>
                <a:latin typeface="Calibri"/>
                <a:ea typeface="DejaVu Sans"/>
              </a:rPr>
              <a:t>(governs </a:t>
            </a:r>
            <a:r>
              <a:rPr b="1" lang="ca-ES" sz="3200" spc="-1" strike="noStrike">
                <a:solidFill>
                  <a:srgbClr val="000000"/>
                </a:solidFill>
                <a:latin typeface="Calibri"/>
                <a:ea typeface="DejaVu Sans"/>
              </a:rPr>
              <a:t>injustos</a:t>
            </a:r>
            <a:r>
              <a:rPr b="0" lang="ca-ES" sz="3200" spc="-1" strike="noStrike">
                <a:solidFill>
                  <a:srgbClr val="000000"/>
                </a:solidFill>
                <a:latin typeface="Calibri"/>
                <a:ea typeface="DejaVu Sans"/>
              </a:rPr>
              <a:t> - </a:t>
            </a:r>
            <a:r>
              <a:rPr b="0" i="1" lang="ca-ES" sz="3200" spc="-1" strike="noStrike">
                <a:solidFill>
                  <a:srgbClr val="000000"/>
                </a:solidFill>
                <a:latin typeface="Calibri"/>
                <a:ea typeface="DejaVu Sans"/>
              </a:rPr>
              <a:t>epitimetikos</a:t>
            </a:r>
            <a:r>
              <a:rPr b="0" lang="ca-ES" sz="3200" spc="-1" strike="noStrike">
                <a:solidFill>
                  <a:srgbClr val="000000"/>
                </a:solidFill>
                <a:latin typeface="Calibri"/>
                <a:ea typeface="DejaVu Sans"/>
              </a:rPr>
              <a:t>):</a:t>
            </a:r>
            <a:endParaRPr b="0" lang="ca-ES" sz="3200" spc="-1" strike="noStrike">
              <a:latin typeface="Arial"/>
            </a:endParaRPr>
          </a:p>
          <a:p>
            <a:pPr marL="343080" indent="-341640">
              <a:lnSpc>
                <a:spcPct val="100000"/>
              </a:lnSpc>
              <a:spcBef>
                <a:spcPts val="641"/>
              </a:spcBef>
              <a:buClr>
                <a:srgbClr val="000000"/>
              </a:buClr>
              <a:buFont typeface="Arial"/>
              <a:buChar char="•"/>
            </a:pPr>
            <a:r>
              <a:rPr b="1" lang="ca-ES" sz="3200" spc="-1" strike="noStrike">
                <a:solidFill>
                  <a:srgbClr val="000000"/>
                </a:solidFill>
                <a:latin typeface="Calibri"/>
                <a:ea typeface="DejaVu Sans"/>
              </a:rPr>
              <a:t>Democràcia</a:t>
            </a:r>
            <a:endParaRPr b="0" lang="ca-ES" sz="3200" spc="-1" strike="noStrike">
              <a:latin typeface="Arial"/>
            </a:endParaRPr>
          </a:p>
          <a:p>
            <a:pPr marL="343080" indent="-341640">
              <a:lnSpc>
                <a:spcPct val="100000"/>
              </a:lnSpc>
              <a:spcBef>
                <a:spcPts val="641"/>
              </a:spcBef>
              <a:buClr>
                <a:srgbClr val="000000"/>
              </a:buClr>
              <a:buFont typeface="Arial"/>
              <a:buChar char="•"/>
            </a:pPr>
            <a:r>
              <a:rPr b="1" lang="ca-ES" sz="3200" spc="-1" strike="noStrike">
                <a:solidFill>
                  <a:srgbClr val="000000"/>
                </a:solidFill>
                <a:latin typeface="Calibri"/>
                <a:ea typeface="DejaVu Sans"/>
              </a:rPr>
              <a:t>Tirania</a:t>
            </a:r>
            <a:endParaRPr b="0" lang="ca-ES" sz="3200" spc="-1" strike="noStrike">
              <a:latin typeface="Arial"/>
            </a:endParaRPr>
          </a:p>
          <a:p>
            <a:pPr>
              <a:lnSpc>
                <a:spcPct val="100000"/>
              </a:lnSpc>
              <a:spcBef>
                <a:spcPts val="641"/>
              </a:spcBef>
            </a:pPr>
            <a:endParaRPr b="0" lang="ca-ES" sz="32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CustomShape 1"/>
          <p:cNvSpPr/>
          <p:nvPr/>
        </p:nvSpPr>
        <p:spPr>
          <a:xfrm>
            <a:off x="457200" y="274680"/>
            <a:ext cx="8228160" cy="1141560"/>
          </a:xfrm>
          <a:prstGeom prst="rect">
            <a:avLst/>
          </a:prstGeom>
          <a:solidFill>
            <a:srgbClr val="4f81bd"/>
          </a:solidFill>
          <a:ln w="0">
            <a:noFill/>
          </a:ln>
        </p:spPr>
        <p:style>
          <a:lnRef idx="0"/>
          <a:fillRef idx="0"/>
          <a:effectRef idx="0"/>
          <a:fontRef idx="minor"/>
        </p:style>
        <p:txBody>
          <a:bodyPr lIns="90000" rIns="90000" tIns="45000" bIns="45000" anchor="ctr">
            <a:noAutofit/>
          </a:bodyPr>
          <a:p>
            <a:pPr algn="ctr">
              <a:lnSpc>
                <a:spcPct val="100000"/>
              </a:lnSpc>
            </a:pPr>
            <a:r>
              <a:rPr b="1" lang="ca-ES" sz="4400" spc="-1" strike="noStrike">
                <a:solidFill>
                  <a:srgbClr val="000000"/>
                </a:solidFill>
                <a:latin typeface="Calibri"/>
                <a:ea typeface="DejaVu Sans"/>
              </a:rPr>
              <a:t>PAIDEIA</a:t>
            </a:r>
            <a:r>
              <a:rPr b="0" lang="ca-ES" sz="4400" spc="-1" strike="noStrike">
                <a:solidFill>
                  <a:srgbClr val="000000"/>
                </a:solidFill>
                <a:latin typeface="Calibri"/>
                <a:ea typeface="DejaVu Sans"/>
              </a:rPr>
              <a:t> platònica (</a:t>
            </a:r>
            <a:r>
              <a:rPr b="1" i="1" lang="ca-ES" sz="4400" spc="-1" strike="noStrike">
                <a:solidFill>
                  <a:srgbClr val="000000"/>
                </a:solidFill>
                <a:latin typeface="Calibri"/>
                <a:ea typeface="DejaVu Sans"/>
              </a:rPr>
              <a:t>República</a:t>
            </a:r>
            <a:r>
              <a:rPr b="0" lang="ca-ES" sz="4400" spc="-1" strike="noStrike">
                <a:solidFill>
                  <a:srgbClr val="000000"/>
                </a:solidFill>
                <a:latin typeface="Calibri"/>
                <a:ea typeface="DejaVu Sans"/>
              </a:rPr>
              <a:t>, VII)</a:t>
            </a:r>
            <a:endParaRPr b="0" lang="ca-ES" sz="4400" spc="-1" strike="noStrike">
              <a:latin typeface="Arial"/>
            </a:endParaRPr>
          </a:p>
        </p:txBody>
      </p:sp>
      <p:sp>
        <p:nvSpPr>
          <p:cNvPr id="266" name="CustomShape 2"/>
          <p:cNvSpPr/>
          <p:nvPr/>
        </p:nvSpPr>
        <p:spPr>
          <a:xfrm>
            <a:off x="457200" y="1600200"/>
            <a:ext cx="8228160" cy="4524480"/>
          </a:xfrm>
          <a:prstGeom prst="rect">
            <a:avLst/>
          </a:prstGeom>
          <a:noFill/>
          <a:ln w="0">
            <a:noFill/>
          </a:ln>
        </p:spPr>
        <p:style>
          <a:lnRef idx="0"/>
          <a:fillRef idx="0"/>
          <a:effectRef idx="0"/>
          <a:fontRef idx="minor"/>
        </p:style>
        <p:txBody>
          <a:bodyPr lIns="90000" rIns="90000" tIns="45000" bIns="45000">
            <a:noAutofit/>
          </a:bodyPr>
          <a:p>
            <a:pPr marL="343080" indent="-338400">
              <a:lnSpc>
                <a:spcPct val="100000"/>
              </a:lnSpc>
              <a:spcBef>
                <a:spcPts val="451"/>
              </a:spcBef>
              <a:tabLst>
                <a:tab algn="l" pos="0"/>
              </a:tabLst>
            </a:pPr>
            <a:r>
              <a:rPr b="0" lang="ca-ES" sz="1600" spc="-1" strike="noStrike">
                <a:solidFill>
                  <a:srgbClr val="000000"/>
                </a:solidFill>
                <a:latin typeface="Calibri"/>
                <a:ea typeface="DejaVu Sans"/>
              </a:rPr>
              <a:t>-</a:t>
            </a:r>
            <a:r>
              <a:rPr b="1" lang="ca-ES" sz="1600" spc="-1" strike="noStrike">
                <a:solidFill>
                  <a:srgbClr val="000000"/>
                </a:solidFill>
                <a:latin typeface="Calibri"/>
                <a:ea typeface="DejaVu Sans"/>
              </a:rPr>
              <a:t>Fins els 20 anys</a:t>
            </a:r>
            <a:r>
              <a:rPr b="0" lang="ca-ES" sz="1600" spc="-1" strike="noStrike">
                <a:solidFill>
                  <a:srgbClr val="000000"/>
                </a:solidFill>
                <a:latin typeface="Calibri"/>
                <a:ea typeface="DejaVu Sans"/>
              </a:rPr>
              <a:t>: fonaments de </a:t>
            </a:r>
            <a:r>
              <a:rPr b="1" lang="ca-ES" sz="1600" spc="-1" strike="noStrike">
                <a:solidFill>
                  <a:srgbClr val="000000"/>
                </a:solidFill>
                <a:latin typeface="Calibri"/>
                <a:ea typeface="DejaVu Sans"/>
              </a:rPr>
              <a:t>MATEMÀTICA</a:t>
            </a:r>
            <a:r>
              <a:rPr b="0" lang="ca-ES" sz="1600" spc="-1" strike="noStrike">
                <a:solidFill>
                  <a:srgbClr val="000000"/>
                </a:solidFill>
                <a:latin typeface="Calibri"/>
                <a:ea typeface="DejaVu Sans"/>
              </a:rPr>
              <a:t> i </a:t>
            </a:r>
            <a:r>
              <a:rPr b="1" lang="ca-ES" sz="1600" spc="-1" strike="noStrike">
                <a:solidFill>
                  <a:srgbClr val="000000"/>
                </a:solidFill>
                <a:latin typeface="Calibri"/>
                <a:ea typeface="DejaVu Sans"/>
              </a:rPr>
              <a:t>GIMNÀSTICA</a:t>
            </a:r>
            <a:r>
              <a:rPr b="0" lang="ca-ES" sz="1600" spc="-1" strike="noStrike">
                <a:solidFill>
                  <a:srgbClr val="000000"/>
                </a:solidFill>
                <a:latin typeface="Calibri"/>
                <a:ea typeface="DejaVu Sans"/>
              </a:rPr>
              <a:t>. </a:t>
            </a:r>
            <a:endParaRPr b="0" lang="ca-ES" sz="1600" spc="-1" strike="noStrike">
              <a:latin typeface="Arial"/>
            </a:endParaRPr>
          </a:p>
          <a:p>
            <a:pPr marL="343080" indent="-338400">
              <a:lnSpc>
                <a:spcPct val="100000"/>
              </a:lnSpc>
              <a:spcBef>
                <a:spcPts val="451"/>
              </a:spcBef>
              <a:tabLst>
                <a:tab algn="l" pos="0"/>
              </a:tabLst>
            </a:pPr>
            <a:endParaRPr b="0" lang="ca-ES" sz="1600" spc="-1" strike="noStrike">
              <a:latin typeface="Arial"/>
            </a:endParaRPr>
          </a:p>
          <a:p>
            <a:pPr marL="343080" indent="-338400">
              <a:lnSpc>
                <a:spcPct val="100000"/>
              </a:lnSpc>
              <a:spcBef>
                <a:spcPts val="451"/>
              </a:spcBef>
              <a:tabLst>
                <a:tab algn="l" pos="0"/>
              </a:tabLst>
            </a:pPr>
            <a:r>
              <a:rPr b="0" lang="ca-ES" sz="1600" spc="-1" strike="noStrike">
                <a:solidFill>
                  <a:srgbClr val="000000"/>
                </a:solidFill>
                <a:latin typeface="Calibri"/>
                <a:ea typeface="DejaVu Sans"/>
              </a:rPr>
              <a:t>-</a:t>
            </a:r>
            <a:r>
              <a:rPr b="1" lang="ca-ES" sz="1600" spc="-1" strike="noStrike">
                <a:solidFill>
                  <a:srgbClr val="000000"/>
                </a:solidFill>
                <a:latin typeface="Calibri"/>
                <a:ea typeface="DejaVu Sans"/>
              </a:rPr>
              <a:t>Dels 20 als 30</a:t>
            </a:r>
            <a:r>
              <a:rPr b="0" lang="ca-ES" sz="1600" spc="-1" strike="noStrike">
                <a:solidFill>
                  <a:srgbClr val="000000"/>
                </a:solidFill>
                <a:latin typeface="Calibri"/>
                <a:ea typeface="DejaVu Sans"/>
              </a:rPr>
              <a:t> </a:t>
            </a:r>
            <a:r>
              <a:rPr b="1" lang="ca-ES" sz="1600" spc="-1" strike="noStrike">
                <a:solidFill>
                  <a:srgbClr val="000000"/>
                </a:solidFill>
                <a:latin typeface="Calibri"/>
                <a:ea typeface="DejaVu Sans"/>
              </a:rPr>
              <a:t>anys</a:t>
            </a:r>
            <a:r>
              <a:rPr b="0" lang="ca-ES" sz="1600" spc="-1" strike="noStrike">
                <a:solidFill>
                  <a:srgbClr val="000000"/>
                </a:solidFill>
                <a:latin typeface="Calibri"/>
                <a:ea typeface="DejaVu Sans"/>
              </a:rPr>
              <a:t>: una primera selecció entre els que més han destacat en el coneixement, comença a estudiar les relacions de les diferents ciències matemàtiques entre si, i amb la realitat (estudis propedèutics per a la </a:t>
            </a:r>
            <a:r>
              <a:rPr b="1" lang="ca-ES" sz="1600" spc="-1" strike="noStrike">
                <a:solidFill>
                  <a:srgbClr val="000000"/>
                </a:solidFill>
                <a:latin typeface="Calibri"/>
                <a:ea typeface="DejaVu Sans"/>
              </a:rPr>
              <a:t>Dialèctica</a:t>
            </a:r>
            <a:r>
              <a:rPr b="0" lang="ca-ES" sz="1600" spc="-1" strike="noStrike">
                <a:solidFill>
                  <a:srgbClr val="000000"/>
                </a:solidFill>
                <a:latin typeface="Calibri"/>
                <a:ea typeface="DejaVu Sans"/>
              </a:rPr>
              <a:t>):</a:t>
            </a:r>
            <a:endParaRPr b="0" lang="ca-ES" sz="1600" spc="-1" strike="noStrike">
              <a:latin typeface="Arial"/>
            </a:endParaRPr>
          </a:p>
          <a:p>
            <a:pPr marL="343080" indent="-338400">
              <a:lnSpc>
                <a:spcPct val="100000"/>
              </a:lnSpc>
              <a:spcBef>
                <a:spcPts val="451"/>
              </a:spcBef>
              <a:tabLst>
                <a:tab algn="l" pos="0"/>
              </a:tabLst>
            </a:pPr>
            <a:r>
              <a:rPr b="0" lang="ca-ES" sz="1600" spc="-1" strike="noStrike">
                <a:solidFill>
                  <a:srgbClr val="000000"/>
                </a:solidFill>
                <a:latin typeface="Calibri"/>
                <a:ea typeface="DejaVu Sans"/>
              </a:rPr>
              <a:t>	</a:t>
            </a:r>
            <a:r>
              <a:rPr b="0" lang="ca-ES" sz="1600" spc="-1" strike="noStrike">
                <a:solidFill>
                  <a:srgbClr val="000000"/>
                </a:solidFill>
                <a:latin typeface="Calibri"/>
                <a:ea typeface="DejaVu Sans"/>
              </a:rPr>
              <a:t>	</a:t>
            </a:r>
            <a:r>
              <a:rPr b="0" lang="ca-ES" sz="1600" spc="-1" strike="noStrike">
                <a:solidFill>
                  <a:srgbClr val="000000"/>
                </a:solidFill>
                <a:latin typeface="Calibri"/>
                <a:ea typeface="DejaVu Sans"/>
              </a:rPr>
              <a:t>	</a:t>
            </a:r>
            <a:r>
              <a:rPr b="0" lang="ca-ES" sz="1600" spc="-1" strike="noStrike">
                <a:solidFill>
                  <a:srgbClr val="000000"/>
                </a:solidFill>
                <a:latin typeface="Calibri"/>
                <a:ea typeface="DejaVu Sans"/>
              </a:rPr>
              <a:t>ARITMÈTICA (nombres, càlcul…)</a:t>
            </a:r>
            <a:endParaRPr b="0" lang="ca-ES" sz="1600" spc="-1" strike="noStrike">
              <a:latin typeface="Arial"/>
            </a:endParaRPr>
          </a:p>
          <a:p>
            <a:pPr marL="343080" indent="-338400">
              <a:lnSpc>
                <a:spcPct val="100000"/>
              </a:lnSpc>
              <a:spcBef>
                <a:spcPts val="451"/>
              </a:spcBef>
              <a:tabLst>
                <a:tab algn="l" pos="0"/>
              </a:tabLst>
            </a:pPr>
            <a:r>
              <a:rPr b="0" lang="ca-ES" sz="1600" spc="-1" strike="noStrike">
                <a:solidFill>
                  <a:srgbClr val="000000"/>
                </a:solidFill>
                <a:latin typeface="Calibri"/>
                <a:ea typeface="DejaVu Sans"/>
              </a:rPr>
              <a:t>	</a:t>
            </a:r>
            <a:r>
              <a:rPr b="0" lang="ca-ES" sz="1600" spc="-1" strike="noStrike">
                <a:solidFill>
                  <a:srgbClr val="000000"/>
                </a:solidFill>
                <a:latin typeface="Calibri"/>
                <a:ea typeface="DejaVu Sans"/>
              </a:rPr>
              <a:t>	</a:t>
            </a:r>
            <a:r>
              <a:rPr b="0" lang="ca-ES" sz="1600" spc="-1" strike="noStrike">
                <a:solidFill>
                  <a:srgbClr val="000000"/>
                </a:solidFill>
                <a:latin typeface="Calibri"/>
                <a:ea typeface="DejaVu Sans"/>
              </a:rPr>
              <a:t>	</a:t>
            </a:r>
            <a:r>
              <a:rPr b="0" lang="ca-ES" sz="1600" spc="-1" strike="noStrike">
                <a:solidFill>
                  <a:srgbClr val="000000"/>
                </a:solidFill>
                <a:latin typeface="Calibri"/>
                <a:ea typeface="DejaVu Sans"/>
              </a:rPr>
              <a:t>GEOMETRIA (espai, formes…)</a:t>
            </a:r>
            <a:endParaRPr b="0" lang="ca-ES" sz="1600" spc="-1" strike="noStrike">
              <a:latin typeface="Arial"/>
            </a:endParaRPr>
          </a:p>
          <a:p>
            <a:pPr marL="343080" indent="-338400">
              <a:lnSpc>
                <a:spcPct val="100000"/>
              </a:lnSpc>
              <a:spcBef>
                <a:spcPts val="451"/>
              </a:spcBef>
              <a:tabLst>
                <a:tab algn="l" pos="0"/>
              </a:tabLst>
            </a:pPr>
            <a:r>
              <a:rPr b="0" lang="ca-ES" sz="1600" spc="-1" strike="noStrike">
                <a:solidFill>
                  <a:srgbClr val="000000"/>
                </a:solidFill>
                <a:latin typeface="Calibri"/>
                <a:ea typeface="DejaVu Sans"/>
              </a:rPr>
              <a:t>	</a:t>
            </a:r>
            <a:r>
              <a:rPr b="0" lang="ca-ES" sz="1600" spc="-1" strike="noStrike">
                <a:solidFill>
                  <a:srgbClr val="000000"/>
                </a:solidFill>
                <a:latin typeface="Calibri"/>
                <a:ea typeface="DejaVu Sans"/>
              </a:rPr>
              <a:t>	</a:t>
            </a:r>
            <a:r>
              <a:rPr b="0" lang="ca-ES" sz="1600" spc="-1" strike="noStrike">
                <a:solidFill>
                  <a:srgbClr val="000000"/>
                </a:solidFill>
                <a:latin typeface="Calibri"/>
                <a:ea typeface="DejaVu Sans"/>
              </a:rPr>
              <a:t>	</a:t>
            </a:r>
            <a:r>
              <a:rPr b="0" lang="ca-ES" sz="1600" spc="-1" strike="noStrike">
                <a:solidFill>
                  <a:srgbClr val="000000"/>
                </a:solidFill>
                <a:latin typeface="Calibri"/>
                <a:ea typeface="DejaVu Sans"/>
              </a:rPr>
              <a:t>ESTEREOMETRIA (mesura dels sòlids…)</a:t>
            </a:r>
            <a:endParaRPr b="0" lang="ca-ES" sz="1600" spc="-1" strike="noStrike">
              <a:latin typeface="Arial"/>
            </a:endParaRPr>
          </a:p>
          <a:p>
            <a:pPr marL="343080" indent="-338400">
              <a:lnSpc>
                <a:spcPct val="100000"/>
              </a:lnSpc>
              <a:spcBef>
                <a:spcPts val="451"/>
              </a:spcBef>
              <a:tabLst>
                <a:tab algn="l" pos="0"/>
              </a:tabLst>
            </a:pPr>
            <a:r>
              <a:rPr b="0" lang="ca-ES" sz="1600" spc="-1" strike="noStrike">
                <a:solidFill>
                  <a:srgbClr val="000000"/>
                </a:solidFill>
                <a:latin typeface="Calibri"/>
                <a:ea typeface="DejaVu Sans"/>
              </a:rPr>
              <a:t>	</a:t>
            </a:r>
            <a:r>
              <a:rPr b="0" lang="ca-ES" sz="1600" spc="-1" strike="noStrike">
                <a:solidFill>
                  <a:srgbClr val="000000"/>
                </a:solidFill>
                <a:latin typeface="Calibri"/>
                <a:ea typeface="DejaVu Sans"/>
              </a:rPr>
              <a:t>	</a:t>
            </a:r>
            <a:r>
              <a:rPr b="0" lang="ca-ES" sz="1600" spc="-1" strike="noStrike">
                <a:solidFill>
                  <a:srgbClr val="000000"/>
                </a:solidFill>
                <a:latin typeface="Calibri"/>
                <a:ea typeface="DejaVu Sans"/>
              </a:rPr>
              <a:t>	</a:t>
            </a:r>
            <a:r>
              <a:rPr b="0" lang="ca-ES" sz="1600" spc="-1" strike="noStrike">
                <a:solidFill>
                  <a:srgbClr val="000000"/>
                </a:solidFill>
                <a:latin typeface="Calibri"/>
                <a:ea typeface="DejaVu Sans"/>
              </a:rPr>
              <a:t>ASTRONOMIA (geometria del cel…)</a:t>
            </a:r>
            <a:endParaRPr b="0" lang="ca-ES" sz="1600" spc="-1" strike="noStrike">
              <a:latin typeface="Arial"/>
            </a:endParaRPr>
          </a:p>
          <a:p>
            <a:pPr marL="343080" indent="-338400">
              <a:lnSpc>
                <a:spcPct val="100000"/>
              </a:lnSpc>
              <a:spcBef>
                <a:spcPts val="451"/>
              </a:spcBef>
              <a:tabLst>
                <a:tab algn="l" pos="0"/>
              </a:tabLst>
            </a:pPr>
            <a:r>
              <a:rPr b="0" lang="ca-ES" sz="1600" spc="-1" strike="noStrike">
                <a:solidFill>
                  <a:srgbClr val="000000"/>
                </a:solidFill>
                <a:latin typeface="Calibri"/>
                <a:ea typeface="DejaVu Sans"/>
              </a:rPr>
              <a:t>	</a:t>
            </a:r>
            <a:r>
              <a:rPr b="0" lang="ca-ES" sz="1600" spc="-1" strike="noStrike">
                <a:solidFill>
                  <a:srgbClr val="000000"/>
                </a:solidFill>
                <a:latin typeface="Calibri"/>
                <a:ea typeface="DejaVu Sans"/>
              </a:rPr>
              <a:t>	</a:t>
            </a:r>
            <a:r>
              <a:rPr b="0" lang="ca-ES" sz="1600" spc="-1" strike="noStrike">
                <a:solidFill>
                  <a:srgbClr val="000000"/>
                </a:solidFill>
                <a:latin typeface="Calibri"/>
                <a:ea typeface="DejaVu Sans"/>
              </a:rPr>
              <a:t>	</a:t>
            </a:r>
            <a:r>
              <a:rPr b="0" lang="ca-ES" sz="1600" spc="-1" strike="noStrike">
                <a:solidFill>
                  <a:srgbClr val="000000"/>
                </a:solidFill>
                <a:latin typeface="Calibri"/>
                <a:ea typeface="DejaVu Sans"/>
              </a:rPr>
              <a:t>HARMONIA (matemàtica pitagòrica del so…)</a:t>
            </a:r>
            <a:endParaRPr b="0" lang="ca-ES" sz="1600" spc="-1" strike="noStrike">
              <a:latin typeface="Arial"/>
            </a:endParaRPr>
          </a:p>
          <a:p>
            <a:pPr marL="343080" indent="-338400">
              <a:lnSpc>
                <a:spcPct val="100000"/>
              </a:lnSpc>
              <a:spcBef>
                <a:spcPts val="451"/>
              </a:spcBef>
              <a:tabLst>
                <a:tab algn="l" pos="0"/>
              </a:tabLst>
            </a:pPr>
            <a:endParaRPr b="0" lang="ca-ES" sz="1600" spc="-1" strike="noStrike">
              <a:latin typeface="Arial"/>
            </a:endParaRPr>
          </a:p>
          <a:p>
            <a:pPr marL="343080" indent="-338400">
              <a:lnSpc>
                <a:spcPct val="100000"/>
              </a:lnSpc>
              <a:spcBef>
                <a:spcPts val="451"/>
              </a:spcBef>
              <a:tabLst>
                <a:tab algn="l" pos="0"/>
              </a:tabLst>
            </a:pPr>
            <a:r>
              <a:rPr b="0" lang="ca-ES" sz="1600" spc="-1" strike="noStrike">
                <a:solidFill>
                  <a:srgbClr val="000000"/>
                </a:solidFill>
                <a:latin typeface="Calibri"/>
                <a:ea typeface="DejaVu Sans"/>
              </a:rPr>
              <a:t>-</a:t>
            </a:r>
            <a:r>
              <a:rPr b="1" lang="ca-ES" sz="1600" spc="-1" strike="noStrike">
                <a:solidFill>
                  <a:srgbClr val="000000"/>
                </a:solidFill>
                <a:latin typeface="Calibri"/>
                <a:ea typeface="DejaVu Sans"/>
              </a:rPr>
              <a:t>Dels 30 als 35 anys</a:t>
            </a:r>
            <a:r>
              <a:rPr b="0" lang="ca-ES" sz="1600" spc="-1" strike="noStrike">
                <a:solidFill>
                  <a:srgbClr val="000000"/>
                </a:solidFill>
                <a:latin typeface="Calibri"/>
                <a:ea typeface="DejaVu Sans"/>
              </a:rPr>
              <a:t>: després d’una selecció definitiva, els millors comencen amb la </a:t>
            </a:r>
            <a:r>
              <a:rPr b="1" lang="ca-ES" sz="1600" spc="-1" strike="noStrike">
                <a:solidFill>
                  <a:srgbClr val="000000"/>
                </a:solidFill>
                <a:latin typeface="Calibri"/>
                <a:ea typeface="DejaVu Sans"/>
              </a:rPr>
              <a:t>DIALÈCTICA</a:t>
            </a:r>
            <a:r>
              <a:rPr b="0" lang="ca-ES" sz="1600" spc="-1" strike="noStrike">
                <a:solidFill>
                  <a:srgbClr val="000000"/>
                </a:solidFill>
                <a:latin typeface="Calibri"/>
                <a:ea typeface="DejaVu Sans"/>
              </a:rPr>
              <a:t> (</a:t>
            </a:r>
            <a:r>
              <a:rPr b="1" i="1" lang="ca-ES" sz="1600" spc="-1" strike="noStrike">
                <a:solidFill>
                  <a:srgbClr val="000000"/>
                </a:solidFill>
                <a:latin typeface="Calibri"/>
                <a:ea typeface="DejaVu Sans"/>
              </a:rPr>
              <a:t>dialektiké</a:t>
            </a:r>
            <a:r>
              <a:rPr b="0" lang="ca-ES" sz="1600" spc="-1" strike="noStrike">
                <a:solidFill>
                  <a:srgbClr val="000000"/>
                </a:solidFill>
                <a:latin typeface="Calibri"/>
                <a:ea typeface="DejaVu Sans"/>
              </a:rPr>
              <a:t>: la ciència del Bé).</a:t>
            </a:r>
            <a:endParaRPr b="0" lang="ca-ES" sz="1600" spc="-1" strike="noStrike">
              <a:latin typeface="Arial"/>
            </a:endParaRPr>
          </a:p>
          <a:p>
            <a:pPr marL="343080" indent="-338400">
              <a:lnSpc>
                <a:spcPct val="100000"/>
              </a:lnSpc>
              <a:spcBef>
                <a:spcPts val="451"/>
              </a:spcBef>
              <a:tabLst>
                <a:tab algn="l" pos="0"/>
              </a:tabLst>
            </a:pPr>
            <a:r>
              <a:rPr b="0" lang="ca-ES" sz="1600" spc="-1" strike="noStrike">
                <a:solidFill>
                  <a:srgbClr val="000000"/>
                </a:solidFill>
                <a:latin typeface="Calibri"/>
                <a:ea typeface="DejaVu Sans"/>
              </a:rPr>
              <a:t>-</a:t>
            </a:r>
            <a:r>
              <a:rPr b="1" lang="ca-ES" sz="1600" spc="-1" strike="noStrike">
                <a:solidFill>
                  <a:srgbClr val="000000"/>
                </a:solidFill>
                <a:latin typeface="Calibri"/>
                <a:ea typeface="DejaVu Sans"/>
              </a:rPr>
              <a:t>Dels 35 als 50 anys</a:t>
            </a:r>
            <a:r>
              <a:rPr b="0" lang="ca-ES" sz="1600" spc="-1" strike="noStrike">
                <a:solidFill>
                  <a:srgbClr val="000000"/>
                </a:solidFill>
                <a:latin typeface="Calibri"/>
                <a:ea typeface="DejaVu Sans"/>
              </a:rPr>
              <a:t>: </a:t>
            </a:r>
            <a:r>
              <a:rPr b="1" lang="ca-ES" sz="1600" spc="-1" strike="noStrike">
                <a:solidFill>
                  <a:srgbClr val="000000"/>
                </a:solidFill>
                <a:latin typeface="Calibri"/>
                <a:ea typeface="DejaVu Sans"/>
              </a:rPr>
              <a:t>servei militar i polític</a:t>
            </a:r>
            <a:r>
              <a:rPr b="0" lang="ca-ES" sz="1600" spc="-1" strike="noStrike">
                <a:solidFill>
                  <a:srgbClr val="000000"/>
                </a:solidFill>
                <a:latin typeface="Calibri"/>
                <a:ea typeface="DejaVu Sans"/>
              </a:rPr>
              <a:t> (…</a:t>
            </a:r>
            <a:r>
              <a:rPr b="0" i="1" lang="ca-ES" sz="1600" spc="-1" strike="noStrike">
                <a:solidFill>
                  <a:srgbClr val="000000"/>
                </a:solidFill>
                <a:latin typeface="Calibri"/>
                <a:ea typeface="DejaVu Sans"/>
              </a:rPr>
              <a:t>tornen a baixar a la caverna i participen en les tasques de la guerra i de la pau</a:t>
            </a:r>
            <a:r>
              <a:rPr b="0" lang="ca-ES" sz="1600" spc="-1" strike="noStrike">
                <a:solidFill>
                  <a:srgbClr val="000000"/>
                </a:solidFill>
                <a:latin typeface="Calibri"/>
                <a:ea typeface="DejaVu Sans"/>
              </a:rPr>
              <a:t>).</a:t>
            </a:r>
            <a:endParaRPr b="0" lang="ca-ES" sz="1600" spc="-1" strike="noStrike">
              <a:latin typeface="Arial"/>
            </a:endParaRPr>
          </a:p>
          <a:p>
            <a:pPr marL="343080" indent="-338400">
              <a:lnSpc>
                <a:spcPct val="100000"/>
              </a:lnSpc>
              <a:spcBef>
                <a:spcPts val="451"/>
              </a:spcBef>
              <a:tabLst>
                <a:tab algn="l" pos="0"/>
              </a:tabLst>
            </a:pPr>
            <a:r>
              <a:rPr b="0" lang="ca-ES" sz="1600" spc="-1" strike="noStrike">
                <a:solidFill>
                  <a:srgbClr val="000000"/>
                </a:solidFill>
                <a:latin typeface="Calibri"/>
                <a:ea typeface="DejaVu Sans"/>
              </a:rPr>
              <a:t>-</a:t>
            </a:r>
            <a:r>
              <a:rPr b="1" lang="ca-ES" sz="1600" spc="-1" strike="noStrike">
                <a:solidFill>
                  <a:srgbClr val="000000"/>
                </a:solidFill>
                <a:latin typeface="Calibri"/>
                <a:ea typeface="DejaVu Sans"/>
              </a:rPr>
              <a:t>Als 50 anys</a:t>
            </a:r>
            <a:r>
              <a:rPr b="0" lang="ca-ES" sz="1600" spc="-1" strike="noStrike">
                <a:solidFill>
                  <a:srgbClr val="000000"/>
                </a:solidFill>
                <a:latin typeface="Calibri"/>
                <a:ea typeface="DejaVu Sans"/>
              </a:rPr>
              <a:t>, als millors de tots, se’ls permet tornar a la </a:t>
            </a:r>
            <a:r>
              <a:rPr b="1" lang="ca-ES" sz="1600" spc="-1" strike="noStrike">
                <a:solidFill>
                  <a:srgbClr val="000000"/>
                </a:solidFill>
                <a:latin typeface="Calibri"/>
                <a:ea typeface="DejaVu Sans"/>
              </a:rPr>
              <a:t>dialèctica</a:t>
            </a:r>
            <a:r>
              <a:rPr b="0" lang="ca-ES" sz="1600" spc="-1" strike="noStrike">
                <a:solidFill>
                  <a:srgbClr val="000000"/>
                </a:solidFill>
                <a:latin typeface="Calibri"/>
                <a:ea typeface="DejaVu Sans"/>
              </a:rPr>
              <a:t>, i són conduïts cap a la seva culminació: la</a:t>
            </a:r>
            <a:r>
              <a:rPr b="1" lang="ca-ES" sz="1600" spc="-1" strike="noStrike">
                <a:solidFill>
                  <a:srgbClr val="000000"/>
                </a:solidFill>
                <a:latin typeface="Calibri"/>
                <a:ea typeface="DejaVu Sans"/>
              </a:rPr>
              <a:t> visió del Bé</a:t>
            </a:r>
            <a:r>
              <a:rPr b="0" lang="ca-ES" sz="1600" spc="-1" strike="noStrike">
                <a:solidFill>
                  <a:srgbClr val="000000"/>
                </a:solidFill>
                <a:latin typeface="Calibri"/>
                <a:ea typeface="DejaVu Sans"/>
              </a:rPr>
              <a:t>. Havent arribat a aquest punt, passen la resta dels seus dies com a </a:t>
            </a:r>
            <a:r>
              <a:rPr b="1" lang="ca-ES" sz="1600" spc="-1" strike="noStrike">
                <a:solidFill>
                  <a:srgbClr val="000000"/>
                </a:solidFill>
                <a:latin typeface="Calibri"/>
                <a:ea typeface="DejaVu Sans"/>
              </a:rPr>
              <a:t>filòsofs</a:t>
            </a:r>
            <a:r>
              <a:rPr b="0" lang="ca-ES" sz="1600" spc="-1" strike="noStrike">
                <a:solidFill>
                  <a:srgbClr val="000000"/>
                </a:solidFill>
                <a:latin typeface="Calibri"/>
                <a:ea typeface="DejaVu Sans"/>
              </a:rPr>
              <a:t>, però en torns fan ús del coneixement adquirit com a </a:t>
            </a:r>
            <a:r>
              <a:rPr b="1" lang="ca-ES" sz="1600" spc="-1" strike="noStrike">
                <a:solidFill>
                  <a:srgbClr val="000000"/>
                </a:solidFill>
                <a:latin typeface="Calibri"/>
                <a:ea typeface="DejaVu Sans"/>
              </a:rPr>
              <a:t>governants.</a:t>
            </a:r>
            <a:endParaRPr b="0" lang="ca-ES" sz="1600" spc="-1" strike="noStrike">
              <a:latin typeface="Arial"/>
            </a:endParaRPr>
          </a:p>
          <a:p>
            <a:pPr marL="343080" indent="-338400">
              <a:lnSpc>
                <a:spcPct val="100000"/>
              </a:lnSpc>
              <a:spcBef>
                <a:spcPts val="641"/>
              </a:spcBef>
              <a:tabLst>
                <a:tab algn="l" pos="0"/>
              </a:tabLst>
            </a:pPr>
            <a:endParaRPr b="0" lang="ca-ES" sz="16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CustomShape 1"/>
          <p:cNvSpPr/>
          <p:nvPr/>
        </p:nvSpPr>
        <p:spPr>
          <a:xfrm>
            <a:off x="457200" y="274680"/>
            <a:ext cx="8228160" cy="1141560"/>
          </a:xfrm>
          <a:prstGeom prst="rect">
            <a:avLst/>
          </a:prstGeom>
          <a:solidFill>
            <a:srgbClr val="4f81bd"/>
          </a:solidFill>
          <a:ln w="0">
            <a:noFill/>
          </a:ln>
        </p:spPr>
        <p:style>
          <a:lnRef idx="0"/>
          <a:fillRef idx="0"/>
          <a:effectRef idx="0"/>
          <a:fontRef idx="minor"/>
        </p:style>
        <p:txBody>
          <a:bodyPr lIns="90000" rIns="90000" tIns="45000" bIns="45000" anchor="ctr">
            <a:noAutofit/>
          </a:bodyPr>
          <a:p>
            <a:pPr algn="ctr">
              <a:lnSpc>
                <a:spcPct val="100000"/>
              </a:lnSpc>
            </a:pPr>
            <a:r>
              <a:rPr b="0" lang="es-ES" sz="4400" spc="-1" strike="noStrike">
                <a:solidFill>
                  <a:srgbClr val="000000"/>
                </a:solidFill>
                <a:latin typeface="Calibri"/>
                <a:ea typeface="DejaVu Sans"/>
              </a:rPr>
              <a:t>LA DIALÈCTICA</a:t>
            </a:r>
            <a:endParaRPr b="0" lang="ca-ES" sz="4400" spc="-1" strike="noStrike">
              <a:latin typeface="Arial"/>
            </a:endParaRPr>
          </a:p>
        </p:txBody>
      </p:sp>
      <p:sp>
        <p:nvSpPr>
          <p:cNvPr id="268" name="CustomShape 2"/>
          <p:cNvSpPr/>
          <p:nvPr/>
        </p:nvSpPr>
        <p:spPr>
          <a:xfrm>
            <a:off x="457200" y="1600200"/>
            <a:ext cx="8228160" cy="4524480"/>
          </a:xfrm>
          <a:prstGeom prst="rect">
            <a:avLst/>
          </a:prstGeom>
          <a:noFill/>
          <a:ln w="0">
            <a:noFill/>
          </a:ln>
        </p:spPr>
        <p:style>
          <a:lnRef idx="0"/>
          <a:fillRef idx="0"/>
          <a:effectRef idx="0"/>
          <a:fontRef idx="minor"/>
        </p:style>
        <p:txBody>
          <a:bodyPr lIns="90000" rIns="90000" tIns="45000" bIns="45000">
            <a:noAutofit/>
          </a:bodyPr>
          <a:p>
            <a:pPr marL="343080" indent="-338400">
              <a:lnSpc>
                <a:spcPct val="80000"/>
              </a:lnSpc>
              <a:spcBef>
                <a:spcPts val="400"/>
              </a:spcBef>
              <a:tabLst>
                <a:tab algn="l" pos="0"/>
              </a:tabLst>
            </a:pPr>
            <a:r>
              <a:rPr b="0" lang="ca-ES" sz="1600" spc="-1" strike="noStrike">
                <a:solidFill>
                  <a:srgbClr val="000000"/>
                </a:solidFill>
                <a:latin typeface="Calibri"/>
                <a:ea typeface="DejaVu Sans"/>
              </a:rPr>
              <a:t>La noció de </a:t>
            </a:r>
            <a:r>
              <a:rPr b="1" lang="ca-ES" sz="1600" spc="-1" strike="noStrike">
                <a:solidFill>
                  <a:srgbClr val="000000"/>
                </a:solidFill>
                <a:latin typeface="Calibri"/>
                <a:ea typeface="DejaVu Sans"/>
              </a:rPr>
              <a:t>dialèctica</a:t>
            </a:r>
            <a:r>
              <a:rPr b="0" lang="ca-ES" sz="1600" spc="-1" strike="noStrike">
                <a:solidFill>
                  <a:srgbClr val="000000"/>
                </a:solidFill>
                <a:latin typeface="Calibri"/>
                <a:ea typeface="DejaVu Sans"/>
              </a:rPr>
              <a:t> (</a:t>
            </a:r>
            <a:r>
              <a:rPr b="1" i="1" lang="ca-ES" sz="1600" spc="-1" strike="noStrike">
                <a:solidFill>
                  <a:srgbClr val="000000"/>
                </a:solidFill>
                <a:latin typeface="Calibri"/>
                <a:ea typeface="DejaVu Sans"/>
              </a:rPr>
              <a:t>dialektiké</a:t>
            </a:r>
            <a:r>
              <a:rPr b="0" lang="ca-ES" sz="1600" spc="-1" strike="noStrike">
                <a:solidFill>
                  <a:srgbClr val="000000"/>
                </a:solidFill>
                <a:latin typeface="Calibri"/>
                <a:ea typeface="DejaVu Sans"/>
              </a:rPr>
              <a:t>) té diversos sentits en la filosofia platònica. La</a:t>
            </a:r>
            <a:r>
              <a:rPr b="1" lang="ca-ES" sz="1600" spc="-1" strike="noStrike">
                <a:solidFill>
                  <a:srgbClr val="000000"/>
                </a:solidFill>
                <a:latin typeface="Calibri"/>
                <a:ea typeface="DejaVu Sans"/>
              </a:rPr>
              <a:t> dialèctica entesa com a mètode racional</a:t>
            </a:r>
            <a:r>
              <a:rPr b="0" lang="ca-ES" sz="1600" spc="-1" strike="noStrike">
                <a:solidFill>
                  <a:srgbClr val="000000"/>
                </a:solidFill>
                <a:latin typeface="Calibri"/>
                <a:ea typeface="DejaVu Sans"/>
              </a:rPr>
              <a:t>: s’identifica amb la </a:t>
            </a:r>
            <a:r>
              <a:rPr b="1" lang="ca-ES" sz="1600" spc="-1" strike="noStrike">
                <a:solidFill>
                  <a:srgbClr val="000000"/>
                </a:solidFill>
                <a:latin typeface="Calibri"/>
                <a:ea typeface="DejaVu Sans"/>
              </a:rPr>
              <a:t>filosofia</a:t>
            </a:r>
            <a:r>
              <a:rPr b="0" lang="ca-ES" sz="1600" spc="-1" strike="noStrike">
                <a:solidFill>
                  <a:srgbClr val="000000"/>
                </a:solidFill>
                <a:latin typeface="Calibri"/>
                <a:ea typeface="DejaVu Sans"/>
              </a:rPr>
              <a:t> i la </a:t>
            </a:r>
            <a:r>
              <a:rPr b="1" lang="ca-ES" sz="1600" spc="-1" strike="noStrike">
                <a:solidFill>
                  <a:srgbClr val="000000"/>
                </a:solidFill>
                <a:latin typeface="Calibri"/>
                <a:ea typeface="DejaVu Sans"/>
              </a:rPr>
              <a:t>ciència</a:t>
            </a:r>
            <a:r>
              <a:rPr b="0" lang="ca-ES" sz="1600" spc="-1" strike="noStrike">
                <a:solidFill>
                  <a:srgbClr val="000000"/>
                </a:solidFill>
                <a:latin typeface="Calibri"/>
                <a:ea typeface="DejaVu Sans"/>
              </a:rPr>
              <a:t>.  </a:t>
            </a:r>
            <a:endParaRPr b="0" lang="ca-ES" sz="1600" spc="-1" strike="noStrike">
              <a:latin typeface="Arial"/>
            </a:endParaRPr>
          </a:p>
          <a:p>
            <a:pPr marL="343080" indent="-338400">
              <a:lnSpc>
                <a:spcPct val="80000"/>
              </a:lnSpc>
              <a:spcBef>
                <a:spcPts val="400"/>
              </a:spcBef>
              <a:tabLst>
                <a:tab algn="l" pos="0"/>
              </a:tabLst>
            </a:pPr>
            <a:r>
              <a:rPr b="0" lang="ca-ES" sz="1600" spc="-1" strike="noStrike">
                <a:solidFill>
                  <a:srgbClr val="000000"/>
                </a:solidFill>
                <a:latin typeface="Calibri"/>
                <a:ea typeface="DejaVu Sans"/>
              </a:rPr>
              <a:t>	</a:t>
            </a:r>
            <a:endParaRPr b="0" lang="ca-ES" sz="1600" spc="-1" strike="noStrike">
              <a:latin typeface="Arial"/>
            </a:endParaRPr>
          </a:p>
          <a:p>
            <a:pPr marL="343080" indent="-338400">
              <a:lnSpc>
                <a:spcPct val="80000"/>
              </a:lnSpc>
              <a:spcBef>
                <a:spcPts val="400"/>
              </a:spcBef>
              <a:tabLst>
                <a:tab algn="l" pos="0"/>
              </a:tabLst>
            </a:pPr>
            <a:r>
              <a:rPr b="1" lang="ca-ES" sz="1800" spc="-1" strike="noStrike">
                <a:solidFill>
                  <a:srgbClr val="000000"/>
                </a:solidFill>
                <a:latin typeface="Calibri"/>
                <a:ea typeface="DejaVu Sans"/>
              </a:rPr>
              <a:t>	</a:t>
            </a:r>
            <a:r>
              <a:rPr b="1" lang="ca-ES" sz="1800" spc="-1" strike="noStrike">
                <a:solidFill>
                  <a:srgbClr val="000000"/>
                </a:solidFill>
                <a:latin typeface="Calibri"/>
                <a:ea typeface="DejaVu Sans"/>
              </a:rPr>
              <a:t>	</a:t>
            </a:r>
            <a:r>
              <a:rPr b="1" lang="ca-ES" sz="1800" spc="-1" strike="noStrike">
                <a:solidFill>
                  <a:srgbClr val="000000"/>
                </a:solidFill>
                <a:latin typeface="Calibri"/>
                <a:ea typeface="DejaVu Sans"/>
              </a:rPr>
              <a:t>A. </a:t>
            </a:r>
            <a:r>
              <a:rPr b="0" lang="ca-ES" sz="1800" spc="-1" strike="noStrike">
                <a:solidFill>
                  <a:srgbClr val="000000"/>
                </a:solidFill>
                <a:latin typeface="Calibri"/>
                <a:ea typeface="DejaVu Sans"/>
              </a:rPr>
              <a:t>És es una </a:t>
            </a:r>
            <a:r>
              <a:rPr b="1" lang="ca-ES" sz="1800" spc="-1" strike="noStrike">
                <a:solidFill>
                  <a:srgbClr val="000000"/>
                </a:solidFill>
                <a:latin typeface="Calibri"/>
                <a:ea typeface="DejaVu Sans"/>
              </a:rPr>
              <a:t>activitat cognoscitiva</a:t>
            </a:r>
            <a:r>
              <a:rPr b="0" i="1" lang="ca-ES" sz="1800" spc="-1" strike="noStrike">
                <a:solidFill>
                  <a:srgbClr val="000000"/>
                </a:solidFill>
                <a:latin typeface="Calibri"/>
                <a:ea typeface="DejaVu Sans"/>
              </a:rPr>
              <a:t>, </a:t>
            </a:r>
            <a:r>
              <a:rPr b="0" lang="ca-ES" sz="1800" spc="-1" strike="noStrike">
                <a:solidFill>
                  <a:srgbClr val="000000"/>
                </a:solidFill>
                <a:latin typeface="Calibri"/>
                <a:ea typeface="DejaVu Sans"/>
              </a:rPr>
              <a:t>perquè és tracta de</a:t>
            </a:r>
            <a:r>
              <a:rPr b="0" i="1" lang="ca-ES" sz="1800" spc="-1" strike="noStrike">
                <a:solidFill>
                  <a:srgbClr val="000000"/>
                </a:solidFill>
                <a:latin typeface="Calibri"/>
                <a:ea typeface="DejaVu Sans"/>
              </a:rPr>
              <a:t> </a:t>
            </a:r>
            <a:r>
              <a:rPr b="1" lang="ca-ES" sz="1800" spc="-1" strike="noStrike">
                <a:solidFill>
                  <a:srgbClr val="000000"/>
                </a:solidFill>
                <a:latin typeface="Calibri"/>
                <a:ea typeface="DejaVu Sans"/>
              </a:rPr>
              <a:t>l’exercici de la raó</a:t>
            </a:r>
            <a:r>
              <a:rPr b="0" i="1" lang="ca-ES" sz="1800" spc="-1" strike="noStrike">
                <a:solidFill>
                  <a:srgbClr val="000000"/>
                </a:solidFill>
                <a:latin typeface="Calibri"/>
                <a:ea typeface="DejaVu Sans"/>
              </a:rPr>
              <a:t>.</a:t>
            </a:r>
            <a:endParaRPr b="0" lang="ca-ES" sz="1800" spc="-1" strike="noStrike">
              <a:latin typeface="Arial"/>
            </a:endParaRPr>
          </a:p>
          <a:p>
            <a:pPr marL="343080" indent="-338400">
              <a:lnSpc>
                <a:spcPct val="80000"/>
              </a:lnSpc>
              <a:spcBef>
                <a:spcPts val="400"/>
              </a:spcBef>
              <a:tabLst>
                <a:tab algn="l" pos="0"/>
              </a:tabLst>
            </a:pPr>
            <a:r>
              <a:rPr b="1" lang="ca-ES" sz="1800" spc="-1" strike="noStrike">
                <a:solidFill>
                  <a:srgbClr val="000000"/>
                </a:solidFill>
                <a:latin typeface="Calibri"/>
                <a:ea typeface="DejaVu Sans"/>
              </a:rPr>
              <a:t>	</a:t>
            </a:r>
            <a:r>
              <a:rPr b="1" lang="ca-ES" sz="1800" spc="-1" strike="noStrike">
                <a:solidFill>
                  <a:srgbClr val="000000"/>
                </a:solidFill>
                <a:latin typeface="Calibri"/>
                <a:ea typeface="DejaVu Sans"/>
              </a:rPr>
              <a:t>	</a:t>
            </a:r>
            <a:r>
              <a:rPr b="1" lang="ca-ES" sz="1800" spc="-1" strike="noStrike">
                <a:solidFill>
                  <a:srgbClr val="000000"/>
                </a:solidFill>
                <a:latin typeface="Calibri"/>
                <a:ea typeface="DejaVu Sans"/>
              </a:rPr>
              <a:t>B. </a:t>
            </a:r>
            <a:r>
              <a:rPr b="0" lang="ca-ES" sz="1800" spc="-1" strike="noStrike">
                <a:solidFill>
                  <a:srgbClr val="000000"/>
                </a:solidFill>
                <a:latin typeface="Calibri"/>
                <a:ea typeface="DejaVu Sans"/>
              </a:rPr>
              <a:t>El seu objectiu és el </a:t>
            </a:r>
            <a:r>
              <a:rPr b="1" lang="ca-ES" sz="1800" spc="-1" strike="noStrike">
                <a:solidFill>
                  <a:srgbClr val="000000"/>
                </a:solidFill>
                <a:latin typeface="Calibri"/>
                <a:ea typeface="DejaVu Sans"/>
              </a:rPr>
              <a:t>coneixement del món intel·ligible (cosmos noetós</a:t>
            </a:r>
            <a:r>
              <a:rPr b="0" lang="ca-ES" sz="1800" spc="-1" strike="noStrike">
                <a:solidFill>
                  <a:srgbClr val="000000"/>
                </a:solidFill>
                <a:latin typeface="Calibri"/>
                <a:ea typeface="DejaVu Sans"/>
              </a:rPr>
              <a:t>, o món de les idees) i de les relacions existents entre les idees.</a:t>
            </a:r>
            <a:endParaRPr b="0" lang="ca-ES" sz="1800" spc="-1" strike="noStrike">
              <a:latin typeface="Arial"/>
            </a:endParaRPr>
          </a:p>
          <a:p>
            <a:pPr marL="343080" indent="-338400">
              <a:lnSpc>
                <a:spcPct val="80000"/>
              </a:lnSpc>
              <a:spcBef>
                <a:spcPts val="400"/>
              </a:spcBef>
              <a:tabLst>
                <a:tab algn="l" pos="0"/>
              </a:tabLst>
            </a:pPr>
            <a:r>
              <a:rPr b="1" lang="ca-ES" sz="1800" spc="-1" strike="noStrike">
                <a:solidFill>
                  <a:srgbClr val="000000"/>
                </a:solidFill>
                <a:latin typeface="Calibri"/>
                <a:ea typeface="DejaVu Sans"/>
              </a:rPr>
              <a:t>	</a:t>
            </a:r>
            <a:r>
              <a:rPr b="1" lang="ca-ES" sz="1800" spc="-1" strike="noStrike">
                <a:solidFill>
                  <a:srgbClr val="000000"/>
                </a:solidFill>
                <a:latin typeface="Calibri"/>
                <a:ea typeface="DejaVu Sans"/>
              </a:rPr>
              <a:t>	</a:t>
            </a:r>
            <a:r>
              <a:rPr b="1" lang="ca-ES" sz="1800" spc="-1" strike="noStrike">
                <a:solidFill>
                  <a:srgbClr val="000000"/>
                </a:solidFill>
                <a:latin typeface="Calibri"/>
                <a:ea typeface="DejaVu Sans"/>
              </a:rPr>
              <a:t>C. </a:t>
            </a:r>
            <a:r>
              <a:rPr b="0" lang="ca-ES" sz="1800" spc="-1" strike="noStrike">
                <a:solidFill>
                  <a:srgbClr val="000000"/>
                </a:solidFill>
                <a:latin typeface="Calibri"/>
                <a:ea typeface="DejaVu Sans"/>
              </a:rPr>
              <a:t>La seva aspiració última és el coneixement de la </a:t>
            </a:r>
            <a:r>
              <a:rPr b="1" lang="ca-ES" sz="1800" spc="-1" strike="noStrike">
                <a:solidFill>
                  <a:srgbClr val="000000"/>
                </a:solidFill>
                <a:latin typeface="Calibri"/>
                <a:ea typeface="DejaVu Sans"/>
              </a:rPr>
              <a:t>idea del Bé (</a:t>
            </a:r>
            <a:r>
              <a:rPr b="1" i="1" lang="ca-ES" sz="1800" spc="-1" strike="noStrike">
                <a:solidFill>
                  <a:srgbClr val="000000"/>
                </a:solidFill>
                <a:latin typeface="Calibri"/>
                <a:ea typeface="DejaVu Sans"/>
              </a:rPr>
              <a:t>agathon</a:t>
            </a:r>
            <a:r>
              <a:rPr b="1" lang="ca-ES" sz="1800" spc="-1" strike="noStrike">
                <a:solidFill>
                  <a:srgbClr val="000000"/>
                </a:solidFill>
                <a:latin typeface="Calibri"/>
                <a:ea typeface="DejaVu Sans"/>
              </a:rPr>
              <a:t>), </a:t>
            </a:r>
            <a:r>
              <a:rPr b="0" lang="ca-ES" sz="1800" spc="-1" strike="noStrike">
                <a:solidFill>
                  <a:srgbClr val="000000"/>
                </a:solidFill>
                <a:latin typeface="Calibri"/>
                <a:ea typeface="DejaVu Sans"/>
              </a:rPr>
              <a:t>de  manera que ella sigui el fonament últim de tota la realitat; així, Plató definirà la filosofia com </a:t>
            </a:r>
            <a:r>
              <a:rPr b="1" lang="ca-ES" sz="1800" spc="-1" strike="noStrike">
                <a:solidFill>
                  <a:srgbClr val="000000"/>
                </a:solidFill>
                <a:latin typeface="Calibri"/>
                <a:ea typeface="DejaVu Sans"/>
              </a:rPr>
              <a:t>una ascensió a l’ésser</a:t>
            </a:r>
            <a:r>
              <a:rPr b="0" lang="ca-ES" sz="1800" spc="-1" strike="noStrike">
                <a:solidFill>
                  <a:srgbClr val="000000"/>
                </a:solidFill>
                <a:latin typeface="Calibri"/>
                <a:ea typeface="DejaVu Sans"/>
              </a:rPr>
              <a:t>  (la dialèctica és un </a:t>
            </a:r>
            <a:r>
              <a:rPr b="1" lang="ca-ES" sz="1800" spc="-1" strike="noStrike">
                <a:solidFill>
                  <a:srgbClr val="000000"/>
                </a:solidFill>
                <a:latin typeface="Calibri"/>
                <a:ea typeface="DejaVu Sans"/>
              </a:rPr>
              <a:t>procés ascendent</a:t>
            </a:r>
            <a:r>
              <a:rPr b="0" lang="ca-ES" sz="1800" spc="-1" strike="noStrike">
                <a:solidFill>
                  <a:srgbClr val="000000"/>
                </a:solidFill>
                <a:latin typeface="Calibri"/>
                <a:ea typeface="DejaVu Sans"/>
              </a:rPr>
              <a:t>). </a:t>
            </a:r>
            <a:r>
              <a:rPr b="1" lang="ca-ES" sz="1800" spc="-1" strike="noStrike" u="sng">
                <a:solidFill>
                  <a:srgbClr val="000000"/>
                </a:solidFill>
                <a:uFillTx/>
                <a:latin typeface="Calibri"/>
                <a:ea typeface="DejaVu Sans"/>
              </a:rPr>
              <a:t>La dialèctica és la ciència del Bé</a:t>
            </a:r>
            <a:r>
              <a:rPr b="1" lang="ca-ES" sz="1800" spc="-1" strike="noStrike">
                <a:solidFill>
                  <a:srgbClr val="000000"/>
                </a:solidFill>
                <a:latin typeface="Calibri"/>
                <a:ea typeface="DejaVu Sans"/>
              </a:rPr>
              <a:t>. </a:t>
            </a:r>
            <a:r>
              <a:rPr b="0" lang="ca-ES" sz="1800" spc="-1" strike="noStrike">
                <a:solidFill>
                  <a:srgbClr val="000000"/>
                </a:solidFill>
                <a:latin typeface="Calibri"/>
                <a:ea typeface="DejaVu Sans"/>
              </a:rPr>
              <a:t>La dialèctica és el procés que porta el coneixement de l’home </a:t>
            </a:r>
            <a:r>
              <a:rPr b="1" lang="ca-ES" sz="1800" spc="-1" strike="noStrike">
                <a:solidFill>
                  <a:srgbClr val="000000"/>
                </a:solidFill>
                <a:latin typeface="Calibri"/>
                <a:ea typeface="DejaVu Sans"/>
              </a:rPr>
              <a:t>del múltiple a l’u</a:t>
            </a:r>
            <a:r>
              <a:rPr b="0" lang="ca-ES" sz="1800" spc="-1" strike="noStrike">
                <a:solidFill>
                  <a:srgbClr val="000000"/>
                </a:solidFill>
                <a:latin typeface="Calibri"/>
                <a:ea typeface="DejaVu Sans"/>
              </a:rPr>
              <a:t>.</a:t>
            </a:r>
            <a:endParaRPr b="0" lang="ca-ES" sz="1800" spc="-1" strike="noStrike">
              <a:latin typeface="Arial"/>
            </a:endParaRPr>
          </a:p>
          <a:p>
            <a:pPr marL="343080" indent="-338400">
              <a:lnSpc>
                <a:spcPct val="80000"/>
              </a:lnSpc>
              <a:spcBef>
                <a:spcPts val="400"/>
              </a:spcBef>
              <a:tabLst>
                <a:tab algn="l" pos="0"/>
              </a:tabLst>
            </a:pPr>
            <a:r>
              <a:rPr b="1" lang="ca-ES" sz="1800" spc="-1" strike="noStrike">
                <a:solidFill>
                  <a:srgbClr val="000000"/>
                </a:solidFill>
                <a:latin typeface="Calibri"/>
                <a:ea typeface="DejaVu Sans"/>
              </a:rPr>
              <a:t>	</a:t>
            </a:r>
            <a:r>
              <a:rPr b="1" lang="ca-ES" sz="1800" spc="-1" strike="noStrike">
                <a:solidFill>
                  <a:srgbClr val="000000"/>
                </a:solidFill>
                <a:latin typeface="Calibri"/>
                <a:ea typeface="DejaVu Sans"/>
              </a:rPr>
              <a:t>	</a:t>
            </a:r>
            <a:r>
              <a:rPr b="1" lang="ca-ES" sz="1800" spc="-1" strike="noStrike">
                <a:solidFill>
                  <a:srgbClr val="000000"/>
                </a:solidFill>
                <a:latin typeface="Calibri"/>
                <a:ea typeface="DejaVu Sans"/>
              </a:rPr>
              <a:t>D. </a:t>
            </a:r>
            <a:r>
              <a:rPr b="0" lang="ca-ES" sz="1800" spc="-1" strike="noStrike">
                <a:solidFill>
                  <a:srgbClr val="000000"/>
                </a:solidFill>
                <a:latin typeface="Calibri"/>
                <a:ea typeface="DejaVu Sans"/>
              </a:rPr>
              <a:t>Per ser una </a:t>
            </a:r>
            <a:r>
              <a:rPr b="1" lang="ca-ES" sz="1800" spc="-1" strike="noStrike">
                <a:solidFill>
                  <a:srgbClr val="000000"/>
                </a:solidFill>
                <a:latin typeface="Calibri"/>
                <a:ea typeface="DejaVu Sans"/>
              </a:rPr>
              <a:t>activitat estrictament racional</a:t>
            </a:r>
            <a:r>
              <a:rPr b="0" lang="ca-ES" sz="1800" spc="-1" strike="noStrike">
                <a:solidFill>
                  <a:srgbClr val="000000"/>
                </a:solidFill>
                <a:latin typeface="Calibri"/>
                <a:ea typeface="DejaVu Sans"/>
              </a:rPr>
              <a:t> no es fonamenta ni recolza en la percepció; per utilitzar-s’hi únicament la </a:t>
            </a:r>
            <a:r>
              <a:rPr b="1" lang="ca-ES" sz="1800" spc="-1" strike="noStrike">
                <a:solidFill>
                  <a:srgbClr val="000000"/>
                </a:solidFill>
                <a:latin typeface="Calibri"/>
                <a:ea typeface="DejaVu Sans"/>
              </a:rPr>
              <a:t>pura raó</a:t>
            </a:r>
            <a:r>
              <a:rPr b="0" lang="ca-ES" sz="1800" spc="-1" strike="noStrike">
                <a:solidFill>
                  <a:srgbClr val="000000"/>
                </a:solidFill>
                <a:latin typeface="Calibri"/>
                <a:ea typeface="DejaVu Sans"/>
              </a:rPr>
              <a:t>, el coneixement que acaba produint és coneixement estricte, universal, i necessari (a diferència del “coneixement” sensible que és sempre subjectiu, relatiu, i contingent). </a:t>
            </a:r>
            <a:endParaRPr b="0" lang="ca-ES" sz="1800" spc="-1" strike="noStrike">
              <a:latin typeface="Arial"/>
            </a:endParaRPr>
          </a:p>
          <a:p>
            <a:pPr marL="343080" indent="-338400">
              <a:lnSpc>
                <a:spcPct val="80000"/>
              </a:lnSpc>
              <a:spcBef>
                <a:spcPts val="400"/>
              </a:spcBef>
              <a:tabLst>
                <a:tab algn="l" pos="0"/>
              </a:tabLst>
            </a:pPr>
            <a:r>
              <a:rPr b="1" lang="ca-ES" sz="1800" spc="-1" strike="noStrike">
                <a:solidFill>
                  <a:srgbClr val="000000"/>
                </a:solidFill>
                <a:latin typeface="Calibri"/>
                <a:ea typeface="DejaVu Sans"/>
              </a:rPr>
              <a:t>	</a:t>
            </a:r>
            <a:r>
              <a:rPr b="1" lang="ca-ES" sz="1800" spc="-1" strike="noStrike">
                <a:solidFill>
                  <a:srgbClr val="000000"/>
                </a:solidFill>
                <a:latin typeface="Calibri"/>
                <a:ea typeface="DejaVu Sans"/>
              </a:rPr>
              <a:t>	</a:t>
            </a:r>
            <a:r>
              <a:rPr b="1" lang="ca-ES" sz="1800" spc="-1" strike="noStrike">
                <a:solidFill>
                  <a:srgbClr val="000000"/>
                </a:solidFill>
                <a:latin typeface="Calibri"/>
                <a:ea typeface="DejaVu Sans"/>
              </a:rPr>
              <a:t>E. </a:t>
            </a:r>
            <a:r>
              <a:rPr b="0" lang="ca-ES" sz="1800" spc="-1" strike="noStrike">
                <a:solidFill>
                  <a:srgbClr val="000000"/>
                </a:solidFill>
                <a:latin typeface="Calibri"/>
                <a:ea typeface="DejaVu Sans"/>
              </a:rPr>
              <a:t>No accepta hipòtesis: no accepta com a vertadera cap premissa que no hagi estat qüestionada, cerca el sentit últim, la raó més profunda de qualsevol tema que tracti.</a:t>
            </a:r>
            <a:endParaRPr b="0" lang="ca-ES" sz="1800" spc="-1" strike="noStrike">
              <a:latin typeface="Arial"/>
            </a:endParaRPr>
          </a:p>
          <a:p>
            <a:pPr marL="343080" indent="-338400">
              <a:lnSpc>
                <a:spcPct val="80000"/>
              </a:lnSpc>
              <a:spcBef>
                <a:spcPts val="400"/>
              </a:spcBef>
              <a:tabLst>
                <a:tab algn="l" pos="0"/>
              </a:tabLst>
            </a:pPr>
            <a:endParaRPr b="0" lang="ca-ES" sz="1800" spc="-1" strike="noStrike">
              <a:latin typeface="Arial"/>
            </a:endParaRPr>
          </a:p>
          <a:p>
            <a:pPr marL="343080" indent="-338400">
              <a:lnSpc>
                <a:spcPct val="80000"/>
              </a:lnSpc>
              <a:spcBef>
                <a:spcPts val="349"/>
              </a:spcBef>
              <a:tabLst>
                <a:tab algn="l" pos="0"/>
              </a:tabLst>
            </a:pPr>
            <a:r>
              <a:rPr b="0" lang="es-ES" sz="1600" spc="-1" strike="noStrike">
                <a:solidFill>
                  <a:srgbClr val="000000"/>
                </a:solidFill>
                <a:latin typeface="Calibri"/>
                <a:ea typeface="DejaVu Sans"/>
              </a:rPr>
              <a:t>	</a:t>
            </a:r>
            <a:r>
              <a:rPr b="0" lang="es-ES" sz="1600" spc="-1" strike="noStrike">
                <a:solidFill>
                  <a:srgbClr val="000000"/>
                </a:solidFill>
                <a:latin typeface="Calibri"/>
                <a:ea typeface="DejaVu Sans"/>
              </a:rPr>
              <a:t>	</a:t>
            </a:r>
            <a:endParaRPr b="0" lang="ca-ES" sz="1600" spc="-1" strike="noStrike">
              <a:latin typeface="Arial"/>
            </a:endParaRPr>
          </a:p>
          <a:p>
            <a:pPr marL="343080" indent="-338400">
              <a:lnSpc>
                <a:spcPct val="80000"/>
              </a:lnSpc>
              <a:spcBef>
                <a:spcPts val="349"/>
              </a:spcBef>
              <a:tabLst>
                <a:tab algn="l" pos="0"/>
              </a:tabLst>
            </a:pPr>
            <a:endParaRPr b="0" lang="ca-ES" sz="1600" spc="-1" strike="noStrike">
              <a:latin typeface="Arial"/>
            </a:endParaRPr>
          </a:p>
          <a:p>
            <a:pPr marL="343080" indent="-338400">
              <a:lnSpc>
                <a:spcPct val="100000"/>
              </a:lnSpc>
              <a:spcBef>
                <a:spcPts val="320"/>
              </a:spcBef>
              <a:tabLst>
                <a:tab algn="l" pos="0"/>
              </a:tabLst>
            </a:pPr>
            <a:endParaRPr b="0" lang="ca-ES" sz="16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CustomShape 1"/>
          <p:cNvSpPr/>
          <p:nvPr/>
        </p:nvSpPr>
        <p:spPr>
          <a:xfrm>
            <a:off x="324000" y="260280"/>
            <a:ext cx="8494920" cy="6336000"/>
          </a:xfrm>
          <a:prstGeom prst="rect">
            <a:avLst/>
          </a:prstGeom>
          <a:noFill/>
          <a:ln w="0">
            <a:noFill/>
          </a:ln>
        </p:spPr>
        <p:style>
          <a:lnRef idx="0"/>
          <a:fillRef idx="0"/>
          <a:effectRef idx="0"/>
          <a:fontRef idx="minor"/>
        </p:style>
        <p:txBody>
          <a:bodyPr lIns="90000" rIns="90000" tIns="45000" bIns="45000">
            <a:normAutofit/>
          </a:bodyPr>
          <a:p>
            <a:pPr marL="457200" indent="-452520">
              <a:lnSpc>
                <a:spcPct val="90000"/>
              </a:lnSpc>
              <a:spcBef>
                <a:spcPts val="451"/>
              </a:spcBef>
              <a:tabLst>
                <a:tab algn="l" pos="0"/>
              </a:tabLst>
            </a:pPr>
            <a:endParaRPr b="0" lang="ca-ES" sz="1800" spc="-1" strike="noStrike">
              <a:latin typeface="Arial"/>
            </a:endParaRPr>
          </a:p>
          <a:p>
            <a:pPr marL="457200" indent="-452520">
              <a:lnSpc>
                <a:spcPct val="90000"/>
              </a:lnSpc>
              <a:spcBef>
                <a:spcPts val="451"/>
              </a:spcBef>
              <a:tabLst>
                <a:tab algn="l" pos="0"/>
              </a:tabLst>
            </a:pPr>
            <a:endParaRPr b="0" lang="ca-ES" sz="1800" spc="-1" strike="noStrike">
              <a:latin typeface="Arial"/>
            </a:endParaRPr>
          </a:p>
          <a:p>
            <a:pPr marL="457200" indent="-452520">
              <a:lnSpc>
                <a:spcPct val="90000"/>
              </a:lnSpc>
              <a:spcBef>
                <a:spcPts val="451"/>
              </a:spcBef>
              <a:tabLst>
                <a:tab algn="l" pos="0"/>
              </a:tabLst>
            </a:pPr>
            <a:endParaRPr b="0" lang="ca-ES" sz="1800" spc="-1" strike="noStrike">
              <a:latin typeface="Arial"/>
            </a:endParaRPr>
          </a:p>
          <a:p>
            <a:pPr marL="457200" indent="-452520">
              <a:lnSpc>
                <a:spcPct val="90000"/>
              </a:lnSpc>
              <a:spcBef>
                <a:spcPts val="451"/>
              </a:spcBef>
              <a:tabLst>
                <a:tab algn="l" pos="0"/>
              </a:tabLst>
            </a:pPr>
            <a:r>
              <a:rPr b="0" lang="ca-ES" sz="1800" spc="-1" strike="noStrike">
                <a:solidFill>
                  <a:srgbClr val="000000"/>
                </a:solidFill>
                <a:latin typeface="Calibri"/>
                <a:ea typeface="DejaVu Sans"/>
              </a:rPr>
              <a:t>El coneixement de les </a:t>
            </a:r>
            <a:r>
              <a:rPr b="1" lang="ca-ES" sz="1800" spc="-1" strike="noStrike">
                <a:solidFill>
                  <a:srgbClr val="000000"/>
                </a:solidFill>
                <a:latin typeface="Calibri"/>
                <a:ea typeface="DejaVu Sans"/>
              </a:rPr>
              <a:t>relacions entre les idees</a:t>
            </a:r>
            <a:r>
              <a:rPr b="0" lang="ca-ES" sz="1800" spc="-1" strike="noStrike">
                <a:solidFill>
                  <a:srgbClr val="000000"/>
                </a:solidFill>
                <a:latin typeface="Calibri"/>
                <a:ea typeface="DejaVu Sans"/>
              </a:rPr>
              <a:t>, de com unes determinacions participen en altres i es defineixen unes en relació amb les altres és el que Plató anomena </a:t>
            </a:r>
            <a:r>
              <a:rPr b="1" lang="ca-ES" sz="1800" spc="-1" strike="noStrike">
                <a:solidFill>
                  <a:srgbClr val="000000"/>
                </a:solidFill>
                <a:latin typeface="Calibri"/>
                <a:ea typeface="DejaVu Sans"/>
              </a:rPr>
              <a:t>dialèctica </a:t>
            </a:r>
            <a:r>
              <a:rPr b="0" lang="ca-ES" sz="1800" spc="-1" strike="noStrike">
                <a:solidFill>
                  <a:srgbClr val="000000"/>
                </a:solidFill>
                <a:latin typeface="Calibri"/>
                <a:ea typeface="DejaVu Sans"/>
              </a:rPr>
              <a:t>(</a:t>
            </a:r>
            <a:r>
              <a:rPr b="1" i="1" lang="ca-ES" sz="1800" spc="-1" strike="noStrike">
                <a:solidFill>
                  <a:srgbClr val="000000"/>
                </a:solidFill>
                <a:latin typeface="Calibri"/>
                <a:ea typeface="DejaVu Sans"/>
              </a:rPr>
              <a:t>légein</a:t>
            </a:r>
            <a:r>
              <a:rPr b="0" lang="ca-ES" sz="1800" spc="-1" strike="noStrike">
                <a:solidFill>
                  <a:srgbClr val="000000"/>
                </a:solidFill>
                <a:latin typeface="Calibri"/>
                <a:ea typeface="DejaVu Sans"/>
              </a:rPr>
              <a:t>: determinar, definir; </a:t>
            </a:r>
            <a:r>
              <a:rPr b="1" i="1" lang="ca-ES" sz="1800" spc="-1" strike="noStrike">
                <a:solidFill>
                  <a:srgbClr val="000000"/>
                </a:solidFill>
                <a:latin typeface="Calibri"/>
                <a:ea typeface="DejaVu Sans"/>
              </a:rPr>
              <a:t>dià</a:t>
            </a:r>
            <a:r>
              <a:rPr b="0" lang="ca-ES" sz="1800" spc="-1" strike="noStrike">
                <a:solidFill>
                  <a:srgbClr val="000000"/>
                </a:solidFill>
                <a:latin typeface="Calibri"/>
                <a:ea typeface="DejaVu Sans"/>
              </a:rPr>
              <a:t>: passant de l’un a l’altre). La dialèctica en si mateixa conté la noció d’unitat dels contraris. </a:t>
            </a:r>
            <a:endParaRPr b="0" lang="ca-ES" sz="1800" spc="-1" strike="noStrike">
              <a:latin typeface="Arial"/>
            </a:endParaRPr>
          </a:p>
          <a:p>
            <a:pPr marL="457200" indent="-452520">
              <a:lnSpc>
                <a:spcPct val="90000"/>
              </a:lnSpc>
              <a:spcBef>
                <a:spcPts val="451"/>
              </a:spcBef>
              <a:tabLst>
                <a:tab algn="l" pos="0"/>
              </a:tabLst>
            </a:pPr>
            <a:endParaRPr b="0" lang="ca-ES" sz="1800" spc="-1" strike="noStrike">
              <a:latin typeface="Arial"/>
            </a:endParaRPr>
          </a:p>
          <a:p>
            <a:pPr marL="457200" indent="-452520">
              <a:lnSpc>
                <a:spcPct val="90000"/>
              </a:lnSpc>
              <a:spcBef>
                <a:spcPts val="451"/>
              </a:spcBef>
              <a:tabLst>
                <a:tab algn="l" pos="0"/>
              </a:tabLst>
            </a:pPr>
            <a:endParaRPr b="0" lang="ca-ES" sz="1800" spc="-1" strike="noStrike">
              <a:latin typeface="Arial"/>
            </a:endParaRPr>
          </a:p>
          <a:p>
            <a:pPr marL="457200" indent="-452520">
              <a:lnSpc>
                <a:spcPct val="90000"/>
              </a:lnSpc>
              <a:spcBef>
                <a:spcPts val="451"/>
              </a:spcBef>
              <a:tabLst>
                <a:tab algn="l" pos="0"/>
              </a:tabLst>
            </a:pPr>
            <a:endParaRPr b="0" lang="ca-ES" sz="1800" spc="-1" strike="noStrike">
              <a:latin typeface="Arial"/>
            </a:endParaRPr>
          </a:p>
          <a:p>
            <a:pPr marL="457200" indent="-452520">
              <a:lnSpc>
                <a:spcPct val="90000"/>
              </a:lnSpc>
              <a:spcBef>
                <a:spcPts val="451"/>
              </a:spcBef>
              <a:tabLst>
                <a:tab algn="l" pos="0"/>
              </a:tabLst>
            </a:pPr>
            <a:r>
              <a:rPr b="0" lang="ca-ES" sz="1800" spc="-1" strike="noStrike">
                <a:solidFill>
                  <a:srgbClr val="000000"/>
                </a:solidFill>
                <a:latin typeface="Calibri"/>
                <a:ea typeface="DejaVu Sans"/>
              </a:rPr>
              <a:t>La dialèctica tindrà </a:t>
            </a:r>
            <a:r>
              <a:rPr b="1" lang="ca-ES" sz="1800" spc="-1" strike="noStrike">
                <a:solidFill>
                  <a:srgbClr val="000000"/>
                </a:solidFill>
                <a:latin typeface="Calibri"/>
                <a:ea typeface="DejaVu Sans"/>
              </a:rPr>
              <a:t>dos moments</a:t>
            </a:r>
            <a:r>
              <a:rPr b="0" lang="ca-ES" sz="1800" spc="-1" strike="noStrike">
                <a:solidFill>
                  <a:srgbClr val="000000"/>
                </a:solidFill>
                <a:latin typeface="Calibri"/>
                <a:ea typeface="DejaVu Sans"/>
              </a:rPr>
              <a:t>:</a:t>
            </a:r>
            <a:endParaRPr b="0" lang="ca-ES" sz="1800" spc="-1" strike="noStrike">
              <a:latin typeface="Arial"/>
            </a:endParaRPr>
          </a:p>
          <a:p>
            <a:pPr marL="457200" indent="-452520">
              <a:lnSpc>
                <a:spcPct val="90000"/>
              </a:lnSpc>
              <a:spcBef>
                <a:spcPts val="451"/>
              </a:spcBef>
              <a:tabLst>
                <a:tab algn="l" pos="0"/>
              </a:tabLst>
            </a:pPr>
            <a:endParaRPr b="0" lang="ca-ES" sz="1800" spc="-1" strike="noStrike">
              <a:latin typeface="Arial"/>
            </a:endParaRPr>
          </a:p>
          <a:p>
            <a:pPr marL="457200" indent="-452520">
              <a:lnSpc>
                <a:spcPct val="90000"/>
              </a:lnSpc>
              <a:spcBef>
                <a:spcPts val="451"/>
              </a:spcBef>
              <a:buClr>
                <a:srgbClr val="000000"/>
              </a:buClr>
              <a:buFont typeface="Times New Roman"/>
              <a:buAutoNum type="alphaLcParenR"/>
              <a:tabLst>
                <a:tab algn="l" pos="457200"/>
                <a:tab algn="l" pos="561960"/>
                <a:tab algn="l" pos="1011240"/>
                <a:tab algn="l" pos="1460520"/>
                <a:tab algn="l" pos="1909800"/>
                <a:tab algn="l" pos="2359080"/>
                <a:tab algn="l" pos="2808360"/>
                <a:tab algn="l" pos="3257640"/>
                <a:tab algn="l" pos="3706920"/>
                <a:tab algn="l" pos="4156200"/>
                <a:tab algn="l" pos="4605480"/>
                <a:tab algn="l" pos="5054760"/>
                <a:tab algn="l" pos="5504040"/>
                <a:tab algn="l" pos="5952960"/>
                <a:tab algn="l" pos="6402240"/>
                <a:tab algn="l" pos="6851520"/>
                <a:tab algn="l" pos="7300800"/>
                <a:tab algn="l" pos="7750080"/>
                <a:tab algn="l" pos="8199360"/>
                <a:tab algn="l" pos="8648640"/>
                <a:tab algn="l" pos="9097920"/>
              </a:tabLst>
            </a:pPr>
            <a:r>
              <a:rPr b="0" lang="ca-ES" sz="1800" spc="-1" strike="noStrike">
                <a:solidFill>
                  <a:srgbClr val="000000"/>
                </a:solidFill>
                <a:latin typeface="Calibri"/>
                <a:ea typeface="DejaVu Sans"/>
              </a:rPr>
              <a:t>una </a:t>
            </a:r>
            <a:r>
              <a:rPr b="1" lang="ca-ES" sz="1800" spc="-1" strike="noStrike">
                <a:solidFill>
                  <a:srgbClr val="000000"/>
                </a:solidFill>
                <a:latin typeface="Calibri"/>
                <a:ea typeface="DejaVu Sans"/>
              </a:rPr>
              <a:t>dialèctica ascendent</a:t>
            </a:r>
            <a:r>
              <a:rPr b="0" lang="ca-ES" sz="1800" spc="-1" strike="noStrike">
                <a:solidFill>
                  <a:srgbClr val="000000"/>
                </a:solidFill>
                <a:latin typeface="Calibri"/>
                <a:ea typeface="DejaVu Sans"/>
              </a:rPr>
              <a:t>: </a:t>
            </a:r>
            <a:r>
              <a:rPr b="1" i="1" lang="ca-ES" sz="1800" spc="-1" strike="noStrike">
                <a:solidFill>
                  <a:srgbClr val="000000"/>
                </a:solidFill>
                <a:latin typeface="Calibri"/>
                <a:ea typeface="DejaVu Sans"/>
              </a:rPr>
              <a:t>anairein</a:t>
            </a:r>
            <a:r>
              <a:rPr b="1" lang="ca-ES" sz="1800" spc="-1" strike="noStrike">
                <a:solidFill>
                  <a:srgbClr val="000000"/>
                </a:solidFill>
                <a:latin typeface="Calibri"/>
                <a:ea typeface="DejaVu Sans"/>
              </a:rPr>
              <a:t>,</a:t>
            </a:r>
            <a:r>
              <a:rPr b="0" lang="ca-ES" sz="1800" spc="-1" strike="noStrike">
                <a:solidFill>
                  <a:srgbClr val="000000"/>
                </a:solidFill>
                <a:latin typeface="Calibri"/>
                <a:ea typeface="DejaVu Sans"/>
              </a:rPr>
              <a:t> que s’eleva d’idea en idea fins a eliminar tota hipòtesi, fins arribar a la idea de totes les idees, el </a:t>
            </a:r>
            <a:r>
              <a:rPr b="1" lang="ca-ES" sz="1800" spc="-1" strike="noStrike">
                <a:solidFill>
                  <a:srgbClr val="000000"/>
                </a:solidFill>
                <a:latin typeface="Calibri"/>
                <a:ea typeface="DejaVu Sans"/>
              </a:rPr>
              <a:t>Bé</a:t>
            </a:r>
            <a:r>
              <a:rPr b="0" lang="ca-ES" sz="1800" spc="-1" strike="noStrike">
                <a:solidFill>
                  <a:srgbClr val="000000"/>
                </a:solidFill>
                <a:latin typeface="Calibri"/>
                <a:ea typeface="DejaVu Sans"/>
              </a:rPr>
              <a:t>. La dialèctica ascendent va, doncs, </a:t>
            </a:r>
            <a:r>
              <a:rPr b="1" lang="ca-ES" sz="1800" spc="-1" strike="noStrike">
                <a:solidFill>
                  <a:srgbClr val="000000"/>
                </a:solidFill>
                <a:latin typeface="Calibri"/>
                <a:ea typeface="DejaVu Sans"/>
              </a:rPr>
              <a:t>del múltiple a l’u</a:t>
            </a:r>
            <a:r>
              <a:rPr b="0" lang="ca-ES" sz="1800" spc="-1" strike="noStrike">
                <a:solidFill>
                  <a:srgbClr val="000000"/>
                </a:solidFill>
                <a:latin typeface="Calibri"/>
                <a:ea typeface="DejaVu Sans"/>
              </a:rPr>
              <a:t>, per a descobrir el principi de cada cosa i, finalment, el principi dels principis; aquesta és la dialèctica que Sòcrates empra en els seus diàlegs maièutics morals.</a:t>
            </a:r>
            <a:endParaRPr b="0" lang="ca-ES" sz="1800" spc="-1" strike="noStrike">
              <a:latin typeface="Arial"/>
            </a:endParaRPr>
          </a:p>
          <a:p>
            <a:pPr marL="457200" indent="-452520">
              <a:lnSpc>
                <a:spcPct val="90000"/>
              </a:lnSpc>
              <a:spcBef>
                <a:spcPts val="451"/>
              </a:spcBef>
              <a:tabLst>
                <a:tab algn="l" pos="0"/>
              </a:tabLst>
            </a:pPr>
            <a:endParaRPr b="0" lang="ca-ES" sz="1800" spc="-1" strike="noStrike">
              <a:latin typeface="Arial"/>
            </a:endParaRPr>
          </a:p>
          <a:p>
            <a:pPr marL="457200" indent="-452520">
              <a:lnSpc>
                <a:spcPct val="90000"/>
              </a:lnSpc>
              <a:spcBef>
                <a:spcPts val="499"/>
              </a:spcBef>
              <a:tabLst>
                <a:tab algn="l" pos="0"/>
              </a:tabLst>
            </a:pPr>
            <a:r>
              <a:rPr b="0" lang="ca-ES" sz="1800" spc="-1" strike="noStrike">
                <a:solidFill>
                  <a:srgbClr val="000000"/>
                </a:solidFill>
                <a:latin typeface="Calibri"/>
                <a:ea typeface="DejaVu Sans"/>
              </a:rPr>
              <a:t>b)   una </a:t>
            </a:r>
            <a:r>
              <a:rPr b="1" lang="ca-ES" sz="1800" spc="-1" strike="noStrike">
                <a:solidFill>
                  <a:srgbClr val="000000"/>
                </a:solidFill>
                <a:latin typeface="Calibri"/>
                <a:ea typeface="DejaVu Sans"/>
              </a:rPr>
              <a:t>dialèctica descendent</a:t>
            </a:r>
            <a:r>
              <a:rPr b="0" lang="ca-ES" sz="1800" spc="-1" strike="noStrike">
                <a:solidFill>
                  <a:srgbClr val="000000"/>
                </a:solidFill>
                <a:latin typeface="Calibri"/>
                <a:ea typeface="DejaVu Sans"/>
              </a:rPr>
              <a:t>: </a:t>
            </a:r>
            <a:r>
              <a:rPr b="1" i="1" lang="ca-ES" sz="1800" spc="-1" strike="noStrike">
                <a:solidFill>
                  <a:srgbClr val="000000"/>
                </a:solidFill>
                <a:latin typeface="Calibri"/>
                <a:ea typeface="DejaVu Sans"/>
              </a:rPr>
              <a:t>diairesis</a:t>
            </a:r>
            <a:r>
              <a:rPr b="1" lang="ca-ES" sz="1800" spc="-1" strike="noStrike">
                <a:solidFill>
                  <a:srgbClr val="000000"/>
                </a:solidFill>
                <a:latin typeface="Calibri"/>
                <a:ea typeface="DejaVu Sans"/>
              </a:rPr>
              <a:t> </a:t>
            </a:r>
            <a:r>
              <a:rPr b="0" lang="ca-ES" sz="1800" spc="-1" strike="noStrike">
                <a:solidFill>
                  <a:srgbClr val="000000"/>
                </a:solidFill>
                <a:latin typeface="Calibri"/>
                <a:ea typeface="DejaVu Sans"/>
              </a:rPr>
              <a:t>(</a:t>
            </a:r>
            <a:r>
              <a:rPr b="1" lang="ca-ES" sz="1800" spc="-1" strike="noStrike">
                <a:solidFill>
                  <a:srgbClr val="000000"/>
                </a:solidFill>
                <a:latin typeface="Calibri"/>
                <a:ea typeface="DejaVu Sans"/>
              </a:rPr>
              <a:t>διαίρεσις</a:t>
            </a:r>
            <a:r>
              <a:rPr b="0" lang="ca-ES" sz="1800" spc="-1" strike="noStrike">
                <a:solidFill>
                  <a:srgbClr val="000000"/>
                </a:solidFill>
                <a:latin typeface="Calibri"/>
                <a:ea typeface="DejaVu Sans"/>
              </a:rPr>
              <a:t>) </a:t>
            </a:r>
            <a:r>
              <a:rPr b="1" lang="ca-ES" sz="1800" spc="-1" strike="noStrike">
                <a:solidFill>
                  <a:srgbClr val="000000"/>
                </a:solidFill>
                <a:latin typeface="Calibri"/>
                <a:ea typeface="DejaVu Sans"/>
              </a:rPr>
              <a:t> </a:t>
            </a:r>
            <a:r>
              <a:rPr b="0" lang="ca-ES" sz="1800" spc="-1" strike="noStrike">
                <a:solidFill>
                  <a:srgbClr val="000000"/>
                </a:solidFill>
                <a:latin typeface="Calibri"/>
                <a:ea typeface="DejaVu Sans"/>
              </a:rPr>
              <a:t>dialèctica descendent (és el nivell de la dialèctica en el qual  mitjançant la </a:t>
            </a:r>
            <a:r>
              <a:rPr b="1" lang="ca-ES" sz="1800" spc="-1" strike="noStrike">
                <a:solidFill>
                  <a:srgbClr val="000000"/>
                </a:solidFill>
                <a:latin typeface="Calibri"/>
                <a:ea typeface="DejaVu Sans"/>
              </a:rPr>
              <a:t>divisió</a:t>
            </a:r>
            <a:r>
              <a:rPr b="0" lang="ca-ES" sz="1800" spc="-1" strike="noStrike">
                <a:solidFill>
                  <a:srgbClr val="000000"/>
                </a:solidFill>
                <a:latin typeface="Calibri"/>
                <a:ea typeface="DejaVu Sans"/>
              </a:rPr>
              <a:t> es descomponen les idees més generals en idees més particulars...). Es tracta de desenvolupar, mitjançant el poder de la raó, les diferents conseqüències d’aquell principi sobre el qual tot reposa, i de reconstruir així la sèrie d’idees sense haver de recórrer a l’experiència.</a:t>
            </a:r>
            <a:r>
              <a:rPr b="0" lang="ca-ES" sz="2000" spc="-1" strike="noStrike">
                <a:solidFill>
                  <a:srgbClr val="000000"/>
                </a:solidFill>
                <a:latin typeface="Calibri"/>
                <a:ea typeface="DejaVu Sans"/>
              </a:rPr>
              <a:t> </a:t>
            </a:r>
            <a:endParaRPr b="0" lang="ca-ES" sz="2000" spc="-1" strike="noStrike">
              <a:latin typeface="Arial"/>
            </a:endParaRPr>
          </a:p>
          <a:p>
            <a:pPr marL="457200" indent="-452520">
              <a:lnSpc>
                <a:spcPct val="90000"/>
              </a:lnSpc>
              <a:spcBef>
                <a:spcPts val="499"/>
              </a:spcBef>
              <a:tabLst>
                <a:tab algn="l" pos="0"/>
              </a:tabLst>
            </a:pPr>
            <a:endParaRPr b="0" lang="ca-ES" sz="2000" spc="-1" strike="noStrike">
              <a:latin typeface="Arial"/>
            </a:endParaRPr>
          </a:p>
        </p:txBody>
      </p:sp>
      <p:sp>
        <p:nvSpPr>
          <p:cNvPr id="270" name="CustomShape 2"/>
          <p:cNvSpPr/>
          <p:nvPr/>
        </p:nvSpPr>
        <p:spPr>
          <a:xfrm>
            <a:off x="0" y="0"/>
            <a:ext cx="9142560" cy="360"/>
          </a:xfrm>
          <a:prstGeom prst="rect">
            <a:avLst/>
          </a:prstGeom>
          <a:noFill/>
          <a:ln w="9525">
            <a:noFill/>
          </a:ln>
        </p:spPr>
        <p:style>
          <a:lnRef idx="0"/>
          <a:fillRef idx="0"/>
          <a:effectRef idx="0"/>
          <a:fontRef idx="minor"/>
        </p:style>
      </p:sp>
      <p:sp>
        <p:nvSpPr>
          <p:cNvPr id="271" name="CustomShape 3"/>
          <p:cNvSpPr/>
          <p:nvPr/>
        </p:nvSpPr>
        <p:spPr>
          <a:xfrm>
            <a:off x="5760" y="0"/>
            <a:ext cx="128160" cy="289440"/>
          </a:xfrm>
          <a:prstGeom prst="rect">
            <a:avLst/>
          </a:prstGeom>
          <a:noFill/>
          <a:ln w="9525">
            <a:noFill/>
          </a:ln>
        </p:spPr>
        <p:style>
          <a:lnRef idx="0"/>
          <a:fillRef idx="0"/>
          <a:effectRef idx="0"/>
          <a:fontRef idx="minor"/>
        </p:style>
        <p:txBody>
          <a:bodyPr wrap="none" lIns="38160" rIns="38160" tIns="7920" bIns="7920" anchor="ctr">
            <a:spAutoFit/>
          </a:bodyPr>
          <a:p>
            <a:pP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es-ES" sz="1800" spc="-1" strike="noStrike">
                <a:solidFill>
                  <a:srgbClr val="000000"/>
                </a:solidFill>
                <a:latin typeface="Calibri"/>
                <a:ea typeface="DejaVu Sans"/>
              </a:rPr>
              <a:t> </a:t>
            </a:r>
            <a:endParaRPr b="0" lang="ca-ES" sz="18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CustomShape 1"/>
          <p:cNvSpPr/>
          <p:nvPr/>
        </p:nvSpPr>
        <p:spPr>
          <a:xfrm>
            <a:off x="457200" y="274680"/>
            <a:ext cx="8228160" cy="1141560"/>
          </a:xfrm>
          <a:prstGeom prst="rect">
            <a:avLst/>
          </a:prstGeom>
          <a:solidFill>
            <a:srgbClr val="4f81bd"/>
          </a:solidFill>
          <a:ln w="0">
            <a:noFill/>
          </a:ln>
        </p:spPr>
        <p:style>
          <a:lnRef idx="0"/>
          <a:fillRef idx="0"/>
          <a:effectRef idx="0"/>
          <a:fontRef idx="minor"/>
        </p:style>
        <p:txBody>
          <a:bodyPr lIns="90000" rIns="90000" tIns="45000" bIns="45000" anchor="ctr">
            <a:noAutofit/>
          </a:bodyPr>
          <a:p>
            <a:pPr algn="ctr">
              <a:lnSpc>
                <a:spcPct val="100000"/>
              </a:lnSpc>
            </a:pPr>
            <a:r>
              <a:rPr b="0" lang="es-ES" sz="4400" spc="-1" strike="noStrike">
                <a:solidFill>
                  <a:srgbClr val="000000"/>
                </a:solidFill>
                <a:latin typeface="Calibri"/>
                <a:ea typeface="DejaVu Sans"/>
              </a:rPr>
              <a:t>LA DIALÈCTICA</a:t>
            </a:r>
            <a:endParaRPr b="0" lang="ca-ES" sz="4400" spc="-1" strike="noStrike">
              <a:latin typeface="Arial"/>
            </a:endParaRPr>
          </a:p>
        </p:txBody>
      </p:sp>
      <p:sp>
        <p:nvSpPr>
          <p:cNvPr id="273" name="CustomShape 2"/>
          <p:cNvSpPr/>
          <p:nvPr/>
        </p:nvSpPr>
        <p:spPr>
          <a:xfrm>
            <a:off x="457200" y="1600200"/>
            <a:ext cx="8228160" cy="4524480"/>
          </a:xfrm>
          <a:prstGeom prst="rect">
            <a:avLst/>
          </a:prstGeom>
          <a:noFill/>
          <a:ln w="0">
            <a:noFill/>
          </a:ln>
        </p:spPr>
        <p:style>
          <a:lnRef idx="0"/>
          <a:fillRef idx="0"/>
          <a:effectRef idx="0"/>
          <a:fontRef idx="minor"/>
        </p:style>
        <p:txBody>
          <a:bodyPr lIns="90000" rIns="90000" tIns="45000" bIns="45000">
            <a:normAutofit fontScale="22000"/>
          </a:bodyPr>
          <a:p>
            <a:pPr marL="343080" indent="-338400">
              <a:lnSpc>
                <a:spcPct val="80000"/>
              </a:lnSpc>
              <a:spcBef>
                <a:spcPts val="451"/>
              </a:spcBef>
              <a:tabLst>
                <a:tab algn="l" pos="0"/>
              </a:tabLst>
            </a:pPr>
            <a:r>
              <a:rPr b="0" lang="ca-ES" sz="3200" spc="-1" strike="noStrike">
                <a:solidFill>
                  <a:srgbClr val="000000"/>
                </a:solidFill>
                <a:latin typeface="Calibri"/>
                <a:ea typeface="DejaVu Sans"/>
              </a:rPr>
              <a:t>-La </a:t>
            </a:r>
            <a:r>
              <a:rPr b="1" lang="ca-ES" sz="3200" spc="-1" strike="noStrike">
                <a:solidFill>
                  <a:srgbClr val="000000"/>
                </a:solidFill>
                <a:latin typeface="Calibri"/>
                <a:ea typeface="DejaVu Sans"/>
              </a:rPr>
              <a:t>dialèctica</a:t>
            </a:r>
            <a:r>
              <a:rPr b="0" lang="ca-ES" sz="3200" spc="-1" strike="noStrike">
                <a:solidFill>
                  <a:srgbClr val="000000"/>
                </a:solidFill>
                <a:latin typeface="Calibri"/>
                <a:ea typeface="DejaVu Sans"/>
              </a:rPr>
              <a:t> té sis característiques:</a:t>
            </a:r>
            <a:endParaRPr b="0" lang="ca-ES" sz="3200" spc="-1" strike="noStrike">
              <a:latin typeface="Arial"/>
            </a:endParaRPr>
          </a:p>
          <a:p>
            <a:pPr marL="343080" indent="-338400">
              <a:lnSpc>
                <a:spcPct val="80000"/>
              </a:lnSpc>
              <a:spcBef>
                <a:spcPts val="451"/>
              </a:spcBef>
              <a:tabLst>
                <a:tab algn="l" pos="0"/>
              </a:tabLst>
            </a:pPr>
            <a:endParaRPr b="0" lang="ca-ES" sz="3200" spc="-1" strike="noStrike">
              <a:latin typeface="Arial"/>
            </a:endParaRPr>
          </a:p>
          <a:p>
            <a:pPr marL="343080" indent="-338400">
              <a:lnSpc>
                <a:spcPct val="80000"/>
              </a:lnSpc>
              <a:spcBef>
                <a:spcPts val="451"/>
              </a:spcBef>
              <a:tabLst>
                <a:tab algn="l" pos="0"/>
              </a:tabLst>
            </a:pP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a:t>
            </a:r>
            <a:r>
              <a:rPr b="1" lang="ca-ES" sz="3200" spc="-1" strike="noStrike">
                <a:solidFill>
                  <a:srgbClr val="000000"/>
                </a:solidFill>
                <a:latin typeface="Calibri"/>
                <a:ea typeface="DejaVu Sans"/>
              </a:rPr>
              <a:t>1. Tècnica d’investigació i no és empíric. </a:t>
            </a:r>
            <a:r>
              <a:rPr b="0" lang="ca-ES" sz="3200" spc="-1" strike="noStrike">
                <a:solidFill>
                  <a:srgbClr val="000000"/>
                </a:solidFill>
                <a:latin typeface="Calibri"/>
                <a:ea typeface="DejaVu Sans"/>
              </a:rPr>
              <a:t>vol dir que és un procés de recerca a través del qual l’ànima es va purificant en la seva recerca de les idees.</a:t>
            </a:r>
            <a:endParaRPr b="0" lang="ca-ES" sz="3200" spc="-1" strike="noStrike">
              <a:latin typeface="Arial"/>
            </a:endParaRPr>
          </a:p>
          <a:p>
            <a:pPr marL="343080" indent="-338400">
              <a:lnSpc>
                <a:spcPct val="80000"/>
              </a:lnSpc>
              <a:spcBef>
                <a:spcPts val="451"/>
              </a:spcBef>
              <a:tabLst>
                <a:tab algn="l" pos="0"/>
              </a:tabLst>
            </a:pPr>
            <a:endParaRPr b="0" lang="ca-ES" sz="3200" spc="-1" strike="noStrike">
              <a:latin typeface="Arial"/>
            </a:endParaRPr>
          </a:p>
          <a:p>
            <a:pPr marL="343080" indent="-338400">
              <a:lnSpc>
                <a:spcPct val="80000"/>
              </a:lnSpc>
              <a:spcBef>
                <a:spcPts val="451"/>
              </a:spcBef>
              <a:tabLst>
                <a:tab algn="l" pos="0"/>
              </a:tabLst>
            </a:pP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a:t>
            </a:r>
            <a:r>
              <a:rPr b="1" lang="ca-ES" sz="3200" spc="-1" strike="noStrike">
                <a:solidFill>
                  <a:srgbClr val="000000"/>
                </a:solidFill>
                <a:latin typeface="Calibri"/>
                <a:ea typeface="DejaVu Sans"/>
              </a:rPr>
              <a:t>2. És un coneixement no hipotètic</a:t>
            </a:r>
            <a:r>
              <a:rPr b="0" lang="ca-ES" sz="3200" spc="-1" strike="noStrike">
                <a:solidFill>
                  <a:srgbClr val="000000"/>
                </a:solidFill>
                <a:latin typeface="Calibri"/>
                <a:ea typeface="DejaVu Sans"/>
              </a:rPr>
              <a:t>: vol dir que el progrés en el perfeccionament de l’ànima es fa palès a través de la millora de la vida moral i en la recerca del bé.</a:t>
            </a:r>
            <a:endParaRPr b="0" lang="ca-ES" sz="3200" spc="-1" strike="noStrike">
              <a:latin typeface="Arial"/>
            </a:endParaRPr>
          </a:p>
          <a:p>
            <a:pPr marL="343080" indent="-338400">
              <a:lnSpc>
                <a:spcPct val="80000"/>
              </a:lnSpc>
              <a:spcBef>
                <a:spcPts val="451"/>
              </a:spcBef>
              <a:tabLst>
                <a:tab algn="l" pos="0"/>
              </a:tabLst>
            </a:pPr>
            <a:endParaRPr b="0" lang="ca-ES" sz="3200" spc="-1" strike="noStrike">
              <a:latin typeface="Arial"/>
            </a:endParaRPr>
          </a:p>
          <a:p>
            <a:pPr marL="343080" indent="-338400">
              <a:lnSpc>
                <a:spcPct val="80000"/>
              </a:lnSpc>
              <a:spcBef>
                <a:spcPts val="451"/>
              </a:spcBef>
              <a:tabLst>
                <a:tab algn="l" pos="0"/>
              </a:tabLst>
            </a:pP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a:t>
            </a:r>
            <a:r>
              <a:rPr b="1" lang="ca-ES" sz="3200" spc="-1" strike="noStrike">
                <a:solidFill>
                  <a:srgbClr val="000000"/>
                </a:solidFill>
                <a:latin typeface="Calibri"/>
                <a:ea typeface="DejaVu Sans"/>
              </a:rPr>
              <a:t>3. Implica una apologia</a:t>
            </a:r>
            <a:r>
              <a:rPr b="0" lang="ca-ES" sz="3200" spc="-1" strike="noStrike">
                <a:solidFill>
                  <a:srgbClr val="000000"/>
                </a:solidFill>
                <a:latin typeface="Calibri"/>
                <a:ea typeface="DejaVu Sans"/>
              </a:rPr>
              <a:t>: defensa que el sentit de la vida es troba en l’esforç de perfeccionament en el camí cap al món de les Idees.</a:t>
            </a:r>
            <a:endParaRPr b="0" lang="ca-ES" sz="3200" spc="-1" strike="noStrike">
              <a:latin typeface="Arial"/>
            </a:endParaRPr>
          </a:p>
          <a:p>
            <a:pPr marL="343080" indent="-338400">
              <a:lnSpc>
                <a:spcPct val="80000"/>
              </a:lnSpc>
              <a:spcBef>
                <a:spcPts val="451"/>
              </a:spcBef>
              <a:tabLst>
                <a:tab algn="l" pos="0"/>
              </a:tabLst>
            </a:pPr>
            <a:endParaRPr b="0" lang="ca-ES" sz="3200" spc="-1" strike="noStrike">
              <a:latin typeface="Arial"/>
            </a:endParaRPr>
          </a:p>
          <a:p>
            <a:pPr marL="343080" indent="-338400">
              <a:lnSpc>
                <a:spcPct val="80000"/>
              </a:lnSpc>
              <a:spcBef>
                <a:spcPts val="451"/>
              </a:spcBef>
              <a:tabLst>
                <a:tab algn="l" pos="0"/>
              </a:tabLst>
            </a:pP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a:t>
            </a:r>
            <a:r>
              <a:rPr b="1" lang="ca-ES" sz="3200" spc="-1" strike="noStrike">
                <a:solidFill>
                  <a:srgbClr val="000000"/>
                </a:solidFill>
                <a:latin typeface="Calibri"/>
                <a:ea typeface="DejaVu Sans"/>
              </a:rPr>
              <a:t>4. És ascendent</a:t>
            </a:r>
            <a:r>
              <a:rPr b="0" lang="ca-ES" sz="3200" spc="-1" strike="noStrike">
                <a:solidFill>
                  <a:srgbClr val="000000"/>
                </a:solidFill>
                <a:latin typeface="Calibri"/>
                <a:ea typeface="DejaVu Sans"/>
              </a:rPr>
              <a:t>: significa una pujada a un nivell millor de coneixement (el </a:t>
            </a:r>
            <a:r>
              <a:rPr b="0" i="1" lang="ca-ES" sz="3200" spc="-1" strike="noStrike">
                <a:solidFill>
                  <a:srgbClr val="000000"/>
                </a:solidFill>
                <a:latin typeface="Calibri"/>
                <a:ea typeface="DejaVu Sans"/>
              </a:rPr>
              <a:t>cosmos noetós</a:t>
            </a:r>
            <a:r>
              <a:rPr b="0" lang="ca-ES" sz="3200" spc="-1" strike="noStrike">
                <a:solidFill>
                  <a:srgbClr val="000000"/>
                </a:solidFill>
                <a:latin typeface="Calibri"/>
                <a:ea typeface="DejaVu Sans"/>
              </a:rPr>
              <a:t> o món intel·ligible).</a:t>
            </a:r>
            <a:endParaRPr b="0" lang="ca-ES" sz="3200" spc="-1" strike="noStrike">
              <a:latin typeface="Arial"/>
            </a:endParaRPr>
          </a:p>
          <a:p>
            <a:pPr marL="343080" indent="-338400">
              <a:lnSpc>
                <a:spcPct val="80000"/>
              </a:lnSpc>
              <a:spcBef>
                <a:spcPts val="451"/>
              </a:spcBef>
              <a:tabLst>
                <a:tab algn="l" pos="0"/>
              </a:tabLst>
            </a:pPr>
            <a:endParaRPr b="0" lang="ca-ES" sz="3200" spc="-1" strike="noStrike">
              <a:latin typeface="Arial"/>
            </a:endParaRPr>
          </a:p>
          <a:p>
            <a:pPr marL="343080" indent="-338400">
              <a:lnSpc>
                <a:spcPct val="80000"/>
              </a:lnSpc>
              <a:spcBef>
                <a:spcPts val="451"/>
              </a:spcBef>
              <a:tabLst>
                <a:tab algn="l" pos="0"/>
              </a:tabLst>
            </a:pP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a:t>
            </a:r>
            <a:r>
              <a:rPr b="1" lang="ca-ES" sz="3200" spc="-1" strike="noStrike">
                <a:solidFill>
                  <a:srgbClr val="000000"/>
                </a:solidFill>
                <a:latin typeface="Calibri"/>
                <a:ea typeface="DejaVu Sans"/>
              </a:rPr>
              <a:t>5. És positiva</a:t>
            </a:r>
            <a:r>
              <a:rPr b="0" lang="ca-ES" sz="3200" spc="-1" strike="noStrike">
                <a:solidFill>
                  <a:srgbClr val="000000"/>
                </a:solidFill>
                <a:latin typeface="Calibri"/>
                <a:ea typeface="DejaVu Sans"/>
              </a:rPr>
              <a:t>: desemboca en un coneixement consolador. Vol dir que el qui culmina el procés obté com a recompensa la contemplació del món pur i perfecte.</a:t>
            </a:r>
            <a:endParaRPr b="0" lang="ca-ES" sz="3200" spc="-1" strike="noStrike">
              <a:latin typeface="Arial"/>
            </a:endParaRPr>
          </a:p>
          <a:p>
            <a:pPr marL="343080" indent="-338400">
              <a:lnSpc>
                <a:spcPct val="80000"/>
              </a:lnSpc>
              <a:spcBef>
                <a:spcPts val="451"/>
              </a:spcBef>
              <a:tabLst>
                <a:tab algn="l" pos="0"/>
              </a:tabLst>
            </a:pPr>
            <a:endParaRPr b="0" lang="ca-ES" sz="3200" spc="-1" strike="noStrike">
              <a:latin typeface="Arial"/>
            </a:endParaRPr>
          </a:p>
          <a:p>
            <a:pPr marL="343080" indent="-338400">
              <a:lnSpc>
                <a:spcPct val="80000"/>
              </a:lnSpc>
              <a:spcBef>
                <a:spcPts val="451"/>
              </a:spcBef>
              <a:tabLst>
                <a:tab algn="l" pos="0"/>
              </a:tabLst>
            </a:pPr>
            <a:r>
              <a:rPr b="0" lang="ca-ES" sz="3200" spc="-1" strike="noStrike">
                <a:solidFill>
                  <a:srgbClr val="000000"/>
                </a:solidFill>
                <a:latin typeface="Calibri"/>
                <a:ea typeface="DejaVu Sans"/>
              </a:rPr>
              <a:t>	</a:t>
            </a:r>
            <a:r>
              <a:rPr b="0" lang="ca-ES" sz="3200" spc="-1" strike="noStrike">
                <a:solidFill>
                  <a:srgbClr val="000000"/>
                </a:solidFill>
                <a:latin typeface="Calibri"/>
                <a:ea typeface="DejaVu Sans"/>
              </a:rPr>
              <a:t>	</a:t>
            </a:r>
            <a:r>
              <a:rPr b="1" lang="ca-ES" sz="3200" spc="-1" strike="noStrike">
                <a:solidFill>
                  <a:srgbClr val="000000"/>
                </a:solidFill>
                <a:latin typeface="Calibri"/>
                <a:ea typeface="DejaVu Sans"/>
              </a:rPr>
              <a:t>6. És racional</a:t>
            </a:r>
            <a:r>
              <a:rPr b="0" lang="ca-ES" sz="3200" spc="-1" strike="noStrike">
                <a:solidFill>
                  <a:srgbClr val="000000"/>
                </a:solidFill>
                <a:latin typeface="Calibri"/>
                <a:ea typeface="DejaVu Sans"/>
              </a:rPr>
              <a:t>: vol dir que rebutja la mística i implica un esforç fet a través de l’enteniment, com ho demostra el fet que les </a:t>
            </a:r>
            <a:r>
              <a:rPr b="1" lang="ca-ES" sz="3200" spc="-1" strike="noStrike">
                <a:solidFill>
                  <a:srgbClr val="000000"/>
                </a:solidFill>
                <a:latin typeface="Calibri"/>
                <a:ea typeface="DejaVu Sans"/>
              </a:rPr>
              <a:t>matemàtiques</a:t>
            </a:r>
            <a:r>
              <a:rPr b="0" lang="ca-ES" sz="3200" spc="-1" strike="noStrike">
                <a:solidFill>
                  <a:srgbClr val="000000"/>
                </a:solidFill>
                <a:latin typeface="Calibri"/>
                <a:ea typeface="DejaVu Sans"/>
              </a:rPr>
              <a:t> siguin la porta d’entrada al món de les idees o formes pures (de les eidos: concepte universal, essència, ideal, model, causa, i finalitat).</a:t>
            </a:r>
            <a:endParaRPr b="0" lang="ca-ES" sz="3200" spc="-1" strike="noStrike">
              <a:latin typeface="Arial"/>
            </a:endParaRPr>
          </a:p>
          <a:p>
            <a:pPr marL="343080" indent="-338400">
              <a:lnSpc>
                <a:spcPct val="100000"/>
              </a:lnSpc>
              <a:spcBef>
                <a:spcPts val="641"/>
              </a:spcBef>
              <a:tabLst>
                <a:tab algn="l" pos="0"/>
              </a:tabLst>
            </a:pPr>
            <a:endParaRPr b="0" lang="ca-ES" sz="32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4" name="Imagen 235" descr=""/>
          <p:cNvPicPr/>
          <p:nvPr/>
        </p:nvPicPr>
        <p:blipFill>
          <a:blip r:embed="rId1"/>
          <a:stretch/>
        </p:blipFill>
        <p:spPr>
          <a:xfrm>
            <a:off x="1336320" y="900000"/>
            <a:ext cx="6399000" cy="4499280"/>
          </a:xfrm>
          <a:prstGeom prst="rect">
            <a:avLst/>
          </a:prstGeom>
          <a:ln w="0">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CustomShape 1"/>
          <p:cNvSpPr/>
          <p:nvPr/>
        </p:nvSpPr>
        <p:spPr>
          <a:xfrm>
            <a:off x="0" y="0"/>
            <a:ext cx="9142560" cy="835200"/>
          </a:xfrm>
          <a:prstGeom prst="rect">
            <a:avLst/>
          </a:prstGeom>
          <a:solidFill>
            <a:srgbClr val="4f81bd"/>
          </a:solidFill>
          <a:ln w="0">
            <a:noFill/>
          </a:ln>
        </p:spPr>
        <p:style>
          <a:lnRef idx="0"/>
          <a:fillRef idx="0"/>
          <a:effectRef idx="0"/>
          <a:fontRef idx="minor"/>
        </p:style>
        <p:txBody>
          <a:bodyPr lIns="90000" rIns="90000" tIns="45000" bIns="45000" anchor="ctr">
            <a:noAutofit/>
          </a:bodyPr>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ca-ES" sz="2800" spc="-1" strike="noStrike">
                <a:solidFill>
                  <a:srgbClr val="000000"/>
                </a:solidFill>
                <a:latin typeface="Calibri"/>
                <a:ea typeface="DejaVu Sans"/>
              </a:rPr>
              <a:t>La idea del Bé (</a:t>
            </a:r>
            <a:r>
              <a:rPr b="1" i="1" lang="ca-ES" sz="2800" spc="-1" strike="noStrike">
                <a:solidFill>
                  <a:srgbClr val="000000"/>
                </a:solidFill>
                <a:latin typeface="Calibri"/>
                <a:ea typeface="DejaVu Sans"/>
              </a:rPr>
              <a:t>agathon</a:t>
            </a:r>
            <a:r>
              <a:rPr b="1" lang="ca-ES" sz="2800" spc="-1" strike="noStrike">
                <a:solidFill>
                  <a:srgbClr val="000000"/>
                </a:solidFill>
                <a:latin typeface="Calibri"/>
                <a:ea typeface="DejaVu Sans"/>
              </a:rPr>
              <a:t>), 1</a:t>
            </a:r>
            <a:endParaRPr b="0" lang="ca-ES" sz="2800" spc="-1" strike="noStrike">
              <a:latin typeface="Arial"/>
            </a:endParaRPr>
          </a:p>
        </p:txBody>
      </p:sp>
      <p:sp>
        <p:nvSpPr>
          <p:cNvPr id="276" name="CustomShape 2"/>
          <p:cNvSpPr/>
          <p:nvPr/>
        </p:nvSpPr>
        <p:spPr>
          <a:xfrm>
            <a:off x="0" y="765000"/>
            <a:ext cx="9142560" cy="6091560"/>
          </a:xfrm>
          <a:prstGeom prst="rect">
            <a:avLst/>
          </a:prstGeom>
          <a:solidFill>
            <a:srgbClr val="ffffff"/>
          </a:solidFill>
          <a:ln w="0">
            <a:noFill/>
          </a:ln>
        </p:spPr>
        <p:style>
          <a:lnRef idx="0"/>
          <a:fillRef idx="0"/>
          <a:effectRef idx="0"/>
          <a:fontRef idx="minor"/>
        </p:style>
        <p:txBody>
          <a:bodyPr lIns="90000" rIns="90000" tIns="45000" bIns="45000">
            <a:noAutofit/>
          </a:bodyPr>
          <a:p>
            <a:pPr marL="343080" indent="-338400">
              <a:lnSpc>
                <a:spcPct val="100000"/>
              </a:lnSpc>
              <a:spcBef>
                <a:spcPts val="550"/>
              </a:spcBef>
              <a:tabLst>
                <a:tab algn="l" pos="0"/>
              </a:tabLst>
            </a:pPr>
            <a:endParaRPr b="0" lang="ca-ES" sz="1800" spc="-1" strike="noStrike">
              <a:latin typeface="Arial"/>
            </a:endParaRPr>
          </a:p>
          <a:p>
            <a:pPr marL="343080" indent="-338400">
              <a:lnSpc>
                <a:spcPct val="100000"/>
              </a:lnSpc>
              <a:spcBef>
                <a:spcPts val="550"/>
              </a:spcBef>
              <a:tabLst>
                <a:tab algn="l" pos="0"/>
              </a:tabLst>
            </a:pPr>
            <a:endParaRPr b="0" lang="ca-ES" sz="1800" spc="-1" strike="noStrike">
              <a:latin typeface="Arial"/>
            </a:endParaRPr>
          </a:p>
          <a:p>
            <a:pPr marL="343080" indent="-338400">
              <a:lnSpc>
                <a:spcPct val="100000"/>
              </a:lnSpc>
              <a:spcBef>
                <a:spcPts val="499"/>
              </a:spcBef>
              <a:tabLst>
                <a:tab algn="l" pos="0"/>
              </a:tabLst>
            </a:pPr>
            <a:r>
              <a:rPr b="0" lang="ca-ES" sz="2000" spc="-1" strike="noStrike">
                <a:solidFill>
                  <a:srgbClr val="000000"/>
                </a:solidFill>
                <a:latin typeface="Calibri"/>
                <a:ea typeface="DejaVu Sans"/>
              </a:rPr>
              <a:t>- Les </a:t>
            </a:r>
            <a:r>
              <a:rPr b="1" lang="ca-ES" sz="2000" spc="-1" strike="noStrike">
                <a:solidFill>
                  <a:srgbClr val="000000"/>
                </a:solidFill>
                <a:latin typeface="Calibri"/>
                <a:ea typeface="DejaVu Sans"/>
              </a:rPr>
              <a:t>idees</a:t>
            </a:r>
            <a:r>
              <a:rPr b="0" lang="ca-ES" sz="2000" spc="-1" strike="noStrike">
                <a:solidFill>
                  <a:srgbClr val="000000"/>
                </a:solidFill>
                <a:latin typeface="Calibri"/>
                <a:ea typeface="DejaVu Sans"/>
              </a:rPr>
              <a:t> (del </a:t>
            </a:r>
            <a:r>
              <a:rPr b="1" lang="ca-ES" sz="2000" spc="-1" strike="noStrike">
                <a:solidFill>
                  <a:srgbClr val="000000"/>
                </a:solidFill>
                <a:latin typeface="Calibri"/>
                <a:ea typeface="DejaVu Sans"/>
              </a:rPr>
              <a:t>cosmos</a:t>
            </a:r>
            <a:r>
              <a:rPr b="0" lang="ca-ES" sz="2000" spc="-1" strike="noStrike">
                <a:solidFill>
                  <a:srgbClr val="000000"/>
                </a:solidFill>
                <a:latin typeface="Calibri"/>
                <a:ea typeface="DejaVu Sans"/>
              </a:rPr>
              <a:t> </a:t>
            </a:r>
            <a:r>
              <a:rPr b="1" lang="ca-ES" sz="2000" spc="-1" strike="noStrike">
                <a:solidFill>
                  <a:srgbClr val="000000"/>
                </a:solidFill>
                <a:latin typeface="Calibri"/>
                <a:ea typeface="DejaVu Sans"/>
              </a:rPr>
              <a:t>noetós</a:t>
            </a:r>
            <a:r>
              <a:rPr b="0" lang="ca-ES" sz="2000" spc="-1" strike="noStrike">
                <a:solidFill>
                  <a:srgbClr val="000000"/>
                </a:solidFill>
                <a:latin typeface="Calibri"/>
                <a:ea typeface="DejaVu Sans"/>
              </a:rPr>
              <a:t>) constitueixen un </a:t>
            </a:r>
            <a:r>
              <a:rPr b="1" lang="ca-ES" sz="2000" spc="-1" strike="noStrike">
                <a:solidFill>
                  <a:srgbClr val="000000"/>
                </a:solidFill>
                <a:latin typeface="Calibri"/>
                <a:ea typeface="DejaVu Sans"/>
              </a:rPr>
              <a:t>sistema</a:t>
            </a:r>
            <a:r>
              <a:rPr b="0" lang="ca-ES" sz="2000" spc="-1" strike="noStrike">
                <a:solidFill>
                  <a:srgbClr val="000000"/>
                </a:solidFill>
                <a:latin typeface="Calibri"/>
                <a:ea typeface="DejaVu Sans"/>
              </a:rPr>
              <a:t> ordenat i jerarquitzat on totes es vinculen  i coordinen entre si. En el grau més alt hi trobem la </a:t>
            </a:r>
            <a:r>
              <a:rPr b="1" lang="ca-ES" sz="2000" spc="-1" strike="noStrike">
                <a:solidFill>
                  <a:srgbClr val="000000"/>
                </a:solidFill>
                <a:latin typeface="Calibri"/>
                <a:ea typeface="DejaVu Sans"/>
              </a:rPr>
              <a:t>Idea del Bé</a:t>
            </a:r>
            <a:r>
              <a:rPr b="0" lang="ca-ES" sz="2000" spc="-1" strike="noStrike">
                <a:solidFill>
                  <a:srgbClr val="000000"/>
                </a:solidFill>
                <a:latin typeface="Calibri"/>
                <a:ea typeface="DejaVu Sans"/>
              </a:rPr>
              <a:t>.</a:t>
            </a:r>
            <a:endParaRPr b="0" lang="ca-ES" sz="2000" spc="-1" strike="noStrike">
              <a:latin typeface="Arial"/>
            </a:endParaRPr>
          </a:p>
          <a:p>
            <a:pPr marL="343080" indent="-338400">
              <a:lnSpc>
                <a:spcPct val="100000"/>
              </a:lnSpc>
              <a:spcBef>
                <a:spcPts val="499"/>
              </a:spcBef>
              <a:tabLst>
                <a:tab algn="l" pos="0"/>
              </a:tabLst>
            </a:pPr>
            <a:endParaRPr b="0" lang="ca-ES" sz="2000" spc="-1" strike="noStrike">
              <a:latin typeface="Arial"/>
            </a:endParaRPr>
          </a:p>
          <a:p>
            <a:pPr marL="343080" indent="-338400">
              <a:lnSpc>
                <a:spcPct val="100000"/>
              </a:lnSpc>
              <a:spcBef>
                <a:spcPts val="499"/>
              </a:spcBef>
              <a:tabLst>
                <a:tab algn="l" pos="0"/>
              </a:tabLst>
            </a:pPr>
            <a:endParaRPr b="0" lang="ca-ES" sz="2000" spc="-1" strike="noStrike">
              <a:latin typeface="Arial"/>
            </a:endParaRPr>
          </a:p>
          <a:p>
            <a:pPr marL="343080" indent="-338400">
              <a:lnSpc>
                <a:spcPct val="100000"/>
              </a:lnSpc>
              <a:spcBef>
                <a:spcPts val="499"/>
              </a:spcBef>
              <a:tabLst>
                <a:tab algn="l" pos="0"/>
              </a:tabLst>
            </a:pPr>
            <a:r>
              <a:rPr b="0" lang="ca-ES" sz="2000" spc="-1" strike="noStrike">
                <a:solidFill>
                  <a:srgbClr val="000000"/>
                </a:solidFill>
                <a:latin typeface="Calibri"/>
                <a:ea typeface="DejaVu Sans"/>
              </a:rPr>
              <a:t>- El </a:t>
            </a:r>
            <a:r>
              <a:rPr b="1" lang="ca-ES" sz="2000" spc="-1" strike="noStrike">
                <a:solidFill>
                  <a:srgbClr val="000000"/>
                </a:solidFill>
                <a:latin typeface="Calibri"/>
                <a:ea typeface="DejaVu Sans"/>
              </a:rPr>
              <a:t>Bé</a:t>
            </a:r>
            <a:r>
              <a:rPr b="0" lang="ca-ES" sz="2000" spc="-1" strike="noStrike">
                <a:solidFill>
                  <a:srgbClr val="000000"/>
                </a:solidFill>
                <a:latin typeface="Calibri"/>
                <a:ea typeface="DejaVu Sans"/>
              </a:rPr>
              <a:t>, com a </a:t>
            </a:r>
            <a:r>
              <a:rPr b="1" lang="ca-ES" sz="2000" spc="-1" strike="noStrike">
                <a:solidFill>
                  <a:srgbClr val="000000"/>
                </a:solidFill>
                <a:latin typeface="Calibri"/>
                <a:ea typeface="DejaVu Sans"/>
              </a:rPr>
              <a:t>idea primera</a:t>
            </a:r>
            <a:r>
              <a:rPr b="0" lang="ca-ES" sz="2000" spc="-1" strike="noStrike">
                <a:solidFill>
                  <a:srgbClr val="000000"/>
                </a:solidFill>
                <a:latin typeface="Calibri"/>
                <a:ea typeface="DejaVu Sans"/>
              </a:rPr>
              <a:t>, com a </a:t>
            </a:r>
            <a:r>
              <a:rPr b="1" lang="ca-ES" sz="2000" spc="-1" strike="noStrike">
                <a:solidFill>
                  <a:srgbClr val="000000"/>
                </a:solidFill>
                <a:latin typeface="Calibri"/>
                <a:ea typeface="DejaVu Sans"/>
              </a:rPr>
              <a:t>principi suprem</a:t>
            </a:r>
            <a:r>
              <a:rPr b="0" lang="ca-ES" sz="2000" spc="-1" strike="noStrike">
                <a:solidFill>
                  <a:srgbClr val="000000"/>
                </a:solidFill>
                <a:latin typeface="Calibri"/>
                <a:ea typeface="DejaVu Sans"/>
              </a:rPr>
              <a:t>, és </a:t>
            </a:r>
            <a:r>
              <a:rPr b="1" lang="ca-ES" sz="2000" spc="-1" strike="noStrike">
                <a:solidFill>
                  <a:srgbClr val="000000"/>
                </a:solidFill>
                <a:latin typeface="Calibri"/>
                <a:ea typeface="DejaVu Sans"/>
              </a:rPr>
              <a:t>expressió de l’ordre, del sentit i de la intel·ligibilitat de tot el real</a:t>
            </a:r>
            <a:r>
              <a:rPr b="0" lang="ca-ES" sz="2000" spc="-1" strike="noStrike">
                <a:solidFill>
                  <a:srgbClr val="000000"/>
                </a:solidFill>
                <a:latin typeface="Calibri"/>
                <a:ea typeface="DejaVu Sans"/>
              </a:rPr>
              <a:t>. Al matemàtic, però sobretot al </a:t>
            </a:r>
            <a:r>
              <a:rPr b="1" lang="ca-ES" sz="2000" spc="-1" strike="noStrike">
                <a:solidFill>
                  <a:srgbClr val="000000"/>
                </a:solidFill>
                <a:latin typeface="Calibri"/>
                <a:ea typeface="DejaVu Sans"/>
              </a:rPr>
              <a:t>filòsof</a:t>
            </a:r>
            <a:r>
              <a:rPr b="0" lang="ca-ES" sz="2000" spc="-1" strike="noStrike">
                <a:solidFill>
                  <a:srgbClr val="000000"/>
                </a:solidFill>
                <a:latin typeface="Calibri"/>
                <a:ea typeface="DejaVu Sans"/>
              </a:rPr>
              <a:t>, correspon ascendir </a:t>
            </a:r>
            <a:r>
              <a:rPr b="1" lang="ca-ES" sz="2000" spc="-1" strike="noStrike">
                <a:solidFill>
                  <a:srgbClr val="000000"/>
                </a:solidFill>
                <a:latin typeface="Calibri"/>
                <a:ea typeface="DejaVu Sans"/>
              </a:rPr>
              <a:t>dialècticament</a:t>
            </a:r>
            <a:r>
              <a:rPr b="0" lang="ca-ES" sz="2000" spc="-1" strike="noStrike">
                <a:solidFill>
                  <a:srgbClr val="000000"/>
                </a:solidFill>
                <a:latin typeface="Calibri"/>
                <a:ea typeface="DejaVu Sans"/>
              </a:rPr>
              <a:t> en el coneixement de la idees fins assolir la </a:t>
            </a:r>
            <a:r>
              <a:rPr b="1" lang="ca-ES" sz="2000" spc="-1" strike="noStrike">
                <a:solidFill>
                  <a:srgbClr val="000000"/>
                </a:solidFill>
                <a:latin typeface="Calibri"/>
                <a:ea typeface="DejaVu Sans"/>
              </a:rPr>
              <a:t>Idea del Bé</a:t>
            </a:r>
            <a:r>
              <a:rPr b="0" lang="ca-ES" sz="2000" spc="-1" strike="noStrike">
                <a:solidFill>
                  <a:srgbClr val="000000"/>
                </a:solidFill>
                <a:latin typeface="Calibri"/>
                <a:ea typeface="DejaVu Sans"/>
              </a:rPr>
              <a:t>. La contemplació de la Idea del Bé és </a:t>
            </a:r>
            <a:r>
              <a:rPr b="1" lang="ca-ES" sz="2000" spc="-1" strike="noStrike">
                <a:solidFill>
                  <a:srgbClr val="000000"/>
                </a:solidFill>
                <a:latin typeface="Calibri"/>
                <a:ea typeface="DejaVu Sans"/>
              </a:rPr>
              <a:t>coneixement teòric i pràctic</a:t>
            </a:r>
            <a:r>
              <a:rPr b="0" lang="ca-ES" sz="2000" spc="-1" strike="noStrike">
                <a:solidFill>
                  <a:srgbClr val="000000"/>
                </a:solidFill>
                <a:latin typeface="Calibri"/>
                <a:ea typeface="DejaVu Sans"/>
              </a:rPr>
              <a:t> al mateix temps: </a:t>
            </a:r>
            <a:r>
              <a:rPr b="1" lang="ca-ES" sz="2000" spc="-1" strike="noStrike">
                <a:solidFill>
                  <a:srgbClr val="000000"/>
                </a:solidFill>
                <a:latin typeface="Calibri"/>
                <a:ea typeface="DejaVu Sans"/>
              </a:rPr>
              <a:t>teòric</a:t>
            </a:r>
            <a:r>
              <a:rPr b="0" lang="ca-ES" sz="2000" spc="-1" strike="noStrike">
                <a:solidFill>
                  <a:srgbClr val="000000"/>
                </a:solidFill>
                <a:latin typeface="Calibri"/>
                <a:ea typeface="DejaVu Sans"/>
              </a:rPr>
              <a:t> perquè fa possible la captació de l’ordre i de l’estructura de tot el real; </a:t>
            </a:r>
            <a:r>
              <a:rPr b="1" lang="ca-ES" sz="2000" spc="-1" strike="noStrike">
                <a:solidFill>
                  <a:srgbClr val="000000"/>
                </a:solidFill>
                <a:latin typeface="Calibri"/>
                <a:ea typeface="DejaVu Sans"/>
              </a:rPr>
              <a:t>pràctic</a:t>
            </a:r>
            <a:r>
              <a:rPr b="0" lang="ca-ES" sz="2000" spc="-1" strike="noStrike">
                <a:solidFill>
                  <a:srgbClr val="000000"/>
                </a:solidFill>
                <a:latin typeface="Calibri"/>
                <a:ea typeface="DejaVu Sans"/>
              </a:rPr>
              <a:t> perquè proporciona les normes de tota ordenació moral i política. Aquesta identificació d’ambdós tipus de saber, teòric i pràctic, fa que el </a:t>
            </a:r>
            <a:r>
              <a:rPr b="1" lang="ca-ES" sz="2000" spc="-1" strike="noStrike">
                <a:solidFill>
                  <a:srgbClr val="000000"/>
                </a:solidFill>
                <a:latin typeface="Calibri"/>
                <a:ea typeface="DejaVu Sans"/>
              </a:rPr>
              <a:t>savi</a:t>
            </a:r>
            <a:r>
              <a:rPr b="0" lang="ca-ES" sz="2000" spc="-1" strike="noStrike">
                <a:solidFill>
                  <a:srgbClr val="000000"/>
                </a:solidFill>
                <a:latin typeface="Calibri"/>
                <a:ea typeface="DejaVu Sans"/>
              </a:rPr>
              <a:t> sigui, per a Plató, </a:t>
            </a:r>
            <a:r>
              <a:rPr b="1" lang="ca-ES" sz="2000" spc="-1" strike="noStrike">
                <a:solidFill>
                  <a:srgbClr val="000000"/>
                </a:solidFill>
                <a:latin typeface="Calibri"/>
                <a:ea typeface="DejaVu Sans"/>
              </a:rPr>
              <a:t>el destinat a governar en tota comunitat humana</a:t>
            </a:r>
            <a:r>
              <a:rPr b="0" lang="ca-ES" sz="2000" spc="-1" strike="noStrike">
                <a:solidFill>
                  <a:srgbClr val="000000"/>
                </a:solidFill>
                <a:latin typeface="Calibri"/>
                <a:ea typeface="DejaVu Sans"/>
              </a:rPr>
              <a:t>.</a:t>
            </a:r>
            <a:endParaRPr b="0" lang="ca-ES" sz="20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CustomShape 1"/>
          <p:cNvSpPr/>
          <p:nvPr/>
        </p:nvSpPr>
        <p:spPr>
          <a:xfrm>
            <a:off x="0" y="0"/>
            <a:ext cx="9142560" cy="763560"/>
          </a:xfrm>
          <a:prstGeom prst="rect">
            <a:avLst/>
          </a:prstGeom>
          <a:solidFill>
            <a:srgbClr val="4f81bd"/>
          </a:solidFill>
          <a:ln w="0">
            <a:noFill/>
          </a:ln>
        </p:spPr>
        <p:style>
          <a:lnRef idx="0"/>
          <a:fillRef idx="0"/>
          <a:effectRef idx="0"/>
          <a:fontRef idx="minor"/>
        </p:style>
        <p:txBody>
          <a:bodyPr lIns="90000" rIns="90000" tIns="45000" bIns="45000" anchor="ctr">
            <a:noAutofit/>
          </a:bodyPr>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ca-ES" sz="2800" spc="-1" strike="noStrike">
                <a:solidFill>
                  <a:srgbClr val="000000"/>
                </a:solidFill>
                <a:latin typeface="Calibri"/>
                <a:ea typeface="DejaVu Sans"/>
              </a:rPr>
              <a:t>La idea del Bé (</a:t>
            </a:r>
            <a:r>
              <a:rPr b="1" i="1" lang="ca-ES" sz="2800" spc="-1" strike="noStrike">
                <a:solidFill>
                  <a:srgbClr val="000000"/>
                </a:solidFill>
                <a:latin typeface="Calibri"/>
                <a:ea typeface="DejaVu Sans"/>
              </a:rPr>
              <a:t>agathon</a:t>
            </a:r>
            <a:r>
              <a:rPr b="1" lang="ca-ES" sz="2800" spc="-1" strike="noStrike">
                <a:solidFill>
                  <a:srgbClr val="000000"/>
                </a:solidFill>
                <a:latin typeface="Calibri"/>
                <a:ea typeface="DejaVu Sans"/>
              </a:rPr>
              <a:t>), 2</a:t>
            </a:r>
            <a:endParaRPr b="0" lang="ca-ES" sz="2800" spc="-1" strike="noStrike">
              <a:latin typeface="Arial"/>
            </a:endParaRPr>
          </a:p>
        </p:txBody>
      </p:sp>
      <p:sp>
        <p:nvSpPr>
          <p:cNvPr id="278" name="CustomShape 2"/>
          <p:cNvSpPr/>
          <p:nvPr/>
        </p:nvSpPr>
        <p:spPr>
          <a:xfrm>
            <a:off x="0" y="765000"/>
            <a:ext cx="9142560" cy="6091560"/>
          </a:xfrm>
          <a:prstGeom prst="rect">
            <a:avLst/>
          </a:prstGeom>
          <a:solidFill>
            <a:srgbClr val="ffffff"/>
          </a:solidFill>
          <a:ln w="0">
            <a:noFill/>
          </a:ln>
        </p:spPr>
        <p:style>
          <a:lnRef idx="0"/>
          <a:fillRef idx="0"/>
          <a:effectRef idx="0"/>
          <a:fontRef idx="minor"/>
        </p:style>
        <p:txBody>
          <a:bodyPr lIns="90000" rIns="90000" tIns="45000" bIns="45000">
            <a:noAutofit/>
          </a:bodyPr>
          <a:p>
            <a:pPr marL="343080" indent="-338400">
              <a:lnSpc>
                <a:spcPct val="90000"/>
              </a:lnSpc>
              <a:spcBef>
                <a:spcPts val="499"/>
              </a:spcBef>
              <a:tabLst>
                <a:tab algn="l" pos="0"/>
              </a:tabLst>
            </a:pPr>
            <a:endParaRPr b="0" lang="ca-ES" sz="1800" spc="-1" strike="noStrike">
              <a:latin typeface="Arial"/>
            </a:endParaRPr>
          </a:p>
          <a:p>
            <a:pPr marL="343080" indent="-338400">
              <a:lnSpc>
                <a:spcPct val="90000"/>
              </a:lnSpc>
              <a:spcBef>
                <a:spcPts val="499"/>
              </a:spcBef>
              <a:tabLst>
                <a:tab algn="l" pos="0"/>
              </a:tabLst>
            </a:pPr>
            <a:endParaRPr b="0" lang="ca-ES" sz="1800" spc="-1" strike="noStrike">
              <a:latin typeface="Arial"/>
            </a:endParaRPr>
          </a:p>
          <a:p>
            <a:pPr marL="339840" indent="-335160">
              <a:lnSpc>
                <a:spcPct val="100000"/>
              </a:lnSpc>
              <a:spcBef>
                <a:spcPts val="499"/>
              </a:spcBef>
              <a:buClr>
                <a:srgbClr val="000000"/>
              </a:buClr>
              <a:buFont typeface="Arial"/>
              <a:buChar char="-"/>
              <a:tabLst>
                <a:tab algn="l" pos="34308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ca-ES" sz="2000" spc="-1" strike="noStrike">
                <a:solidFill>
                  <a:srgbClr val="000000"/>
                </a:solidFill>
                <a:latin typeface="Calibri"/>
                <a:ea typeface="DejaVu Sans"/>
              </a:rPr>
              <a:t>La </a:t>
            </a:r>
            <a:r>
              <a:rPr b="1" lang="ca-ES" sz="2000" spc="-1" strike="noStrike">
                <a:solidFill>
                  <a:srgbClr val="000000"/>
                </a:solidFill>
                <a:latin typeface="Calibri"/>
                <a:ea typeface="DejaVu Sans"/>
              </a:rPr>
              <a:t>Idea del Bé</a:t>
            </a:r>
            <a:r>
              <a:rPr b="0" lang="ca-ES" sz="2000" spc="-1" strike="noStrike">
                <a:solidFill>
                  <a:srgbClr val="000000"/>
                </a:solidFill>
                <a:latin typeface="Calibri"/>
                <a:ea typeface="DejaVu Sans"/>
              </a:rPr>
              <a:t> és l’objectiu final del coneixement i, a partir d’ella, adquireixen sentit la justícia, la bellesa, la veritat, i tota la resta de la realitat. Al participar del món de les idees i, per tant, del </a:t>
            </a:r>
            <a:r>
              <a:rPr b="1" lang="ca-ES" sz="2000" spc="-1" strike="noStrike">
                <a:solidFill>
                  <a:srgbClr val="000000"/>
                </a:solidFill>
                <a:latin typeface="Calibri"/>
                <a:ea typeface="DejaVu Sans"/>
              </a:rPr>
              <a:t>Bé</a:t>
            </a:r>
            <a:r>
              <a:rPr b="0" lang="ca-ES" sz="2000" spc="-1" strike="noStrike">
                <a:solidFill>
                  <a:srgbClr val="000000"/>
                </a:solidFill>
                <a:latin typeface="Calibri"/>
                <a:ea typeface="DejaVu Sans"/>
              </a:rPr>
              <a:t>, els homes tendeixen a assolir-lo mitjançant un procés d’imitació o </a:t>
            </a:r>
            <a:r>
              <a:rPr b="0" i="1" lang="ca-ES" sz="2000" spc="-1" strike="noStrike">
                <a:solidFill>
                  <a:srgbClr val="000000"/>
                </a:solidFill>
                <a:latin typeface="Calibri"/>
                <a:ea typeface="DejaVu Sans"/>
              </a:rPr>
              <a:t>mímesi</a:t>
            </a:r>
            <a:r>
              <a:rPr b="0" lang="ca-ES" sz="2000" spc="-1" strike="noStrike">
                <a:solidFill>
                  <a:srgbClr val="000000"/>
                </a:solidFill>
                <a:latin typeface="Calibri"/>
                <a:ea typeface="DejaVu Sans"/>
              </a:rPr>
              <a:t>.</a:t>
            </a:r>
            <a:endParaRPr b="0" lang="ca-ES" sz="2000" spc="-1" strike="noStrike">
              <a:latin typeface="Arial"/>
            </a:endParaRPr>
          </a:p>
          <a:p>
            <a:pPr marL="343080" indent="-338400">
              <a:lnSpc>
                <a:spcPct val="100000"/>
              </a:lnSpc>
              <a:spcBef>
                <a:spcPts val="499"/>
              </a:spcBef>
              <a:tabLst>
                <a:tab algn="l" pos="0"/>
              </a:tabLst>
            </a:pPr>
            <a:endParaRPr b="0" lang="ca-ES" sz="2000" spc="-1" strike="noStrike">
              <a:latin typeface="Arial"/>
            </a:endParaRPr>
          </a:p>
          <a:p>
            <a:pPr marL="343080" indent="-338400">
              <a:lnSpc>
                <a:spcPct val="100000"/>
              </a:lnSpc>
              <a:spcBef>
                <a:spcPts val="499"/>
              </a:spcBef>
              <a:tabLst>
                <a:tab algn="l" pos="0"/>
              </a:tabLst>
            </a:pPr>
            <a:r>
              <a:rPr b="0" lang="ca-ES" sz="2000" spc="-1" strike="noStrike">
                <a:solidFill>
                  <a:srgbClr val="000000"/>
                </a:solidFill>
                <a:latin typeface="Calibri"/>
                <a:ea typeface="DejaVu Sans"/>
              </a:rPr>
              <a:t>- On acaba la jerarquia del món de les idees?, quina és la idea més general de totes? La </a:t>
            </a:r>
            <a:r>
              <a:rPr b="1" lang="ca-ES" sz="2000" spc="-1" strike="noStrike">
                <a:solidFill>
                  <a:srgbClr val="000000"/>
                </a:solidFill>
                <a:latin typeface="Calibri"/>
                <a:ea typeface="DejaVu Sans"/>
              </a:rPr>
              <a:t>Idea del Bé</a:t>
            </a:r>
            <a:r>
              <a:rPr b="0" lang="ca-ES" sz="2000" spc="-1" strike="noStrike">
                <a:solidFill>
                  <a:srgbClr val="000000"/>
                </a:solidFill>
                <a:latin typeface="Calibri"/>
                <a:ea typeface="DejaVu Sans"/>
              </a:rPr>
              <a:t>. Perquè és precisament l’existència d’aquest ordre jeràrquic el que fa possible l’existència de les idees i, en definitiva, de tot. Plató identificava el </a:t>
            </a:r>
            <a:r>
              <a:rPr b="1" lang="ca-ES" sz="2000" spc="-1" strike="noStrike">
                <a:solidFill>
                  <a:srgbClr val="000000"/>
                </a:solidFill>
                <a:latin typeface="Calibri"/>
                <a:ea typeface="DejaVu Sans"/>
              </a:rPr>
              <a:t>Bé</a:t>
            </a:r>
            <a:r>
              <a:rPr b="0" lang="ca-ES" sz="2000" spc="-1" strike="noStrike">
                <a:solidFill>
                  <a:srgbClr val="000000"/>
                </a:solidFill>
                <a:latin typeface="Calibri"/>
                <a:ea typeface="DejaVu Sans"/>
              </a:rPr>
              <a:t> amb </a:t>
            </a:r>
            <a:r>
              <a:rPr b="1" lang="ca-ES" sz="2000" spc="-1" strike="noStrike">
                <a:solidFill>
                  <a:srgbClr val="000000"/>
                </a:solidFill>
                <a:latin typeface="Calibri"/>
                <a:ea typeface="DejaVu Sans"/>
              </a:rPr>
              <a:t>l’ordre</a:t>
            </a:r>
            <a:r>
              <a:rPr b="0" lang="ca-ES" sz="2000" spc="-1" strike="noStrike">
                <a:solidFill>
                  <a:srgbClr val="000000"/>
                </a:solidFill>
                <a:latin typeface="Calibri"/>
                <a:ea typeface="DejaVu Sans"/>
              </a:rPr>
              <a:t>.</a:t>
            </a:r>
            <a:endParaRPr b="0" lang="ca-ES" sz="2000" spc="-1" strike="noStrike">
              <a:latin typeface="Arial"/>
            </a:endParaRPr>
          </a:p>
          <a:p>
            <a:pPr marL="343080" indent="-338400">
              <a:lnSpc>
                <a:spcPct val="100000"/>
              </a:lnSpc>
              <a:spcBef>
                <a:spcPts val="499"/>
              </a:spcBef>
              <a:tabLst>
                <a:tab algn="l" pos="0"/>
              </a:tabLst>
            </a:pPr>
            <a:endParaRPr b="0" lang="ca-ES" sz="2000" spc="-1" strike="noStrike">
              <a:latin typeface="Arial"/>
            </a:endParaRPr>
          </a:p>
          <a:p>
            <a:pPr marL="343080" indent="-338400">
              <a:lnSpc>
                <a:spcPct val="100000"/>
              </a:lnSpc>
              <a:spcBef>
                <a:spcPts val="499"/>
              </a:spcBef>
              <a:tabLst>
                <a:tab algn="l" pos="0"/>
              </a:tabLst>
            </a:pPr>
            <a:r>
              <a:rPr b="0" lang="ca-ES" sz="2000" spc="-1" strike="noStrike">
                <a:solidFill>
                  <a:srgbClr val="000000"/>
                </a:solidFill>
                <a:latin typeface="Calibri"/>
                <a:ea typeface="DejaVu Sans"/>
              </a:rPr>
              <a:t>- La </a:t>
            </a:r>
            <a:r>
              <a:rPr b="1" lang="ca-ES" sz="2000" spc="-1" strike="noStrike">
                <a:solidFill>
                  <a:srgbClr val="000000"/>
                </a:solidFill>
                <a:latin typeface="Calibri"/>
                <a:ea typeface="DejaVu Sans"/>
              </a:rPr>
              <a:t>Idea del Bé</a:t>
            </a:r>
            <a:r>
              <a:rPr b="0" lang="ca-ES" sz="2000" spc="-1" strike="noStrike">
                <a:solidFill>
                  <a:srgbClr val="000000"/>
                </a:solidFill>
                <a:latin typeface="Calibri"/>
                <a:ea typeface="DejaVu Sans"/>
              </a:rPr>
              <a:t> és el vèrtex suprem (el cim) de </a:t>
            </a:r>
            <a:r>
              <a:rPr b="1" lang="ca-ES" sz="2000" spc="-1" strike="noStrike">
                <a:solidFill>
                  <a:srgbClr val="000000"/>
                </a:solidFill>
                <a:latin typeface="Calibri"/>
                <a:ea typeface="DejaVu Sans"/>
              </a:rPr>
              <a:t>l’Ésser </a:t>
            </a:r>
            <a:r>
              <a:rPr b="0" lang="ca-ES" sz="2000" spc="-1" strike="noStrike">
                <a:solidFill>
                  <a:srgbClr val="000000"/>
                </a:solidFill>
                <a:latin typeface="Calibri"/>
                <a:ea typeface="DejaVu Sans"/>
              </a:rPr>
              <a:t>(del que </a:t>
            </a:r>
            <a:r>
              <a:rPr b="1" lang="ca-ES" sz="2000" spc="-1" strike="noStrike">
                <a:solidFill>
                  <a:srgbClr val="000000"/>
                </a:solidFill>
                <a:latin typeface="Calibri"/>
                <a:ea typeface="DejaVu Sans"/>
              </a:rPr>
              <a:t>és</a:t>
            </a:r>
            <a:r>
              <a:rPr b="0" lang="ca-ES" sz="2000" spc="-1" strike="noStrike">
                <a:solidFill>
                  <a:srgbClr val="000000"/>
                </a:solidFill>
                <a:latin typeface="Calibri"/>
                <a:ea typeface="DejaVu Sans"/>
              </a:rPr>
              <a:t> veritablement); és, doncs, la causa per la qual es pot conèixer la veritat, i la causa per la qual tot allò que pot ser conegut existeix i és el que és. De la </a:t>
            </a:r>
            <a:r>
              <a:rPr b="1" lang="ca-ES" sz="2000" spc="-1" strike="noStrike">
                <a:solidFill>
                  <a:srgbClr val="000000"/>
                </a:solidFill>
                <a:latin typeface="Calibri"/>
                <a:ea typeface="DejaVu Sans"/>
              </a:rPr>
              <a:t>Idea del Bé</a:t>
            </a:r>
            <a:r>
              <a:rPr b="0" lang="ca-ES" sz="2000" spc="-1" strike="noStrike">
                <a:solidFill>
                  <a:srgbClr val="000000"/>
                </a:solidFill>
                <a:latin typeface="Calibri"/>
                <a:ea typeface="DejaVu Sans"/>
              </a:rPr>
              <a:t> n’és imatge el Sol, que en el món sensible il·lumina i al mateix temps fa que les coses siguin (n’és la causa ontològica i alhora la causa que fa possible el seu coneixement).</a:t>
            </a:r>
            <a:endParaRPr b="0" lang="ca-ES" sz="20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CustomShape 1"/>
          <p:cNvSpPr/>
          <p:nvPr/>
        </p:nvSpPr>
        <p:spPr>
          <a:xfrm>
            <a:off x="0" y="0"/>
            <a:ext cx="9142560" cy="763560"/>
          </a:xfrm>
          <a:prstGeom prst="rect">
            <a:avLst/>
          </a:prstGeom>
          <a:solidFill>
            <a:srgbClr val="4f81bd"/>
          </a:solidFill>
          <a:ln w="0">
            <a:noFill/>
          </a:ln>
        </p:spPr>
        <p:style>
          <a:lnRef idx="0"/>
          <a:fillRef idx="0"/>
          <a:effectRef idx="0"/>
          <a:fontRef idx="minor"/>
        </p:style>
        <p:txBody>
          <a:bodyPr lIns="90000" rIns="90000" tIns="45000" bIns="45000" anchor="ctr">
            <a:noAutofit/>
          </a:bodyPr>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ca-ES" sz="2800" spc="-1" strike="noStrike">
                <a:solidFill>
                  <a:srgbClr val="000000"/>
                </a:solidFill>
                <a:latin typeface="Calibri"/>
                <a:ea typeface="DejaVu Sans"/>
              </a:rPr>
              <a:t>La idea del Bé (</a:t>
            </a:r>
            <a:r>
              <a:rPr b="1" i="1" lang="ca-ES" sz="2800" spc="-1" strike="noStrike">
                <a:solidFill>
                  <a:srgbClr val="000000"/>
                </a:solidFill>
                <a:latin typeface="Calibri"/>
                <a:ea typeface="DejaVu Sans"/>
              </a:rPr>
              <a:t>agathon</a:t>
            </a:r>
            <a:r>
              <a:rPr b="1" lang="ca-ES" sz="2800" spc="-1" strike="noStrike">
                <a:solidFill>
                  <a:srgbClr val="000000"/>
                </a:solidFill>
                <a:latin typeface="Calibri"/>
                <a:ea typeface="DejaVu Sans"/>
              </a:rPr>
              <a:t>), 3</a:t>
            </a:r>
            <a:endParaRPr b="0" lang="ca-ES" sz="2800" spc="-1" strike="noStrike">
              <a:latin typeface="Arial"/>
            </a:endParaRPr>
          </a:p>
        </p:txBody>
      </p:sp>
      <p:sp>
        <p:nvSpPr>
          <p:cNvPr id="280" name="CustomShape 2"/>
          <p:cNvSpPr/>
          <p:nvPr/>
        </p:nvSpPr>
        <p:spPr>
          <a:xfrm>
            <a:off x="0" y="765000"/>
            <a:ext cx="9142560" cy="6091560"/>
          </a:xfrm>
          <a:prstGeom prst="rect">
            <a:avLst/>
          </a:prstGeom>
          <a:solidFill>
            <a:srgbClr val="ffffff"/>
          </a:solidFill>
          <a:ln w="0">
            <a:noFill/>
          </a:ln>
        </p:spPr>
        <p:style>
          <a:lnRef idx="0"/>
          <a:fillRef idx="0"/>
          <a:effectRef idx="0"/>
          <a:fontRef idx="minor"/>
        </p:style>
        <p:txBody>
          <a:bodyPr lIns="90000" rIns="90000" tIns="45000" bIns="45000">
            <a:noAutofit/>
          </a:bodyPr>
          <a:p>
            <a:pPr marL="341280" indent="-338400">
              <a:lnSpc>
                <a:spcPct val="90000"/>
              </a:lnSpc>
              <a:spcBef>
                <a:spcPts val="499"/>
              </a:spcBef>
              <a:tabLst>
                <a:tab algn="l" pos="0"/>
              </a:tabLst>
            </a:pPr>
            <a:endParaRPr b="0" lang="ca-ES" sz="1800" spc="-1" strike="noStrike">
              <a:latin typeface="Arial"/>
            </a:endParaRPr>
          </a:p>
          <a:p>
            <a:pPr marL="341280" indent="-336600">
              <a:lnSpc>
                <a:spcPct val="90000"/>
              </a:lnSpc>
              <a:spcBef>
                <a:spcPts val="499"/>
              </a:spcBef>
              <a:tabLst>
                <a:tab algn="l" pos="0"/>
              </a:tabLst>
            </a:pPr>
            <a:r>
              <a:rPr b="0" lang="ca-ES" sz="2000" spc="-1" strike="noStrike">
                <a:solidFill>
                  <a:srgbClr val="000000"/>
                </a:solidFill>
                <a:latin typeface="Calibri"/>
                <a:ea typeface="DejaVu Sans"/>
              </a:rPr>
              <a:t>	</a:t>
            </a:r>
            <a:r>
              <a:rPr b="0" lang="ca-ES" sz="2000" spc="-1" strike="noStrike">
                <a:solidFill>
                  <a:srgbClr val="000000"/>
                </a:solidFill>
                <a:latin typeface="Calibri"/>
                <a:ea typeface="DejaVu Sans"/>
              </a:rPr>
              <a:t>-Entre les idees pures, la superior és el </a:t>
            </a:r>
            <a:r>
              <a:rPr b="1" lang="ca-ES" sz="2000" spc="-1" strike="noStrike">
                <a:solidFill>
                  <a:srgbClr val="000000"/>
                </a:solidFill>
                <a:latin typeface="Calibri"/>
                <a:ea typeface="DejaVu Sans"/>
              </a:rPr>
              <a:t>Bé</a:t>
            </a:r>
            <a:r>
              <a:rPr b="0" lang="ca-ES" sz="2000" spc="-1" strike="noStrike">
                <a:solidFill>
                  <a:srgbClr val="000000"/>
                </a:solidFill>
                <a:latin typeface="Calibri"/>
                <a:ea typeface="DejaVu Sans"/>
              </a:rPr>
              <a:t>. El Bé és la idea de la raó per excel·lència. Plató utilitza la paraula </a:t>
            </a:r>
            <a:r>
              <a:rPr b="1" lang="ca-ES" sz="2000" spc="-1" strike="noStrike">
                <a:solidFill>
                  <a:srgbClr val="000000"/>
                </a:solidFill>
                <a:latin typeface="Calibri"/>
                <a:ea typeface="DejaVu Sans"/>
              </a:rPr>
              <a:t>agathon</a:t>
            </a:r>
            <a:r>
              <a:rPr b="0" lang="ca-ES" sz="2000" spc="-1" strike="noStrike">
                <a:solidFill>
                  <a:srgbClr val="000000"/>
                </a:solidFill>
                <a:latin typeface="Calibri"/>
                <a:ea typeface="DejaVu Sans"/>
              </a:rPr>
              <a:t> que no vol dir només el que nosaltres entenem per bé moral o acció bona sinó que a més significa </a:t>
            </a:r>
            <a:r>
              <a:rPr b="1" lang="ca-ES" sz="2000" spc="-1" strike="noStrike">
                <a:solidFill>
                  <a:srgbClr val="000000"/>
                </a:solidFill>
                <a:latin typeface="Calibri"/>
                <a:ea typeface="DejaVu Sans"/>
              </a:rPr>
              <a:t>excel·lència màxima</a:t>
            </a:r>
            <a:r>
              <a:rPr b="0" lang="ca-ES" sz="2000" spc="-1" strike="noStrike">
                <a:solidFill>
                  <a:srgbClr val="000000"/>
                </a:solidFill>
                <a:latin typeface="Calibri"/>
                <a:ea typeface="DejaVu Sans"/>
              </a:rPr>
              <a:t> i també </a:t>
            </a:r>
            <a:r>
              <a:rPr b="1" lang="ca-ES" sz="2000" spc="-1" strike="noStrike">
                <a:solidFill>
                  <a:srgbClr val="000000"/>
                </a:solidFill>
                <a:latin typeface="Calibri"/>
                <a:ea typeface="DejaVu Sans"/>
              </a:rPr>
              <a:t>el que és escaient o apropiat. </a:t>
            </a:r>
            <a:r>
              <a:rPr b="0" lang="ca-ES" sz="2000" spc="-1" strike="noStrike">
                <a:solidFill>
                  <a:srgbClr val="000000"/>
                </a:solidFill>
                <a:latin typeface="Calibri"/>
                <a:ea typeface="DejaVu Sans"/>
              </a:rPr>
              <a:t>La </a:t>
            </a:r>
            <a:r>
              <a:rPr b="1" lang="ca-ES" sz="2000" spc="-1" strike="noStrike">
                <a:solidFill>
                  <a:srgbClr val="000000"/>
                </a:solidFill>
                <a:latin typeface="Calibri"/>
                <a:ea typeface="DejaVu Sans"/>
              </a:rPr>
              <a:t>idea de Bé</a:t>
            </a:r>
            <a:r>
              <a:rPr b="0" lang="ca-ES" sz="2000" spc="-1" strike="noStrike">
                <a:solidFill>
                  <a:srgbClr val="000000"/>
                </a:solidFill>
                <a:latin typeface="Calibri"/>
                <a:ea typeface="DejaVu Sans"/>
              </a:rPr>
              <a:t> aplicada al món social i a la política s’identifica amb la idea de Justícia (</a:t>
            </a:r>
            <a:r>
              <a:rPr b="1" lang="ca-ES" sz="2000" spc="-1" strike="noStrike">
                <a:solidFill>
                  <a:srgbClr val="000000"/>
                </a:solidFill>
                <a:latin typeface="Calibri"/>
                <a:ea typeface="DejaVu Sans"/>
              </a:rPr>
              <a:t>el Bé és verdader, és bo, és bell, i és just</a:t>
            </a:r>
            <a:r>
              <a:rPr b="0" lang="ca-ES" sz="2000" spc="-1" strike="noStrike">
                <a:solidFill>
                  <a:srgbClr val="000000"/>
                </a:solidFill>
                <a:latin typeface="Calibri"/>
                <a:ea typeface="DejaVu Sans"/>
              </a:rPr>
              <a:t>).</a:t>
            </a:r>
            <a:endParaRPr b="0" lang="ca-ES" sz="2000" spc="-1" strike="noStrike">
              <a:latin typeface="Arial"/>
            </a:endParaRPr>
          </a:p>
          <a:p>
            <a:pPr marL="341280" indent="-338400">
              <a:lnSpc>
                <a:spcPct val="90000"/>
              </a:lnSpc>
              <a:spcBef>
                <a:spcPts val="499"/>
              </a:spcBef>
              <a:tabLst>
                <a:tab algn="l" pos="0"/>
              </a:tabLst>
            </a:pPr>
            <a:endParaRPr b="0" lang="ca-ES" sz="2000" spc="-1" strike="noStrike">
              <a:latin typeface="Arial"/>
            </a:endParaRPr>
          </a:p>
          <a:p>
            <a:pPr marL="341280" indent="-336600">
              <a:lnSpc>
                <a:spcPct val="90000"/>
              </a:lnSpc>
              <a:spcBef>
                <a:spcPts val="499"/>
              </a:spcBef>
              <a:tabLst>
                <a:tab algn="l" pos="0"/>
              </a:tabLst>
            </a:pPr>
            <a:r>
              <a:rPr b="0" lang="ca-ES" sz="2000" spc="-1" strike="noStrike">
                <a:solidFill>
                  <a:srgbClr val="000000"/>
                </a:solidFill>
                <a:latin typeface="Calibri"/>
                <a:ea typeface="DejaVu Sans"/>
              </a:rPr>
              <a:t>	</a:t>
            </a:r>
            <a:r>
              <a:rPr b="0" lang="ca-ES" sz="2000" spc="-1" strike="noStrike">
                <a:solidFill>
                  <a:srgbClr val="000000"/>
                </a:solidFill>
                <a:latin typeface="Calibri"/>
                <a:ea typeface="DejaVu Sans"/>
              </a:rPr>
              <a:t>-Plató compara la idea de </a:t>
            </a:r>
            <a:r>
              <a:rPr b="1" lang="ca-ES" sz="2000" spc="-1" strike="noStrike">
                <a:solidFill>
                  <a:srgbClr val="000000"/>
                </a:solidFill>
                <a:latin typeface="Calibri"/>
                <a:ea typeface="DejaVu Sans"/>
              </a:rPr>
              <a:t>Bé</a:t>
            </a:r>
            <a:r>
              <a:rPr b="0" lang="ca-ES" sz="2000" spc="-1" strike="noStrike">
                <a:solidFill>
                  <a:srgbClr val="000000"/>
                </a:solidFill>
                <a:latin typeface="Calibri"/>
                <a:ea typeface="DejaVu Sans"/>
              </a:rPr>
              <a:t> amb el </a:t>
            </a:r>
            <a:r>
              <a:rPr b="1" lang="ca-ES" sz="2000" spc="-1" strike="noStrike">
                <a:solidFill>
                  <a:srgbClr val="000000"/>
                </a:solidFill>
                <a:latin typeface="Calibri"/>
                <a:ea typeface="DejaVu Sans"/>
              </a:rPr>
              <a:t>Sol</a:t>
            </a:r>
            <a:r>
              <a:rPr b="0" lang="ca-ES" sz="2000" spc="-1" strike="noStrike">
                <a:solidFill>
                  <a:srgbClr val="000000"/>
                </a:solidFill>
                <a:latin typeface="Calibri"/>
                <a:ea typeface="DejaVu Sans"/>
              </a:rPr>
              <a:t>; el Sol il·lumina i dóna vida a totes les coses, així també la idea de Bé il·lumina i dóna sentit a totes les altres idees.</a:t>
            </a:r>
            <a:endParaRPr b="0" lang="ca-ES" sz="2000" spc="-1" strike="noStrike">
              <a:latin typeface="Arial"/>
            </a:endParaRPr>
          </a:p>
          <a:p>
            <a:pPr marL="341280" indent="-338400">
              <a:lnSpc>
                <a:spcPct val="90000"/>
              </a:lnSpc>
              <a:spcBef>
                <a:spcPts val="499"/>
              </a:spcBef>
              <a:tabLst>
                <a:tab algn="l" pos="0"/>
              </a:tabLst>
            </a:pPr>
            <a:endParaRPr b="0" lang="ca-ES" sz="2000" spc="-1" strike="noStrike">
              <a:latin typeface="Arial"/>
            </a:endParaRPr>
          </a:p>
          <a:p>
            <a:pPr marL="341280" indent="-336600">
              <a:lnSpc>
                <a:spcPct val="90000"/>
              </a:lnSpc>
              <a:spcBef>
                <a:spcPts val="499"/>
              </a:spcBef>
              <a:tabLst>
                <a:tab algn="l" pos="0"/>
              </a:tabLst>
            </a:pPr>
            <a:r>
              <a:rPr b="0" lang="ca-ES" sz="2000" spc="-1" strike="noStrike">
                <a:solidFill>
                  <a:srgbClr val="000000"/>
                </a:solidFill>
                <a:latin typeface="Calibri"/>
                <a:ea typeface="DejaVu Sans"/>
              </a:rPr>
              <a:t>	</a:t>
            </a:r>
            <a:r>
              <a:rPr b="0" lang="ca-ES" sz="2000" spc="-1" strike="noStrike">
                <a:solidFill>
                  <a:srgbClr val="000000"/>
                </a:solidFill>
                <a:latin typeface="Calibri"/>
                <a:ea typeface="DejaVu Sans"/>
              </a:rPr>
              <a:t>-El </a:t>
            </a:r>
            <a:r>
              <a:rPr b="1" lang="ca-ES" sz="2000" spc="-1" strike="noStrike">
                <a:solidFill>
                  <a:srgbClr val="000000"/>
                </a:solidFill>
                <a:latin typeface="Calibri"/>
                <a:ea typeface="DejaVu Sans"/>
              </a:rPr>
              <a:t>Bé</a:t>
            </a:r>
            <a:r>
              <a:rPr b="0" lang="ca-ES" sz="2000" spc="-1" strike="noStrike">
                <a:solidFill>
                  <a:srgbClr val="000000"/>
                </a:solidFill>
                <a:latin typeface="Calibri"/>
                <a:ea typeface="DejaVu Sans"/>
              </a:rPr>
              <a:t> proporciona existència, identitat i perfecció a totes les coses cognoscibles.</a:t>
            </a:r>
            <a:endParaRPr b="0" lang="ca-ES" sz="2000" spc="-1" strike="noStrike">
              <a:latin typeface="Arial"/>
            </a:endParaRPr>
          </a:p>
          <a:p>
            <a:pPr marL="341280" indent="-338400">
              <a:lnSpc>
                <a:spcPct val="90000"/>
              </a:lnSpc>
              <a:spcBef>
                <a:spcPts val="499"/>
              </a:spcBef>
              <a:tabLst>
                <a:tab algn="l" pos="0"/>
              </a:tabLst>
            </a:pPr>
            <a:endParaRPr b="0" lang="ca-ES" sz="2000" spc="-1" strike="noStrike">
              <a:latin typeface="Arial"/>
            </a:endParaRPr>
          </a:p>
          <a:p>
            <a:pPr marL="341280" indent="-336600">
              <a:lnSpc>
                <a:spcPct val="90000"/>
              </a:lnSpc>
              <a:spcBef>
                <a:spcPts val="499"/>
              </a:spcBef>
              <a:tabLst>
                <a:tab algn="l" pos="0"/>
              </a:tabLst>
            </a:pPr>
            <a:r>
              <a:rPr b="0" lang="ca-ES" sz="2000" spc="-1" strike="noStrike">
                <a:solidFill>
                  <a:srgbClr val="000000"/>
                </a:solidFill>
                <a:latin typeface="Calibri"/>
                <a:ea typeface="DejaVu Sans"/>
              </a:rPr>
              <a:t>	</a:t>
            </a:r>
            <a:r>
              <a:rPr b="0" lang="ca-ES" sz="2000" spc="-1" strike="noStrike">
                <a:solidFill>
                  <a:srgbClr val="000000"/>
                </a:solidFill>
                <a:latin typeface="Calibri"/>
                <a:ea typeface="DejaVu Sans"/>
              </a:rPr>
              <a:t>-El </a:t>
            </a:r>
            <a:r>
              <a:rPr b="1" lang="ca-ES" sz="2000" spc="-1" strike="noStrike">
                <a:solidFill>
                  <a:srgbClr val="000000"/>
                </a:solidFill>
                <a:latin typeface="Calibri"/>
                <a:ea typeface="DejaVu Sans"/>
              </a:rPr>
              <a:t>Bé</a:t>
            </a:r>
            <a:r>
              <a:rPr b="0" lang="ca-ES" sz="2000" spc="-1" strike="noStrike">
                <a:solidFill>
                  <a:srgbClr val="000000"/>
                </a:solidFill>
                <a:latin typeface="Calibri"/>
                <a:ea typeface="DejaVu Sans"/>
              </a:rPr>
              <a:t> és el principi de perfecció de les coses. Les idees són bones, expressen el Bé. El Bé no és una idea com les altres; vindria a ser una </a:t>
            </a:r>
            <a:r>
              <a:rPr b="1" lang="ca-ES" sz="2000" spc="-1" strike="noStrike">
                <a:solidFill>
                  <a:srgbClr val="000000"/>
                </a:solidFill>
                <a:latin typeface="Calibri"/>
                <a:ea typeface="DejaVu Sans"/>
              </a:rPr>
              <a:t>super-idea</a:t>
            </a:r>
            <a:r>
              <a:rPr b="0" lang="ca-ES" sz="2000" spc="-1" strike="noStrike">
                <a:solidFill>
                  <a:srgbClr val="000000"/>
                </a:solidFill>
                <a:latin typeface="Calibri"/>
                <a:ea typeface="DejaVu Sans"/>
              </a:rPr>
              <a:t> ja que és el principi i la fonamentació de totes les altres.</a:t>
            </a:r>
            <a:endParaRPr b="0" lang="ca-ES" sz="2000" spc="-1" strike="noStrike">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CustomShape 1"/>
          <p:cNvSpPr/>
          <p:nvPr/>
        </p:nvSpPr>
        <p:spPr>
          <a:xfrm>
            <a:off x="457200" y="274680"/>
            <a:ext cx="8228160" cy="1141560"/>
          </a:xfrm>
          <a:prstGeom prst="rect">
            <a:avLst/>
          </a:prstGeom>
          <a:solidFill>
            <a:srgbClr val="4f81bd"/>
          </a:solidFill>
          <a:ln w="0">
            <a:noFill/>
          </a:ln>
        </p:spPr>
        <p:style>
          <a:lnRef idx="0"/>
          <a:fillRef idx="0"/>
          <a:effectRef idx="0"/>
          <a:fontRef idx="minor"/>
        </p:style>
        <p:txBody>
          <a:bodyPr lIns="90000" rIns="90000" tIns="45000" bIns="45000" anchor="ctr">
            <a:noAutofit/>
          </a:bodyPr>
          <a:p>
            <a:pPr algn="ctr">
              <a:lnSpc>
                <a:spcPct val="100000"/>
              </a:lnSpc>
            </a:pPr>
            <a:r>
              <a:rPr b="0" lang="ca-ES" sz="4400" spc="-1" strike="noStrike">
                <a:solidFill>
                  <a:srgbClr val="000000"/>
                </a:solidFill>
                <a:latin typeface="Calibri"/>
                <a:ea typeface="DejaVu Sans"/>
              </a:rPr>
              <a:t>Comentari de text</a:t>
            </a:r>
            <a:endParaRPr b="0" lang="ca-ES" sz="4400" spc="-1" strike="noStrike">
              <a:latin typeface="Arial"/>
            </a:endParaRPr>
          </a:p>
        </p:txBody>
      </p:sp>
      <p:sp>
        <p:nvSpPr>
          <p:cNvPr id="282" name="CustomShape 2"/>
          <p:cNvSpPr/>
          <p:nvPr/>
        </p:nvSpPr>
        <p:spPr>
          <a:xfrm>
            <a:off x="457200" y="1600200"/>
            <a:ext cx="8228160" cy="4524480"/>
          </a:xfrm>
          <a:prstGeom prst="rect">
            <a:avLst/>
          </a:prstGeom>
          <a:noFill/>
          <a:ln w="0">
            <a:noFill/>
          </a:ln>
        </p:spPr>
        <p:style>
          <a:lnRef idx="0"/>
          <a:fillRef idx="0"/>
          <a:effectRef idx="0"/>
          <a:fontRef idx="minor"/>
        </p:style>
        <p:txBody>
          <a:bodyPr lIns="90000" rIns="90000" tIns="45000" bIns="45000">
            <a:normAutofit fontScale="17000"/>
          </a:bodyPr>
          <a:p>
            <a:pPr>
              <a:lnSpc>
                <a:spcPct val="100000"/>
              </a:lnSpc>
              <a:spcBef>
                <a:spcPts val="641"/>
              </a:spcBef>
              <a:tabLst>
                <a:tab algn="l" pos="0"/>
              </a:tabLst>
            </a:pPr>
            <a:r>
              <a:rPr b="0" lang="ca-ES" sz="3200" spc="-1" strike="noStrike">
                <a:solidFill>
                  <a:srgbClr val="000000"/>
                </a:solidFill>
                <a:latin typeface="Calibri"/>
                <a:ea typeface="DejaVu Sans"/>
              </a:rPr>
              <a:t>—</a:t>
            </a:r>
            <a:r>
              <a:rPr b="0" lang="ca-ES" sz="3200" spc="-1" strike="noStrike">
                <a:solidFill>
                  <a:srgbClr val="000000"/>
                </a:solidFill>
                <a:latin typeface="Calibri"/>
                <a:ea typeface="DejaVu Sans"/>
              </a:rPr>
              <a:t>[...] Si algú no és capaç de discernir amb la raó la idea del bé, distingint-la de totes les altres, ni de triomfar, com en una batalla, sobre totes les dificultats, esforçant-se per fonamentar les demostracions no en l’aparença sinó en l’essència de les coses per poder refutar al final totes les objeccions, ¿no diràs d’ell que no coneix el bé en si ni cap altra cosa bona, sinó que, fins i tot en el cas que assoleixi alguna imatge del bé, ho farà per mitjà de l’opinió, però no del saber? [...]</a:t>
            </a:r>
            <a:endParaRPr b="0" lang="ca-ES" sz="3200" spc="-1" strike="noStrike">
              <a:latin typeface="Arial"/>
            </a:endParaRPr>
          </a:p>
          <a:p>
            <a:pPr>
              <a:lnSpc>
                <a:spcPct val="100000"/>
              </a:lnSpc>
              <a:spcBef>
                <a:spcPts val="641"/>
              </a:spcBef>
              <a:tabLst>
                <a:tab algn="l" pos="0"/>
              </a:tabLst>
            </a:pPr>
            <a:r>
              <a:rPr b="0" lang="ca-ES" sz="3200" spc="-1" strike="noStrike">
                <a:solidFill>
                  <a:srgbClr val="000000"/>
                </a:solidFill>
                <a:latin typeface="Calibri"/>
                <a:ea typeface="DejaVu Sans"/>
              </a:rPr>
              <a:t>—</a:t>
            </a:r>
            <a:r>
              <a:rPr b="0" lang="ca-ES" sz="3200" spc="-1" strike="noStrike">
                <a:solidFill>
                  <a:srgbClr val="000000"/>
                </a:solidFill>
                <a:latin typeface="Calibri"/>
                <a:ea typeface="DejaVu Sans"/>
              </a:rPr>
              <a:t>Sí, per Zeus! —va exclamar—. Diré tot això i amb totes les meves forces.</a:t>
            </a:r>
            <a:endParaRPr b="0" lang="ca-ES" sz="3200" spc="-1" strike="noStrike">
              <a:latin typeface="Arial"/>
            </a:endParaRPr>
          </a:p>
          <a:p>
            <a:pPr>
              <a:lnSpc>
                <a:spcPct val="100000"/>
              </a:lnSpc>
              <a:spcBef>
                <a:spcPts val="641"/>
              </a:spcBef>
              <a:tabLst>
                <a:tab algn="l" pos="0"/>
              </a:tabLst>
            </a:pPr>
            <a:r>
              <a:rPr b="0" lang="ca-ES" sz="3200" spc="-1" strike="noStrike">
                <a:solidFill>
                  <a:srgbClr val="000000"/>
                </a:solidFill>
                <a:latin typeface="Calibri"/>
                <a:ea typeface="DejaVu Sans"/>
              </a:rPr>
              <a:t>—</a:t>
            </a:r>
            <a:r>
              <a:rPr b="0" lang="ca-ES" sz="3200" spc="-1" strike="noStrike">
                <a:solidFill>
                  <a:srgbClr val="000000"/>
                </a:solidFill>
                <a:latin typeface="Calibri"/>
                <a:ea typeface="DejaVu Sans"/>
              </a:rPr>
              <a:t>Aleshores, si algun dia has d’educar realment aquells fills que ara imagines criar i educar, no els permetràs, crec jo, que siguin governants de la comunitat i dirigeixin els assumptes més importants mentre estiguin privats de raó [...].</a:t>
            </a:r>
            <a:endParaRPr b="0" lang="ca-ES" sz="3200" spc="-1" strike="noStrike">
              <a:latin typeface="Arial"/>
            </a:endParaRPr>
          </a:p>
          <a:p>
            <a:pPr>
              <a:lnSpc>
                <a:spcPct val="100000"/>
              </a:lnSpc>
              <a:spcBef>
                <a:spcPts val="641"/>
              </a:spcBef>
              <a:tabLst>
                <a:tab algn="l" pos="0"/>
              </a:tabLst>
            </a:pPr>
            <a:r>
              <a:rPr b="0" lang="ca-ES" sz="3200" spc="-1" strike="noStrike">
                <a:solidFill>
                  <a:srgbClr val="000000"/>
                </a:solidFill>
                <a:latin typeface="Calibri"/>
                <a:ea typeface="DejaVu Sans"/>
              </a:rPr>
              <a:t>—</a:t>
            </a:r>
            <a:r>
              <a:rPr b="0" lang="ca-ES" sz="3200" spc="-1" strike="noStrike">
                <a:solidFill>
                  <a:srgbClr val="000000"/>
                </a:solidFill>
                <a:latin typeface="Calibri"/>
                <a:ea typeface="DejaVu Sans"/>
              </a:rPr>
              <a:t>No, en efecte —digué.</a:t>
            </a:r>
            <a:endParaRPr b="0" lang="ca-ES" sz="3200" spc="-1" strike="noStrike">
              <a:latin typeface="Arial"/>
            </a:endParaRPr>
          </a:p>
          <a:p>
            <a:pPr>
              <a:lnSpc>
                <a:spcPct val="100000"/>
              </a:lnSpc>
              <a:spcBef>
                <a:spcPts val="641"/>
              </a:spcBef>
              <a:tabLst>
                <a:tab algn="l" pos="0"/>
              </a:tabLst>
            </a:pPr>
            <a:r>
              <a:rPr b="0" lang="ca-ES" sz="3200" spc="-1" strike="noStrike">
                <a:solidFill>
                  <a:srgbClr val="000000"/>
                </a:solidFill>
                <a:latin typeface="Calibri"/>
                <a:ea typeface="DejaVu Sans"/>
              </a:rPr>
              <a:t>—</a:t>
            </a:r>
            <a:r>
              <a:rPr b="0" lang="ca-ES" sz="3200" spc="-1" strike="noStrike">
                <a:solidFill>
                  <a:srgbClr val="000000"/>
                </a:solidFill>
                <a:latin typeface="Calibri"/>
                <a:ea typeface="DejaVu Sans"/>
              </a:rPr>
              <a:t>Els prescriuràs, doncs, que es dediquin particularment a aquella disciplina que els faci capaços de preguntar i respondre amb la més gran competència possible?</a:t>
            </a:r>
            <a:endParaRPr b="0" lang="ca-ES" sz="3200" spc="-1" strike="noStrike">
              <a:latin typeface="Arial"/>
            </a:endParaRPr>
          </a:p>
          <a:p>
            <a:pPr>
              <a:lnSpc>
                <a:spcPct val="100000"/>
              </a:lnSpc>
              <a:spcBef>
                <a:spcPts val="641"/>
              </a:spcBef>
              <a:tabLst>
                <a:tab algn="l" pos="0"/>
              </a:tabLst>
            </a:pPr>
            <a:r>
              <a:rPr b="0" lang="ca-ES" sz="3200" spc="-1" strike="noStrike">
                <a:solidFill>
                  <a:srgbClr val="000000"/>
                </a:solidFill>
                <a:latin typeface="Calibri"/>
                <a:ea typeface="DejaVu Sans"/>
              </a:rPr>
              <a:t>—</a:t>
            </a:r>
            <a:r>
              <a:rPr b="0" lang="ca-ES" sz="3200" spc="-1" strike="noStrike">
                <a:solidFill>
                  <a:srgbClr val="000000"/>
                </a:solidFill>
                <a:latin typeface="Calibri"/>
                <a:ea typeface="DejaVu Sans"/>
              </a:rPr>
              <a:t>Els ho prescriuré —va dir—, completament d’acord amb tu.</a:t>
            </a:r>
            <a:endParaRPr b="0" lang="ca-ES" sz="3200" spc="-1" strike="noStrike">
              <a:latin typeface="Arial"/>
            </a:endParaRPr>
          </a:p>
          <a:p>
            <a:pPr>
              <a:lnSpc>
                <a:spcPct val="100000"/>
              </a:lnSpc>
              <a:spcBef>
                <a:spcPts val="641"/>
              </a:spcBef>
              <a:tabLst>
                <a:tab algn="l" pos="0"/>
              </a:tabLst>
            </a:pPr>
            <a:r>
              <a:rPr b="0" lang="ca-ES" sz="3200" spc="-1" strike="noStrike">
                <a:solidFill>
                  <a:srgbClr val="000000"/>
                </a:solidFill>
                <a:latin typeface="Calibri"/>
                <a:ea typeface="DejaVu Sans"/>
              </a:rPr>
              <a:t>—</a:t>
            </a:r>
            <a:r>
              <a:rPr b="0" lang="ca-ES" sz="3200" spc="-1" strike="noStrike">
                <a:solidFill>
                  <a:srgbClr val="000000"/>
                </a:solidFill>
                <a:latin typeface="Calibri"/>
                <a:ea typeface="DejaVu Sans"/>
              </a:rPr>
              <a:t>I no creus —vaig dir— que tenim la dialèctica en el lloc més alt dels nostres ensenyaments i que no hi ha res que es pugui posar, amb justícia, per damunt d’ella, i que ella és com el cim de tot ensenyament?</a:t>
            </a:r>
            <a:endParaRPr b="0" lang="ca-ES" sz="3200" spc="-1" strike="noStrike">
              <a:latin typeface="Arial"/>
            </a:endParaRPr>
          </a:p>
          <a:p>
            <a:pPr>
              <a:lnSpc>
                <a:spcPct val="100000"/>
              </a:lnSpc>
              <a:spcBef>
                <a:spcPts val="641"/>
              </a:spcBef>
              <a:tabLst>
                <a:tab algn="l" pos="0"/>
              </a:tabLst>
            </a:pPr>
            <a:r>
              <a:rPr b="0" lang="ca-ES" sz="3200" spc="-1" strike="noStrike">
                <a:solidFill>
                  <a:srgbClr val="000000"/>
                </a:solidFill>
                <a:latin typeface="Calibri"/>
                <a:ea typeface="DejaVu Sans"/>
              </a:rPr>
              <a:t>—</a:t>
            </a:r>
            <a:r>
              <a:rPr b="0" lang="ca-ES" sz="3200" spc="-1" strike="noStrike">
                <a:solidFill>
                  <a:srgbClr val="000000"/>
                </a:solidFill>
                <a:latin typeface="Calibri"/>
                <a:ea typeface="DejaVu Sans"/>
              </a:rPr>
              <a:t>Sí que m’ho sembla —digué.</a:t>
            </a:r>
            <a:endParaRPr b="0" lang="ca-ES" sz="3200" spc="-1" strike="noStrike">
              <a:latin typeface="Arial"/>
            </a:endParaRPr>
          </a:p>
          <a:p>
            <a:pPr algn="r">
              <a:lnSpc>
                <a:spcPct val="100000"/>
              </a:lnSpc>
              <a:spcBef>
                <a:spcPts val="641"/>
              </a:spcBef>
              <a:tabLst>
                <a:tab algn="l" pos="0"/>
              </a:tabLst>
            </a:pPr>
            <a:r>
              <a:rPr b="0" lang="ca-ES" sz="3200" spc="-1" strike="noStrike">
                <a:solidFill>
                  <a:srgbClr val="000000"/>
                </a:solidFill>
                <a:latin typeface="Calibri"/>
                <a:ea typeface="DejaVu Sans"/>
              </a:rPr>
              <a:t>Plató La República, llibreVII</a:t>
            </a:r>
            <a:endParaRPr b="0" lang="ca-ES" sz="3200" spc="-1" strike="noStrike">
              <a:latin typeface="Arial"/>
            </a:endParaRPr>
          </a:p>
          <a:p>
            <a:pPr>
              <a:lnSpc>
                <a:spcPct val="100000"/>
              </a:lnSpc>
              <a:spcBef>
                <a:spcPts val="641"/>
              </a:spcBef>
              <a:tabLst>
                <a:tab algn="l" pos="0"/>
              </a:tabLst>
            </a:pPr>
            <a:endParaRPr b="0" lang="ca-ES" sz="3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CustomShape 1"/>
          <p:cNvSpPr/>
          <p:nvPr/>
        </p:nvSpPr>
        <p:spPr>
          <a:xfrm>
            <a:off x="179280" y="274680"/>
            <a:ext cx="8712360" cy="1141560"/>
          </a:xfrm>
          <a:prstGeom prst="rect">
            <a:avLst/>
          </a:prstGeom>
          <a:solidFill>
            <a:srgbClr val="4f81bd"/>
          </a:solidFill>
          <a:ln w="0">
            <a:noFill/>
          </a:ln>
        </p:spPr>
        <p:style>
          <a:lnRef idx="0"/>
          <a:fillRef idx="0"/>
          <a:effectRef idx="0"/>
          <a:fontRef idx="minor"/>
        </p:style>
        <p:txBody>
          <a:bodyPr lIns="90000" rIns="90000" tIns="45000" bIns="45000" anchor="ctr">
            <a:noAutofit/>
          </a:bodyPr>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ca-ES" sz="2000" spc="-1" strike="noStrike">
                <a:solidFill>
                  <a:srgbClr val="ffffff"/>
                </a:solidFill>
                <a:latin typeface="Calibri"/>
                <a:ea typeface="DejaVu Sans"/>
              </a:rPr>
              <a:t>La filosofia de Plató està dirigida a solucionar els problemes ètics i polítics del seu temps, tal com explica a la </a:t>
            </a:r>
            <a:r>
              <a:rPr b="1" i="1" lang="ca-ES" sz="2000" spc="-1" strike="noStrike">
                <a:solidFill>
                  <a:srgbClr val="ffffff"/>
                </a:solidFill>
                <a:latin typeface="Calibri"/>
                <a:ea typeface="DejaVu Sans"/>
              </a:rPr>
              <a:t>Carta VII</a:t>
            </a:r>
            <a:r>
              <a:rPr b="0" lang="ca-ES" sz="2000" spc="-1" strike="noStrike">
                <a:solidFill>
                  <a:srgbClr val="ffffff"/>
                </a:solidFill>
                <a:latin typeface="Calibri"/>
                <a:ea typeface="DejaVu Sans"/>
              </a:rPr>
              <a:t>:</a:t>
            </a:r>
            <a:endParaRPr b="0" lang="ca-ES" sz="2000" spc="-1" strike="noStrike">
              <a:latin typeface="Arial"/>
            </a:endParaRPr>
          </a:p>
        </p:txBody>
      </p:sp>
      <p:sp>
        <p:nvSpPr>
          <p:cNvPr id="204" name="CustomShape 2"/>
          <p:cNvSpPr/>
          <p:nvPr/>
        </p:nvSpPr>
        <p:spPr>
          <a:xfrm>
            <a:off x="250920" y="1844640"/>
            <a:ext cx="8496360" cy="4751640"/>
          </a:xfrm>
          <a:prstGeom prst="rect">
            <a:avLst/>
          </a:prstGeom>
          <a:noFill/>
          <a:ln w="0">
            <a:noFill/>
          </a:ln>
        </p:spPr>
        <p:style>
          <a:lnRef idx="0"/>
          <a:fillRef idx="0"/>
          <a:effectRef idx="0"/>
          <a:fontRef idx="minor"/>
        </p:style>
        <p:txBody>
          <a:bodyPr lIns="90000" rIns="90000" tIns="45000" bIns="45000">
            <a:noAutofit/>
          </a:bodyPr>
          <a:p>
            <a:pPr marL="343080" indent="-338400" algn="ctr">
              <a:lnSpc>
                <a:spcPct val="90000"/>
              </a:lnSpc>
              <a:spcBef>
                <a:spcPts val="601"/>
              </a:spcBef>
              <a:tabLst>
                <a:tab algn="l" pos="0"/>
              </a:tabLst>
            </a:pPr>
            <a:r>
              <a:rPr b="0" lang="ca-ES" sz="2200" spc="-1" strike="noStrike">
                <a:solidFill>
                  <a:srgbClr val="000000"/>
                </a:solidFill>
                <a:latin typeface="Calibri"/>
                <a:ea typeface="DejaVu Sans"/>
              </a:rPr>
              <a:t>"No sé per quin atzar, certs homes poderosos van dur Sòcrates, l'amic de qui us parlava, davant els tribunals, fent-li retret de la més injusta acusació: la que, de totes menys podria aplicar-se a Sòcrates; és per impietat que uns el dugueren davant de la justícia i uns altres el condemnaren, i feren morir l'home que no havia volgut participar en l'arrest injust d'un dels seus amics (...). </a:t>
            </a:r>
            <a:br/>
            <a:r>
              <a:rPr b="0" lang="ca-ES" sz="2200" spc="-1" strike="noStrike">
                <a:solidFill>
                  <a:srgbClr val="000000"/>
                </a:solidFill>
                <a:latin typeface="Calibri"/>
                <a:ea typeface="DejaVu Sans"/>
              </a:rPr>
              <a:t>Lleis i costums estaven tan corromputs que jo, que m`havia sentit ple d'il·lusió per treballar per la cosa pública, veient aquestes coses i constatant que tot anava a la deriva, vaig acabar marejat; i no deixava de mirar de quina manera podria algun dia produir-se una millora en aquestes circumstàncies en el règim polític en general, mentre esperava sempre el moment oportú per a actuar."</a:t>
            </a:r>
            <a:r>
              <a:rPr b="0" lang="ca-ES" sz="2400" spc="-1" strike="noStrike">
                <a:solidFill>
                  <a:srgbClr val="000000"/>
                </a:solidFill>
                <a:latin typeface="Calibri"/>
                <a:ea typeface="DejaVu Sans"/>
              </a:rPr>
              <a:t> </a:t>
            </a:r>
            <a:endParaRPr b="0" lang="ca-ES" sz="24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CustomShape 1"/>
          <p:cNvSpPr/>
          <p:nvPr/>
        </p:nvSpPr>
        <p:spPr>
          <a:xfrm>
            <a:off x="609480" y="2274840"/>
            <a:ext cx="7813440" cy="17362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s-ES" sz="1800" spc="-1" strike="noStrike">
                <a:solidFill>
                  <a:srgbClr val="000000"/>
                </a:solidFill>
                <a:latin typeface="Verdana"/>
                <a:ea typeface="DejaVu Sans"/>
              </a:rPr>
              <a:t>“</a:t>
            </a:r>
            <a:r>
              <a:rPr b="0" lang="es-ES" sz="1800" spc="-1" strike="noStrike">
                <a:solidFill>
                  <a:srgbClr val="000000"/>
                </a:solidFill>
                <a:latin typeface="Verdana"/>
                <a:ea typeface="DejaVu Sans"/>
              </a:rPr>
              <a:t>Si hay, pues, alguien a quien le sea lícito faltar a la verdad, serán los gobernantes de la ciudad, que podrán mentir con respecto a sus enemigos o conciudadanos en beneficio de la comunidad, sin que ninguna otra persona esté autorizada a hacerlo.” </a:t>
            </a:r>
            <a:endParaRPr b="0" lang="ca-ES" sz="1800" spc="-1" strike="noStrike">
              <a:latin typeface="Arial"/>
            </a:endParaRPr>
          </a:p>
          <a:p>
            <a:pPr>
              <a:lnSpc>
                <a:spcPct val="100000"/>
              </a:lnSpc>
            </a:pPr>
            <a:r>
              <a:rPr b="0" lang="es-ES" sz="1800" spc="-1" strike="noStrike">
                <a:solidFill>
                  <a:srgbClr val="000000"/>
                </a:solidFill>
                <a:latin typeface="Verdana"/>
                <a:ea typeface="DejaVu Sans"/>
              </a:rPr>
              <a:t>La República, Llibre III, 339b</a:t>
            </a:r>
            <a:endParaRPr b="0" lang="ca-ES"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CustomShape 1"/>
          <p:cNvSpPr/>
          <p:nvPr/>
        </p:nvSpPr>
        <p:spPr>
          <a:xfrm>
            <a:off x="457200" y="274680"/>
            <a:ext cx="8228160" cy="1141560"/>
          </a:xfrm>
          <a:prstGeom prst="rect">
            <a:avLst/>
          </a:prstGeom>
          <a:solidFill>
            <a:srgbClr val="4f81bd"/>
          </a:solidFill>
          <a:ln w="0">
            <a:noFill/>
          </a:ln>
        </p:spPr>
        <p:style>
          <a:lnRef idx="0"/>
          <a:fillRef idx="0"/>
          <a:effectRef idx="0"/>
          <a:fontRef idx="minor"/>
        </p:style>
        <p:txBody>
          <a:bodyPr lIns="90000" rIns="90000" tIns="45000" bIns="45000" anchor="ctr">
            <a:noAutofit/>
          </a:bodyPr>
          <a:p>
            <a:pPr algn="ctr">
              <a:lnSpc>
                <a:spcPct val="100000"/>
              </a:lnSpc>
            </a:pPr>
            <a:r>
              <a:rPr b="0" lang="es-ES" sz="4400" spc="-1" strike="noStrike">
                <a:solidFill>
                  <a:srgbClr val="000000"/>
                </a:solidFill>
                <a:latin typeface="Calibri"/>
                <a:ea typeface="DejaVu Sans"/>
              </a:rPr>
              <a:t>PREGUNTES</a:t>
            </a:r>
            <a:endParaRPr b="0" lang="ca-ES" sz="4400" spc="-1" strike="noStrike">
              <a:latin typeface="Arial"/>
            </a:endParaRPr>
          </a:p>
        </p:txBody>
      </p:sp>
      <p:sp>
        <p:nvSpPr>
          <p:cNvPr id="206" name="CustomShape 2"/>
          <p:cNvSpPr/>
          <p:nvPr/>
        </p:nvSpPr>
        <p:spPr>
          <a:xfrm>
            <a:off x="457200" y="1600200"/>
            <a:ext cx="8228160" cy="4524480"/>
          </a:xfrm>
          <a:prstGeom prst="rect">
            <a:avLst/>
          </a:prstGeom>
          <a:noFill/>
          <a:ln w="0">
            <a:noFill/>
          </a:ln>
        </p:spPr>
        <p:style>
          <a:lnRef idx="0"/>
          <a:fillRef idx="0"/>
          <a:effectRef idx="0"/>
          <a:fontRef idx="minor"/>
        </p:style>
        <p:txBody>
          <a:bodyPr lIns="90000" rIns="90000" tIns="45000" bIns="45000">
            <a:noAutofit/>
          </a:bodyPr>
          <a:p>
            <a:pPr marL="343080" indent="-341640">
              <a:lnSpc>
                <a:spcPct val="100000"/>
              </a:lnSpc>
              <a:spcBef>
                <a:spcPts val="561"/>
              </a:spcBef>
              <a:buClr>
                <a:srgbClr val="000000"/>
              </a:buClr>
              <a:buFont typeface="Arial"/>
              <a:buChar char="•"/>
            </a:pPr>
            <a:r>
              <a:rPr b="0" lang="ca-ES" sz="2800" spc="-1" strike="noStrike">
                <a:solidFill>
                  <a:srgbClr val="000000"/>
                </a:solidFill>
                <a:latin typeface="Calibri"/>
                <a:ea typeface="DejaVu Sans"/>
              </a:rPr>
              <a:t>Podem estar segurs que alguna cosa que canvia constantment és sempre la mateixa?</a:t>
            </a:r>
            <a:endParaRPr b="0" lang="ca-ES" sz="2800" spc="-1" strike="noStrike">
              <a:latin typeface="Arial"/>
            </a:endParaRPr>
          </a:p>
          <a:p>
            <a:pPr marL="343080" indent="-341640">
              <a:lnSpc>
                <a:spcPct val="100000"/>
              </a:lnSpc>
              <a:spcBef>
                <a:spcPts val="561"/>
              </a:spcBef>
              <a:buClr>
                <a:srgbClr val="000000"/>
              </a:buClr>
              <a:buFont typeface="Arial"/>
              <a:buChar char="•"/>
            </a:pPr>
            <a:r>
              <a:rPr b="0" lang="ca-ES" sz="2800" spc="-1" strike="noStrike">
                <a:solidFill>
                  <a:srgbClr val="000000"/>
                </a:solidFill>
                <a:latin typeface="Calibri"/>
                <a:ea typeface="DejaVu Sans"/>
              </a:rPr>
              <a:t>La veritat és relativa i depèn del que cregui cadascú?</a:t>
            </a:r>
            <a:endParaRPr b="0" lang="ca-ES" sz="2800" spc="-1" strike="noStrike">
              <a:latin typeface="Arial"/>
            </a:endParaRPr>
          </a:p>
          <a:p>
            <a:pPr marL="343080" indent="-341640">
              <a:lnSpc>
                <a:spcPct val="100000"/>
              </a:lnSpc>
              <a:spcBef>
                <a:spcPts val="561"/>
              </a:spcBef>
              <a:buClr>
                <a:srgbClr val="000000"/>
              </a:buClr>
              <a:buFont typeface="Arial"/>
              <a:buChar char="•"/>
            </a:pPr>
            <a:r>
              <a:rPr b="0" lang="ca-ES" sz="2800" spc="-1" strike="noStrike">
                <a:solidFill>
                  <a:srgbClr val="000000"/>
                </a:solidFill>
                <a:latin typeface="Calibri"/>
                <a:ea typeface="DejaVu Sans"/>
              </a:rPr>
              <a:t>Hem de prendre les decisions polítiques entre tots o només han de decidir els més aptes?</a:t>
            </a:r>
            <a:endParaRPr b="0" lang="ca-ES" sz="2800" spc="-1" strike="noStrike">
              <a:latin typeface="Arial"/>
            </a:endParaRPr>
          </a:p>
          <a:p>
            <a:pPr marL="343080" indent="-341640">
              <a:lnSpc>
                <a:spcPct val="100000"/>
              </a:lnSpc>
              <a:spcBef>
                <a:spcPts val="561"/>
              </a:spcBef>
              <a:buClr>
                <a:srgbClr val="000000"/>
              </a:buClr>
              <a:buFont typeface="Arial"/>
              <a:buChar char="•"/>
            </a:pPr>
            <a:r>
              <a:rPr b="0" lang="ca-ES" sz="2800" spc="-1" strike="noStrike">
                <a:solidFill>
                  <a:srgbClr val="000000"/>
                </a:solidFill>
                <a:latin typeface="Calibri"/>
                <a:ea typeface="DejaVu Sans"/>
              </a:rPr>
              <a:t>Què fa que un acte sigui just?</a:t>
            </a:r>
            <a:endParaRPr b="0" lang="ca-ES" sz="2800" spc="-1" strike="noStrike">
              <a:latin typeface="Arial"/>
            </a:endParaRPr>
          </a:p>
          <a:p>
            <a:pPr marL="343080" indent="-341640">
              <a:lnSpc>
                <a:spcPct val="100000"/>
              </a:lnSpc>
              <a:spcBef>
                <a:spcPts val="561"/>
              </a:spcBef>
              <a:buClr>
                <a:srgbClr val="000000"/>
              </a:buClr>
              <a:buFont typeface="Arial"/>
              <a:buChar char="•"/>
            </a:pPr>
            <a:r>
              <a:rPr b="0" lang="ca-ES" sz="2800" spc="-1" strike="noStrike">
                <a:solidFill>
                  <a:srgbClr val="000000"/>
                </a:solidFill>
                <a:latin typeface="Calibri"/>
                <a:ea typeface="DejaVu Sans"/>
              </a:rPr>
              <a:t>Els valors morals són els mateixos per a tothom o depenen del que pensi cadascú?</a:t>
            </a:r>
            <a:endParaRPr b="0" lang="ca-ES" sz="2800" spc="-1" strike="noStrike">
              <a:latin typeface="Arial"/>
            </a:endParaRPr>
          </a:p>
          <a:p>
            <a:pPr marL="343080" indent="-341640">
              <a:lnSpc>
                <a:spcPct val="100000"/>
              </a:lnSpc>
              <a:spcBef>
                <a:spcPts val="561"/>
              </a:spcBef>
              <a:buClr>
                <a:srgbClr val="000000"/>
              </a:buClr>
              <a:buFont typeface="Arial"/>
              <a:buChar char="•"/>
            </a:pPr>
            <a:r>
              <a:rPr b="0" lang="ca-ES" sz="2800" spc="-1" strike="noStrike">
                <a:solidFill>
                  <a:srgbClr val="000000"/>
                </a:solidFill>
                <a:latin typeface="Calibri"/>
                <a:ea typeface="DejaVu Sans"/>
              </a:rPr>
              <a:t>.......</a:t>
            </a:r>
            <a:endParaRPr b="0" lang="ca-ES" sz="2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TextShape 1"/>
          <p:cNvSpPr txBox="1"/>
          <p:nvPr/>
        </p:nvSpPr>
        <p:spPr>
          <a:xfrm>
            <a:off x="457200" y="273600"/>
            <a:ext cx="8228880" cy="1144440"/>
          </a:xfrm>
          <a:prstGeom prst="rect">
            <a:avLst/>
          </a:prstGeom>
          <a:solidFill>
            <a:srgbClr val="4f81bd"/>
          </a:solidFill>
          <a:ln w="0">
            <a:noFill/>
          </a:ln>
        </p:spPr>
        <p:txBody>
          <a:bodyPr lIns="0" rIns="0" tIns="0" bIns="0" anchor="ctr">
            <a:noAutofit/>
          </a:bodyPr>
          <a:p>
            <a:pPr algn="ctr">
              <a:lnSpc>
                <a:spcPct val="90000"/>
              </a:lnSpc>
            </a:pPr>
            <a:r>
              <a:rPr b="0" lang="ca-ES" sz="4400" spc="-1" strike="noStrike">
                <a:solidFill>
                  <a:srgbClr val="ffffff"/>
                </a:solidFill>
                <a:latin typeface="Arial"/>
                <a:ea typeface="DejaVu Sans"/>
              </a:rPr>
              <a:t>Els Diàlegs</a:t>
            </a:r>
            <a:endParaRPr b="0" lang="es-ES" sz="4400" spc="-1" strike="noStrike">
              <a:solidFill>
                <a:srgbClr val="000000"/>
              </a:solidFill>
              <a:latin typeface="Arial"/>
            </a:endParaRPr>
          </a:p>
        </p:txBody>
      </p:sp>
      <p:sp>
        <p:nvSpPr>
          <p:cNvPr id="208" name="TextShape 2"/>
          <p:cNvSpPr txBox="1"/>
          <p:nvPr/>
        </p:nvSpPr>
        <p:spPr>
          <a:xfrm>
            <a:off x="457200" y="1558440"/>
            <a:ext cx="8007480" cy="4069080"/>
          </a:xfrm>
          <a:prstGeom prst="rect">
            <a:avLst/>
          </a:prstGeom>
          <a:solidFill>
            <a:srgbClr val="ffffff"/>
          </a:solidFill>
          <a:ln w="0">
            <a:noFill/>
          </a:ln>
        </p:spPr>
        <p:txBody>
          <a:bodyPr anchor="ctr">
            <a:noAutofit/>
          </a:bodyPr>
          <a:p>
            <a:pPr>
              <a:lnSpc>
                <a:spcPct val="100000"/>
              </a:lnSpc>
              <a:tabLst>
                <a:tab algn="l" pos="0"/>
              </a:tabLst>
            </a:pPr>
            <a:endParaRPr b="0" lang="ca-ES" sz="3200" spc="-1" strike="noStrike">
              <a:latin typeface="Arial"/>
            </a:endParaRPr>
          </a:p>
          <a:p>
            <a:pPr>
              <a:lnSpc>
                <a:spcPct val="100000"/>
              </a:lnSpc>
              <a:buClr>
                <a:srgbClr val="000000"/>
              </a:buClr>
              <a:buFont typeface="Arial"/>
              <a:buChar char="•"/>
              <a:tabLst>
                <a:tab algn="l" pos="0"/>
              </a:tabLst>
            </a:pPr>
            <a:r>
              <a:rPr b="1" lang="es-ES" sz="2000" spc="-1" strike="noStrike">
                <a:latin typeface="Verdana"/>
                <a:ea typeface="DejaVu Sans"/>
              </a:rPr>
              <a:t>Diàlegs de joventut:</a:t>
            </a:r>
            <a:endParaRPr b="0" lang="ca-ES" sz="2000" spc="-1" strike="noStrike">
              <a:latin typeface="Arial"/>
            </a:endParaRPr>
          </a:p>
          <a:p>
            <a:pPr>
              <a:lnSpc>
                <a:spcPct val="100000"/>
              </a:lnSpc>
              <a:tabLst>
                <a:tab algn="l" pos="0"/>
              </a:tabLst>
            </a:pPr>
            <a:r>
              <a:rPr b="0" lang="es-ES" sz="2000" spc="-1" strike="noStrike">
                <a:solidFill>
                  <a:srgbClr val="0000ff"/>
                </a:solidFill>
                <a:latin typeface="Arial"/>
                <a:ea typeface="DejaVu Sans"/>
                <a:hlinkClick r:id="rId1"/>
              </a:rPr>
              <a:t>Apologia de</a:t>
            </a:r>
            <a:r>
              <a:rPr b="0" lang="es-ES" sz="2000" spc="-1" strike="noStrike">
                <a:solidFill>
                  <a:srgbClr val="0000ff"/>
                </a:solidFill>
                <a:latin typeface="Arial"/>
                <a:ea typeface="DejaVu Sans"/>
                <a:hlinkClick r:id="rId2"/>
              </a:rPr>
              <a:t> S</a:t>
            </a:r>
            <a:r>
              <a:rPr b="0" lang="es-ES" sz="2000" spc="-1" strike="noStrike">
                <a:solidFill>
                  <a:srgbClr val="0000ff"/>
                </a:solidFill>
                <a:latin typeface="Arial"/>
                <a:ea typeface="DejaVu Sans"/>
                <a:hlinkClick r:id="rId3"/>
              </a:rPr>
              <a:t>òcrates</a:t>
            </a:r>
            <a:r>
              <a:rPr b="0" lang="es-ES" sz="2000" spc="-1" strike="noStrike">
                <a:latin typeface="Arial"/>
                <a:ea typeface="DejaVu Sans"/>
              </a:rPr>
              <a:t>, </a:t>
            </a:r>
            <a:r>
              <a:rPr b="0" lang="es-ES" sz="2000" spc="-1" strike="noStrike">
                <a:solidFill>
                  <a:srgbClr val="0000ff"/>
                </a:solidFill>
                <a:latin typeface="Arial"/>
                <a:ea typeface="DejaVu Sans"/>
                <a:hlinkClick r:id="rId4"/>
              </a:rPr>
              <a:t>Critó</a:t>
            </a:r>
            <a:r>
              <a:rPr b="0" lang="es-ES" sz="2000" spc="-1" strike="noStrike">
                <a:latin typeface="Arial"/>
                <a:ea typeface="DejaVu Sans"/>
              </a:rPr>
              <a:t>, </a:t>
            </a:r>
            <a:r>
              <a:rPr b="0" lang="es-ES" sz="2000" spc="-1" strike="noStrike">
                <a:solidFill>
                  <a:srgbClr val="0000ff"/>
                </a:solidFill>
                <a:latin typeface="Arial"/>
                <a:ea typeface="DejaVu Sans"/>
                <a:hlinkClick r:id="rId5"/>
              </a:rPr>
              <a:t>Eutifró</a:t>
            </a:r>
            <a:r>
              <a:rPr b="0" lang="es-ES" sz="2000" spc="-1" strike="noStrike">
                <a:latin typeface="Arial"/>
                <a:ea typeface="DejaVu Sans"/>
              </a:rPr>
              <a:t>, </a:t>
            </a:r>
            <a:r>
              <a:rPr b="0" lang="es-ES" sz="2000" spc="-1" strike="noStrike">
                <a:solidFill>
                  <a:srgbClr val="0000ff"/>
                </a:solidFill>
                <a:latin typeface="Arial"/>
                <a:ea typeface="DejaVu Sans"/>
                <a:hlinkClick r:id="rId6"/>
              </a:rPr>
              <a:t>Ió</a:t>
            </a:r>
            <a:r>
              <a:rPr b="0" lang="es-ES" sz="2000" spc="-1" strike="noStrike">
                <a:latin typeface="Arial"/>
                <a:ea typeface="DejaVu Sans"/>
              </a:rPr>
              <a:t>, </a:t>
            </a:r>
            <a:r>
              <a:rPr b="0" lang="es-ES" sz="2000" spc="-1" strike="noStrike">
                <a:solidFill>
                  <a:srgbClr val="0000ff"/>
                </a:solidFill>
                <a:latin typeface="Arial"/>
                <a:ea typeface="DejaVu Sans"/>
                <a:hlinkClick r:id="rId7"/>
              </a:rPr>
              <a:t>Laques</a:t>
            </a:r>
            <a:r>
              <a:rPr b="0" lang="es-ES" sz="2000" spc="-1" strike="noStrike">
                <a:latin typeface="Arial"/>
                <a:ea typeface="DejaVu Sans"/>
              </a:rPr>
              <a:t>, </a:t>
            </a:r>
            <a:r>
              <a:rPr b="0" lang="es-ES" sz="2000" spc="-1" strike="noStrike">
                <a:solidFill>
                  <a:srgbClr val="0000ff"/>
                </a:solidFill>
                <a:latin typeface="Arial"/>
                <a:ea typeface="DejaVu Sans"/>
                <a:hlinkClick r:id="rId8"/>
              </a:rPr>
              <a:t>Protàgores</a:t>
            </a:r>
            <a:r>
              <a:rPr b="0" lang="es-ES" sz="2000" spc="-1" strike="noStrike">
                <a:latin typeface="Arial"/>
                <a:ea typeface="DejaVu Sans"/>
              </a:rPr>
              <a:t>, </a:t>
            </a:r>
            <a:r>
              <a:rPr b="0" lang="es-ES" sz="2000" spc="-1" strike="noStrike">
                <a:solidFill>
                  <a:srgbClr val="0000ff"/>
                </a:solidFill>
                <a:latin typeface="Arial"/>
                <a:ea typeface="DejaVu Sans"/>
                <a:hlinkClick r:id="rId9"/>
              </a:rPr>
              <a:t>Càrmides</a:t>
            </a:r>
            <a:r>
              <a:rPr b="0" lang="es-ES" sz="2000" spc="-1" strike="noStrike">
                <a:latin typeface="Arial"/>
                <a:ea typeface="DejaVu Sans"/>
              </a:rPr>
              <a:t>, </a:t>
            </a:r>
            <a:r>
              <a:rPr b="0" lang="es-ES" sz="2000" spc="-1" strike="noStrike">
                <a:solidFill>
                  <a:srgbClr val="0000ff"/>
                </a:solidFill>
                <a:latin typeface="Arial"/>
                <a:ea typeface="DejaVu Sans"/>
                <a:hlinkClick r:id="rId10"/>
              </a:rPr>
              <a:t>Lisis</a:t>
            </a:r>
            <a:endParaRPr b="0" lang="ca-ES" sz="2000" spc="-1" strike="noStrike">
              <a:latin typeface="Arial"/>
            </a:endParaRPr>
          </a:p>
          <a:p>
            <a:pPr>
              <a:lnSpc>
                <a:spcPct val="100000"/>
              </a:lnSpc>
              <a:tabLst>
                <a:tab algn="l" pos="0"/>
              </a:tabLst>
            </a:pPr>
            <a:endParaRPr b="0" lang="ca-ES" sz="2000" spc="-1" strike="noStrike">
              <a:latin typeface="Arial"/>
            </a:endParaRPr>
          </a:p>
          <a:p>
            <a:pPr>
              <a:lnSpc>
                <a:spcPct val="100000"/>
              </a:lnSpc>
              <a:buClr>
                <a:srgbClr val="000000"/>
              </a:buClr>
              <a:buFont typeface="Arial"/>
              <a:buChar char="•"/>
              <a:tabLst>
                <a:tab algn="l" pos="0"/>
              </a:tabLst>
            </a:pPr>
            <a:r>
              <a:rPr b="1" lang="es-ES" sz="2000" spc="-1" strike="noStrike">
                <a:latin typeface="Verdana"/>
                <a:ea typeface="DejaVu Sans"/>
              </a:rPr>
              <a:t>Diàlegs de transició:</a:t>
            </a:r>
            <a:endParaRPr b="0" lang="ca-ES" sz="2000" spc="-1" strike="noStrike">
              <a:latin typeface="Arial"/>
            </a:endParaRPr>
          </a:p>
          <a:p>
            <a:pPr>
              <a:lnSpc>
                <a:spcPct val="100000"/>
              </a:lnSpc>
              <a:tabLst>
                <a:tab algn="l" pos="0"/>
              </a:tabLst>
            </a:pPr>
            <a:r>
              <a:rPr b="0" lang="es-ES" sz="2000" spc="-1" strike="noStrike">
                <a:solidFill>
                  <a:srgbClr val="0000ff"/>
                </a:solidFill>
                <a:latin typeface="Arial"/>
                <a:ea typeface="DejaVu Sans"/>
                <a:hlinkClick r:id="rId11"/>
              </a:rPr>
              <a:t>Gòrgies</a:t>
            </a:r>
            <a:r>
              <a:rPr b="0" lang="es-ES" sz="2000" spc="-1" strike="noStrike">
                <a:latin typeface="Arial"/>
                <a:ea typeface="DejaVu Sans"/>
              </a:rPr>
              <a:t>, </a:t>
            </a:r>
            <a:r>
              <a:rPr b="0" lang="es-ES" sz="2000" spc="-1" strike="noStrike">
                <a:solidFill>
                  <a:srgbClr val="0000ff"/>
                </a:solidFill>
                <a:latin typeface="Arial"/>
                <a:ea typeface="DejaVu Sans"/>
                <a:hlinkClick r:id="rId12"/>
              </a:rPr>
              <a:t>Menó</a:t>
            </a:r>
            <a:r>
              <a:rPr b="0" lang="es-ES" sz="2000" spc="-1" strike="noStrike">
                <a:latin typeface="Arial"/>
                <a:ea typeface="DejaVu Sans"/>
              </a:rPr>
              <a:t>, </a:t>
            </a:r>
            <a:r>
              <a:rPr b="0" lang="es-ES" sz="2000" spc="-1" strike="noStrike">
                <a:solidFill>
                  <a:srgbClr val="0000ff"/>
                </a:solidFill>
                <a:latin typeface="Arial"/>
                <a:ea typeface="DejaVu Sans"/>
                <a:hlinkClick r:id="rId13"/>
              </a:rPr>
              <a:t>Eutidem,</a:t>
            </a:r>
            <a:r>
              <a:rPr b="0" lang="es-ES" sz="2000" spc="-1" strike="noStrike">
                <a:latin typeface="Arial"/>
                <a:ea typeface="DejaVu Sans"/>
              </a:rPr>
              <a:t> </a:t>
            </a:r>
            <a:r>
              <a:rPr b="0" lang="es-ES" sz="2000" spc="-1" strike="noStrike">
                <a:solidFill>
                  <a:srgbClr val="0000ff"/>
                </a:solidFill>
                <a:latin typeface="Arial"/>
                <a:ea typeface="DejaVu Sans"/>
                <a:hlinkClick r:id="rId14"/>
              </a:rPr>
              <a:t>Cràtil</a:t>
            </a:r>
            <a:r>
              <a:rPr b="0" lang="es-ES" sz="2000" spc="-1" strike="noStrike">
                <a:latin typeface="Arial"/>
                <a:ea typeface="DejaVu Sans"/>
              </a:rPr>
              <a:t>, </a:t>
            </a:r>
            <a:r>
              <a:rPr b="0" lang="es-ES" sz="2000" spc="-1" strike="noStrike">
                <a:solidFill>
                  <a:srgbClr val="0000ff"/>
                </a:solidFill>
                <a:latin typeface="Arial"/>
                <a:ea typeface="DejaVu Sans"/>
                <a:hlinkClick r:id="rId15"/>
              </a:rPr>
              <a:t>Hippies I</a:t>
            </a:r>
            <a:r>
              <a:rPr b="0" lang="es-ES" sz="2000" spc="-1" strike="noStrike">
                <a:latin typeface="Arial"/>
                <a:ea typeface="DejaVu Sans"/>
              </a:rPr>
              <a:t>, </a:t>
            </a:r>
            <a:r>
              <a:rPr b="0" lang="es-ES" sz="2000" spc="-1" strike="noStrike">
                <a:solidFill>
                  <a:srgbClr val="0000ff"/>
                </a:solidFill>
                <a:latin typeface="Arial"/>
                <a:ea typeface="DejaVu Sans"/>
                <a:hlinkClick r:id="rId16"/>
              </a:rPr>
              <a:t>Hippies II</a:t>
            </a:r>
            <a:r>
              <a:rPr b="0" lang="es-ES" sz="2000" spc="-1" strike="noStrike">
                <a:latin typeface="Arial"/>
                <a:ea typeface="DejaVu Sans"/>
              </a:rPr>
              <a:t>, </a:t>
            </a:r>
            <a:r>
              <a:rPr b="0" lang="es-ES" sz="2000" spc="-1" strike="noStrike">
                <a:solidFill>
                  <a:srgbClr val="0000ff"/>
                </a:solidFill>
                <a:latin typeface="Arial"/>
                <a:ea typeface="DejaVu Sans"/>
                <a:hlinkClick r:id="rId17"/>
              </a:rPr>
              <a:t>Menexen</a:t>
            </a:r>
            <a:r>
              <a:rPr b="0" lang="es-ES" sz="2000" spc="-1" strike="noStrike">
                <a:latin typeface="Arial"/>
                <a:ea typeface="DejaVu Sans"/>
              </a:rPr>
              <a:t>.</a:t>
            </a:r>
            <a:endParaRPr b="0" lang="ca-ES" sz="2000" spc="-1" strike="noStrike">
              <a:latin typeface="Arial"/>
            </a:endParaRPr>
          </a:p>
          <a:p>
            <a:pPr>
              <a:lnSpc>
                <a:spcPct val="100000"/>
              </a:lnSpc>
              <a:tabLst>
                <a:tab algn="l" pos="0"/>
              </a:tabLst>
            </a:pPr>
            <a:endParaRPr b="0" lang="ca-ES" sz="2000" spc="-1" strike="noStrike">
              <a:latin typeface="Arial"/>
            </a:endParaRPr>
          </a:p>
          <a:p>
            <a:pPr>
              <a:lnSpc>
                <a:spcPct val="100000"/>
              </a:lnSpc>
              <a:buClr>
                <a:srgbClr val="000000"/>
              </a:buClr>
              <a:buFont typeface="Arial"/>
              <a:buChar char="•"/>
              <a:tabLst>
                <a:tab algn="l" pos="0"/>
              </a:tabLst>
            </a:pPr>
            <a:r>
              <a:rPr b="1" lang="es-ES" sz="2000" spc="-1" strike="noStrike">
                <a:latin typeface="Verdana"/>
                <a:ea typeface="DejaVu Sans"/>
              </a:rPr>
              <a:t>Diàlegs de maduresa:</a:t>
            </a:r>
            <a:endParaRPr b="0" lang="ca-ES" sz="2000" spc="-1" strike="noStrike">
              <a:latin typeface="Arial"/>
            </a:endParaRPr>
          </a:p>
          <a:p>
            <a:pPr>
              <a:lnSpc>
                <a:spcPct val="100000"/>
              </a:lnSpc>
              <a:tabLst>
                <a:tab algn="l" pos="0"/>
              </a:tabLst>
            </a:pPr>
            <a:r>
              <a:rPr b="0" lang="es-ES" sz="2000" spc="-1" strike="noStrike">
                <a:solidFill>
                  <a:srgbClr val="0000ff"/>
                </a:solidFill>
                <a:latin typeface="Arial"/>
                <a:ea typeface="DejaVu Sans"/>
                <a:hlinkClick r:id="rId18"/>
              </a:rPr>
              <a:t>Banquet</a:t>
            </a:r>
            <a:r>
              <a:rPr b="0" lang="es-ES" sz="2000" spc="-1" strike="noStrike">
                <a:latin typeface="Arial"/>
                <a:ea typeface="DejaVu Sans"/>
              </a:rPr>
              <a:t>, </a:t>
            </a:r>
            <a:r>
              <a:rPr b="0" lang="es-ES" sz="2000" spc="-1" strike="noStrike">
                <a:solidFill>
                  <a:srgbClr val="0000ff"/>
                </a:solidFill>
                <a:latin typeface="Arial"/>
                <a:ea typeface="DejaVu Sans"/>
                <a:hlinkClick r:id="rId19"/>
              </a:rPr>
              <a:t>Fedó</a:t>
            </a:r>
            <a:r>
              <a:rPr b="0" lang="es-ES" sz="2000" spc="-1" strike="noStrike">
                <a:latin typeface="Arial"/>
                <a:ea typeface="DejaVu Sans"/>
              </a:rPr>
              <a:t>, </a:t>
            </a:r>
            <a:r>
              <a:rPr b="0" lang="es-ES" sz="2000" spc="-1" strike="noStrike">
                <a:solidFill>
                  <a:srgbClr val="0000ff"/>
                </a:solidFill>
                <a:latin typeface="Arial"/>
                <a:ea typeface="DejaVu Sans"/>
                <a:hlinkClick r:id="rId20"/>
              </a:rPr>
              <a:t>La República</a:t>
            </a:r>
            <a:r>
              <a:rPr b="0" lang="es-ES" sz="2000" spc="-1" strike="noStrike">
                <a:latin typeface="Arial"/>
                <a:ea typeface="DejaVu Sans"/>
              </a:rPr>
              <a:t>, </a:t>
            </a:r>
            <a:r>
              <a:rPr b="0" lang="es-ES" sz="2000" spc="-1" strike="noStrike">
                <a:solidFill>
                  <a:srgbClr val="0000ff"/>
                </a:solidFill>
                <a:latin typeface="Arial"/>
                <a:ea typeface="DejaVu Sans"/>
                <a:hlinkClick r:id="rId21"/>
              </a:rPr>
              <a:t>Fedre</a:t>
            </a:r>
            <a:endParaRPr b="0" lang="ca-ES" sz="2000" spc="-1" strike="noStrike">
              <a:latin typeface="Arial"/>
            </a:endParaRPr>
          </a:p>
          <a:p>
            <a:pPr>
              <a:lnSpc>
                <a:spcPct val="100000"/>
              </a:lnSpc>
              <a:tabLst>
                <a:tab algn="l" pos="0"/>
              </a:tabLst>
            </a:pPr>
            <a:endParaRPr b="0" lang="ca-ES" sz="2000" spc="-1" strike="noStrike">
              <a:latin typeface="Arial"/>
            </a:endParaRPr>
          </a:p>
          <a:p>
            <a:pPr>
              <a:lnSpc>
                <a:spcPct val="100000"/>
              </a:lnSpc>
              <a:buClr>
                <a:srgbClr val="000000"/>
              </a:buClr>
              <a:buFont typeface="Arial"/>
              <a:buChar char="•"/>
              <a:tabLst>
                <a:tab algn="l" pos="0"/>
              </a:tabLst>
            </a:pPr>
            <a:r>
              <a:rPr b="1" lang="es-ES" sz="2000" spc="-1" strike="noStrike">
                <a:latin typeface="Verdana"/>
                <a:ea typeface="DejaVu Sans"/>
              </a:rPr>
              <a:t>Diàlegs de vellesa:</a:t>
            </a:r>
            <a:endParaRPr b="0" lang="ca-ES" sz="2000" spc="-1" strike="noStrike">
              <a:latin typeface="Arial"/>
            </a:endParaRPr>
          </a:p>
          <a:p>
            <a:pPr>
              <a:lnSpc>
                <a:spcPct val="100000"/>
              </a:lnSpc>
              <a:tabLst>
                <a:tab algn="l" pos="0"/>
              </a:tabLst>
            </a:pPr>
            <a:r>
              <a:rPr b="0" lang="es-ES" sz="2000" spc="-1" strike="noStrike">
                <a:solidFill>
                  <a:srgbClr val="0000ff"/>
                </a:solidFill>
                <a:latin typeface="Arial"/>
                <a:ea typeface="DejaVu Sans"/>
                <a:hlinkClick r:id="rId22"/>
              </a:rPr>
              <a:t>Teetet</a:t>
            </a:r>
            <a:r>
              <a:rPr b="0" lang="es-ES" sz="2000" spc="-1" strike="noStrike">
                <a:latin typeface="Arial"/>
                <a:ea typeface="DejaVu Sans"/>
              </a:rPr>
              <a:t>, </a:t>
            </a:r>
            <a:r>
              <a:rPr b="0" lang="es-ES" sz="2000" spc="-1" strike="noStrike">
                <a:solidFill>
                  <a:srgbClr val="0000ff"/>
                </a:solidFill>
                <a:latin typeface="Arial"/>
                <a:ea typeface="DejaVu Sans"/>
                <a:hlinkClick r:id="rId23"/>
              </a:rPr>
              <a:t>Parmènides</a:t>
            </a:r>
            <a:r>
              <a:rPr b="0" lang="es-ES" sz="2000" spc="-1" strike="noStrike">
                <a:latin typeface="Arial"/>
                <a:ea typeface="DejaVu Sans"/>
              </a:rPr>
              <a:t>, </a:t>
            </a:r>
            <a:r>
              <a:rPr b="0" lang="es-ES" sz="2000" spc="-1" strike="noStrike">
                <a:solidFill>
                  <a:srgbClr val="0000ff"/>
                </a:solidFill>
                <a:latin typeface="Arial"/>
                <a:ea typeface="DejaVu Sans"/>
                <a:hlinkClick r:id="rId24"/>
              </a:rPr>
              <a:t>Sofista</a:t>
            </a:r>
            <a:r>
              <a:rPr b="0" lang="es-ES" sz="2000" spc="-1" strike="noStrike">
                <a:latin typeface="Arial"/>
                <a:ea typeface="DejaVu Sans"/>
              </a:rPr>
              <a:t>, </a:t>
            </a:r>
            <a:r>
              <a:rPr b="0" lang="es-ES" sz="2000" spc="-1" strike="noStrike">
                <a:solidFill>
                  <a:srgbClr val="0000ff"/>
                </a:solidFill>
                <a:latin typeface="Arial"/>
                <a:ea typeface="DejaVu Sans"/>
                <a:hlinkClick r:id="rId25"/>
              </a:rPr>
              <a:t>Polític</a:t>
            </a:r>
            <a:r>
              <a:rPr b="0" lang="es-ES" sz="2000" spc="-1" strike="noStrike">
                <a:latin typeface="Arial"/>
                <a:ea typeface="DejaVu Sans"/>
              </a:rPr>
              <a:t>, </a:t>
            </a:r>
            <a:r>
              <a:rPr b="0" lang="es-ES" sz="2000" spc="-1" strike="noStrike">
                <a:solidFill>
                  <a:srgbClr val="0000ff"/>
                </a:solidFill>
                <a:latin typeface="Arial"/>
                <a:ea typeface="DejaVu Sans"/>
                <a:hlinkClick r:id="rId26"/>
              </a:rPr>
              <a:t>Filebo</a:t>
            </a:r>
            <a:r>
              <a:rPr b="0" lang="es-ES" sz="2000" spc="-1" strike="noStrike">
                <a:latin typeface="Arial"/>
                <a:ea typeface="DejaVu Sans"/>
              </a:rPr>
              <a:t>, </a:t>
            </a:r>
            <a:r>
              <a:rPr b="0" lang="es-ES" sz="2000" spc="-1" strike="noStrike">
                <a:solidFill>
                  <a:srgbClr val="0000ff"/>
                </a:solidFill>
                <a:latin typeface="Arial"/>
                <a:ea typeface="DejaVu Sans"/>
                <a:hlinkClick r:id="rId27"/>
              </a:rPr>
              <a:t>Timeu</a:t>
            </a:r>
            <a:r>
              <a:rPr b="0" lang="es-ES" sz="2000" spc="-1" strike="noStrike">
                <a:latin typeface="Arial"/>
                <a:ea typeface="DejaVu Sans"/>
              </a:rPr>
              <a:t>, </a:t>
            </a:r>
            <a:r>
              <a:rPr b="0" lang="es-ES" sz="2000" spc="-1" strike="noStrike">
                <a:solidFill>
                  <a:srgbClr val="0000ff"/>
                </a:solidFill>
                <a:latin typeface="Arial"/>
                <a:ea typeface="DejaVu Sans"/>
                <a:hlinkClick r:id="rId28"/>
              </a:rPr>
              <a:t>Críties</a:t>
            </a:r>
            <a:r>
              <a:rPr b="0" lang="es-ES" sz="2000" spc="-1" strike="noStrike">
                <a:latin typeface="Arial"/>
                <a:ea typeface="DejaVu Sans"/>
              </a:rPr>
              <a:t>, </a:t>
            </a:r>
            <a:r>
              <a:rPr b="0" lang="es-ES" sz="2000" spc="-1" strike="noStrike">
                <a:solidFill>
                  <a:srgbClr val="0000ff"/>
                </a:solidFill>
                <a:latin typeface="Arial"/>
                <a:ea typeface="DejaVu Sans"/>
                <a:hlinkClick r:id="rId29"/>
              </a:rPr>
              <a:t>Lleis</a:t>
            </a:r>
            <a:r>
              <a:rPr b="0" lang="es-ES" sz="2000" spc="-1" strike="noStrike">
                <a:latin typeface="Arial"/>
                <a:ea typeface="DejaVu Sans"/>
              </a:rPr>
              <a:t>.</a:t>
            </a:r>
            <a:endParaRPr b="0" lang="ca-ES"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CustomShape 1"/>
          <p:cNvSpPr/>
          <p:nvPr/>
        </p:nvSpPr>
        <p:spPr>
          <a:xfrm>
            <a:off x="457200" y="274680"/>
            <a:ext cx="8228160" cy="1141560"/>
          </a:xfrm>
          <a:prstGeom prst="rect">
            <a:avLst/>
          </a:prstGeom>
          <a:solidFill>
            <a:srgbClr val="4f81bd"/>
          </a:solidFill>
          <a:ln w="0">
            <a:noFill/>
          </a:ln>
        </p:spPr>
        <p:style>
          <a:lnRef idx="0"/>
          <a:fillRef idx="0"/>
          <a:effectRef idx="0"/>
          <a:fontRef idx="minor"/>
        </p:style>
        <p:txBody>
          <a:bodyPr lIns="90000" rIns="90000" tIns="45000" bIns="45000" anchor="ctr">
            <a:noAutofit/>
          </a:bodyPr>
          <a:p>
            <a:pPr algn="ctr">
              <a:lnSpc>
                <a:spcPct val="100000"/>
              </a:lnSpc>
            </a:pPr>
            <a:r>
              <a:rPr b="1" lang="ca-ES" sz="4400" spc="-1" strike="noStrike">
                <a:solidFill>
                  <a:srgbClr val="000000"/>
                </a:solidFill>
                <a:latin typeface="Calibri"/>
                <a:ea typeface="DejaVu Sans"/>
              </a:rPr>
              <a:t>EL PENSAMENT PLATÒNIC:</a:t>
            </a:r>
            <a:endParaRPr b="0" lang="ca-ES" sz="4400" spc="-1" strike="noStrike">
              <a:latin typeface="Arial"/>
            </a:endParaRPr>
          </a:p>
        </p:txBody>
      </p:sp>
      <p:sp>
        <p:nvSpPr>
          <p:cNvPr id="210" name="CustomShape 2"/>
          <p:cNvSpPr/>
          <p:nvPr/>
        </p:nvSpPr>
        <p:spPr>
          <a:xfrm>
            <a:off x="457200" y="1600200"/>
            <a:ext cx="8228160" cy="4524480"/>
          </a:xfrm>
          <a:prstGeom prst="rect">
            <a:avLst/>
          </a:prstGeom>
          <a:noFill/>
          <a:ln w="0">
            <a:noFill/>
          </a:ln>
        </p:spPr>
        <p:style>
          <a:lnRef idx="0"/>
          <a:fillRef idx="0"/>
          <a:effectRef idx="0"/>
          <a:fontRef idx="minor"/>
        </p:style>
        <p:txBody>
          <a:bodyPr lIns="90000" rIns="90000" tIns="45000" bIns="45000">
            <a:noAutofit/>
          </a:bodyPr>
          <a:p>
            <a:pPr marL="343080" indent="-338400">
              <a:lnSpc>
                <a:spcPct val="100000"/>
              </a:lnSpc>
              <a:spcBef>
                <a:spcPts val="700"/>
              </a:spcBef>
              <a:tabLst>
                <a:tab algn="l" pos="0"/>
              </a:tabLst>
            </a:pPr>
            <a:r>
              <a:rPr b="1" lang="ca-ES" sz="3200" spc="-1" strike="noStrike">
                <a:solidFill>
                  <a:srgbClr val="000000"/>
                </a:solidFill>
                <a:latin typeface="Calibri"/>
                <a:ea typeface="DejaVu Sans"/>
              </a:rPr>
              <a:t>ONTOLOGIA</a:t>
            </a:r>
            <a:r>
              <a:rPr b="0" lang="ca-ES" sz="3200" spc="-1" strike="noStrike">
                <a:solidFill>
                  <a:srgbClr val="000000"/>
                </a:solidFill>
                <a:latin typeface="Calibri"/>
                <a:ea typeface="DejaVu Sans"/>
              </a:rPr>
              <a:t> (Teoria de la realitat: </a:t>
            </a:r>
            <a:r>
              <a:rPr b="1" i="1" lang="ca-ES" sz="3200" spc="-1" strike="noStrike">
                <a:solidFill>
                  <a:srgbClr val="000000"/>
                </a:solidFill>
                <a:latin typeface="Calibri"/>
                <a:ea typeface="DejaVu Sans"/>
              </a:rPr>
              <a:t>teoria de les formes</a:t>
            </a:r>
            <a:r>
              <a:rPr b="0" i="1" lang="ca-ES" sz="3200" spc="-1" strike="noStrike">
                <a:solidFill>
                  <a:srgbClr val="000000"/>
                </a:solidFill>
                <a:latin typeface="Calibri"/>
                <a:ea typeface="DejaVu Sans"/>
              </a:rPr>
              <a:t> separades </a:t>
            </a:r>
            <a:r>
              <a:rPr b="0" lang="ca-ES" sz="3200" spc="-1" strike="noStrike">
                <a:solidFill>
                  <a:srgbClr val="000000"/>
                </a:solidFill>
                <a:latin typeface="Calibri"/>
                <a:ea typeface="DejaVu Sans"/>
              </a:rPr>
              <a:t>o</a:t>
            </a:r>
            <a:r>
              <a:rPr b="0" i="1" lang="ca-ES" sz="3200" spc="-1" strike="noStrike">
                <a:solidFill>
                  <a:srgbClr val="000000"/>
                </a:solidFill>
                <a:latin typeface="Calibri"/>
                <a:ea typeface="DejaVu Sans"/>
              </a:rPr>
              <a:t> de les idees</a:t>
            </a:r>
            <a:r>
              <a:rPr b="0" lang="ca-ES" sz="3200" spc="-1" strike="noStrike">
                <a:solidFill>
                  <a:srgbClr val="000000"/>
                </a:solidFill>
                <a:latin typeface="Calibri"/>
                <a:ea typeface="DejaVu Sans"/>
              </a:rPr>
              <a:t>)</a:t>
            </a:r>
            <a:endParaRPr b="0" lang="ca-ES" sz="3200" spc="-1" strike="noStrike">
              <a:latin typeface="Arial"/>
            </a:endParaRPr>
          </a:p>
          <a:p>
            <a:pPr marL="343080" indent="-338400">
              <a:lnSpc>
                <a:spcPct val="100000"/>
              </a:lnSpc>
              <a:spcBef>
                <a:spcPts val="700"/>
              </a:spcBef>
              <a:tabLst>
                <a:tab algn="l" pos="0"/>
              </a:tabLst>
            </a:pPr>
            <a:r>
              <a:rPr b="1" lang="ca-ES" sz="3200" spc="-1" strike="noStrike">
                <a:solidFill>
                  <a:srgbClr val="000000"/>
                </a:solidFill>
                <a:latin typeface="Calibri"/>
                <a:ea typeface="DejaVu Sans"/>
              </a:rPr>
              <a:t>EPISTEMOLOGIA</a:t>
            </a:r>
            <a:r>
              <a:rPr b="0" lang="ca-ES" sz="3200" spc="-1" strike="noStrike">
                <a:solidFill>
                  <a:srgbClr val="000000"/>
                </a:solidFill>
                <a:latin typeface="Calibri"/>
                <a:ea typeface="DejaVu Sans"/>
              </a:rPr>
              <a:t> (Teoria del coneixement)</a:t>
            </a:r>
            <a:endParaRPr b="0" lang="ca-ES" sz="3200" spc="-1" strike="noStrike">
              <a:latin typeface="Arial"/>
            </a:endParaRPr>
          </a:p>
          <a:p>
            <a:pPr marL="343080" indent="-338400">
              <a:lnSpc>
                <a:spcPct val="100000"/>
              </a:lnSpc>
              <a:spcBef>
                <a:spcPts val="700"/>
              </a:spcBef>
              <a:tabLst>
                <a:tab algn="l" pos="0"/>
              </a:tabLst>
            </a:pPr>
            <a:r>
              <a:rPr b="1" lang="ca-ES" sz="3200" spc="-1" strike="noStrike">
                <a:solidFill>
                  <a:srgbClr val="000000"/>
                </a:solidFill>
                <a:latin typeface="Calibri"/>
                <a:ea typeface="DejaVu Sans"/>
              </a:rPr>
              <a:t>ANTROPOLOGIA </a:t>
            </a:r>
            <a:r>
              <a:rPr b="0" lang="ca-ES" sz="3200" spc="-1" strike="noStrike">
                <a:solidFill>
                  <a:srgbClr val="000000"/>
                </a:solidFill>
                <a:latin typeface="Calibri"/>
                <a:ea typeface="DejaVu Sans"/>
              </a:rPr>
              <a:t>(Teoria de l’ànima)</a:t>
            </a:r>
            <a:endParaRPr b="0" lang="ca-ES" sz="3200" spc="-1" strike="noStrike">
              <a:latin typeface="Arial"/>
            </a:endParaRPr>
          </a:p>
          <a:p>
            <a:pPr marL="343080" indent="-338400">
              <a:lnSpc>
                <a:spcPct val="100000"/>
              </a:lnSpc>
              <a:spcBef>
                <a:spcPts val="700"/>
              </a:spcBef>
              <a:tabLst>
                <a:tab algn="l" pos="0"/>
              </a:tabLst>
            </a:pPr>
            <a:r>
              <a:rPr b="1" lang="ca-ES" sz="3200" spc="-1" strike="noStrike">
                <a:solidFill>
                  <a:srgbClr val="000000"/>
                </a:solidFill>
                <a:latin typeface="Calibri"/>
                <a:ea typeface="DejaVu Sans"/>
              </a:rPr>
              <a:t>POLÍTICA i ÈTICA </a:t>
            </a:r>
            <a:r>
              <a:rPr b="0" lang="ca-ES" sz="3200" spc="-1" strike="noStrike">
                <a:solidFill>
                  <a:srgbClr val="000000"/>
                </a:solidFill>
                <a:latin typeface="Calibri"/>
                <a:ea typeface="DejaVu Sans"/>
              </a:rPr>
              <a:t>(“POLITEIA” O REPÚBLICA)</a:t>
            </a:r>
            <a:endParaRPr b="0" lang="ca-ES" sz="3200" spc="-1" strike="noStrike">
              <a:latin typeface="Arial"/>
            </a:endParaRPr>
          </a:p>
          <a:p>
            <a:pPr marL="343080" indent="-338400">
              <a:lnSpc>
                <a:spcPct val="100000"/>
              </a:lnSpc>
              <a:spcBef>
                <a:spcPts val="700"/>
              </a:spcBef>
              <a:tabLst>
                <a:tab algn="l" pos="0"/>
              </a:tabLst>
            </a:pPr>
            <a:endParaRPr b="0" lang="ca-ES" sz="3200" spc="-1" strike="noStrike">
              <a:latin typeface="Arial"/>
            </a:endParaRPr>
          </a:p>
          <a:p>
            <a:pPr marL="343080" indent="-341640">
              <a:lnSpc>
                <a:spcPct val="100000"/>
              </a:lnSpc>
              <a:spcBef>
                <a:spcPts val="641"/>
              </a:spcBef>
              <a:tabLst>
                <a:tab algn="l" pos="0"/>
              </a:tabLst>
            </a:pPr>
            <a:endParaRPr b="0" lang="ca-ES" sz="3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CustomShape 1"/>
          <p:cNvSpPr/>
          <p:nvPr/>
        </p:nvSpPr>
        <p:spPr>
          <a:xfrm>
            <a:off x="457200" y="274680"/>
            <a:ext cx="8228160" cy="1141560"/>
          </a:xfrm>
          <a:prstGeom prst="rect">
            <a:avLst/>
          </a:prstGeom>
          <a:solidFill>
            <a:srgbClr val="4f81bd"/>
          </a:solidFill>
          <a:ln w="0">
            <a:noFill/>
          </a:ln>
        </p:spPr>
        <p:style>
          <a:lnRef idx="0"/>
          <a:fillRef idx="0"/>
          <a:effectRef idx="0"/>
          <a:fontRef idx="minor"/>
        </p:style>
        <p:txBody>
          <a:bodyPr lIns="90000" rIns="90000" tIns="45000" bIns="45000" anchor="ctr">
            <a:noAutofit/>
          </a:bodyPr>
          <a:p>
            <a:pPr algn="ctr">
              <a:lnSpc>
                <a:spcPct val="100000"/>
              </a:lnSpc>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ca-ES" sz="2400" spc="-1" strike="noStrike">
                <a:solidFill>
                  <a:srgbClr val="000000"/>
                </a:solidFill>
                <a:latin typeface="Calibri"/>
                <a:ea typeface="DejaVu Sans"/>
              </a:rPr>
              <a:t>Orígens i influències de la </a:t>
            </a:r>
            <a:r>
              <a:rPr b="1" i="1" lang="ca-ES" sz="2400" spc="-1" strike="noStrike">
                <a:solidFill>
                  <a:srgbClr val="000000"/>
                </a:solidFill>
                <a:latin typeface="Calibri"/>
                <a:ea typeface="DejaVu Sans"/>
              </a:rPr>
              <a:t>teoria platònica de les idees</a:t>
            </a:r>
            <a:r>
              <a:rPr b="1" lang="ca-ES" sz="2400" spc="-1" strike="noStrike">
                <a:solidFill>
                  <a:srgbClr val="000000"/>
                </a:solidFill>
                <a:latin typeface="Calibri"/>
                <a:ea typeface="DejaVu Sans"/>
              </a:rPr>
              <a:t> (teoria de les formes separades o dualisme ontològic)</a:t>
            </a:r>
            <a:endParaRPr b="0" lang="ca-ES" sz="2400" spc="-1" strike="noStrike">
              <a:latin typeface="Arial"/>
            </a:endParaRPr>
          </a:p>
        </p:txBody>
      </p:sp>
      <p:sp>
        <p:nvSpPr>
          <p:cNvPr id="212" name="CustomShape 2"/>
          <p:cNvSpPr/>
          <p:nvPr/>
        </p:nvSpPr>
        <p:spPr>
          <a:xfrm>
            <a:off x="457200" y="1600200"/>
            <a:ext cx="4037040" cy="4524480"/>
          </a:xfrm>
          <a:prstGeom prst="rect">
            <a:avLst/>
          </a:prstGeom>
          <a:noFill/>
          <a:ln w="0">
            <a:noFill/>
          </a:ln>
        </p:spPr>
        <p:style>
          <a:lnRef idx="0"/>
          <a:fillRef idx="0"/>
          <a:effectRef idx="0"/>
          <a:fontRef idx="minor"/>
        </p:style>
      </p:sp>
      <p:sp>
        <p:nvSpPr>
          <p:cNvPr id="213" name="CustomShape 3"/>
          <p:cNvSpPr/>
          <p:nvPr/>
        </p:nvSpPr>
        <p:spPr>
          <a:xfrm>
            <a:off x="4572000" y="1628640"/>
            <a:ext cx="4037040" cy="2184480"/>
          </a:xfrm>
          <a:prstGeom prst="rect">
            <a:avLst/>
          </a:prstGeom>
          <a:noFill/>
          <a:ln w="0">
            <a:noFill/>
          </a:ln>
        </p:spPr>
        <p:style>
          <a:lnRef idx="0"/>
          <a:fillRef idx="0"/>
          <a:effectRef idx="0"/>
          <a:fontRef idx="minor"/>
        </p:style>
      </p:sp>
      <p:sp>
        <p:nvSpPr>
          <p:cNvPr id="214" name="CustomShape 4"/>
          <p:cNvSpPr/>
          <p:nvPr/>
        </p:nvSpPr>
        <p:spPr>
          <a:xfrm>
            <a:off x="4572000" y="4005360"/>
            <a:ext cx="4037040" cy="2186280"/>
          </a:xfrm>
          <a:prstGeom prst="rect">
            <a:avLst/>
          </a:prstGeom>
          <a:noFill/>
          <a:ln w="0">
            <a:noFill/>
          </a:ln>
        </p:spPr>
        <p:style>
          <a:lnRef idx="0"/>
          <a:fillRef idx="0"/>
          <a:effectRef idx="0"/>
          <a:fontRef idx="minor"/>
        </p:style>
      </p:sp>
      <p:sp>
        <p:nvSpPr>
          <p:cNvPr id="215" name="CustomShape 5"/>
          <p:cNvSpPr/>
          <p:nvPr/>
        </p:nvSpPr>
        <p:spPr>
          <a:xfrm>
            <a:off x="395280" y="1557360"/>
            <a:ext cx="8228160" cy="4751640"/>
          </a:xfrm>
          <a:prstGeom prst="rect">
            <a:avLst/>
          </a:prstGeom>
          <a:solidFill>
            <a:schemeClr val="bg1"/>
          </a:solidFill>
          <a:ln cap="sq" w="9360">
            <a:solidFill>
              <a:srgbClr val="ffff00"/>
            </a:solidFill>
            <a:miter/>
          </a:ln>
        </p:spPr>
        <p:style>
          <a:lnRef idx="0"/>
          <a:fillRef idx="0"/>
          <a:effectRef idx="0"/>
          <a:fontRef idx="minor"/>
        </p:style>
        <p:txBody>
          <a:bodyPr lIns="90000" rIns="90000" tIns="46800" bIns="46800">
            <a:noAutofit/>
          </a:bodyPr>
          <a:p>
            <a:pPr marL="378000" indent="-376560">
              <a:lnSpc>
                <a:spcPct val="80000"/>
              </a:lnSpc>
              <a:spcBef>
                <a:spcPts val="499"/>
              </a:spcBef>
              <a:buClr>
                <a:srgbClr val="000000"/>
              </a:buClr>
              <a:buFont typeface="Times New Roman"/>
              <a:buAutoNum type="arabicPeriod"/>
              <a:tabLst>
                <a:tab algn="l" pos="378000"/>
                <a:tab algn="l" pos="825480"/>
                <a:tab algn="l" pos="1274760"/>
                <a:tab algn="l" pos="1724040"/>
                <a:tab algn="l" pos="2173320"/>
                <a:tab algn="l" pos="2622600"/>
                <a:tab algn="l" pos="3071880"/>
                <a:tab algn="l" pos="3521160"/>
                <a:tab algn="l" pos="3970440"/>
                <a:tab algn="l" pos="4419720"/>
                <a:tab algn="l" pos="4869000"/>
                <a:tab algn="l" pos="5318280"/>
                <a:tab algn="l" pos="5767560"/>
                <a:tab algn="l" pos="6216480"/>
                <a:tab algn="l" pos="6665760"/>
                <a:tab algn="l" pos="7115040"/>
                <a:tab algn="l" pos="7564320"/>
                <a:tab algn="l" pos="8013600"/>
                <a:tab algn="l" pos="8462880"/>
                <a:tab algn="l" pos="8912160"/>
                <a:tab algn="l" pos="9361440"/>
              </a:tabLst>
            </a:pPr>
            <a:r>
              <a:rPr b="0" lang="ca-ES" sz="2000" spc="-1" strike="noStrike">
                <a:solidFill>
                  <a:srgbClr val="000000"/>
                </a:solidFill>
                <a:latin typeface="Calibri"/>
                <a:ea typeface="DejaVu Sans"/>
              </a:rPr>
              <a:t>El problema ontològic de </a:t>
            </a:r>
            <a:r>
              <a:rPr b="0" i="1" lang="ca-ES" sz="2000" spc="-1" strike="noStrike">
                <a:solidFill>
                  <a:srgbClr val="000000"/>
                </a:solidFill>
                <a:latin typeface="Calibri"/>
                <a:ea typeface="DejaVu Sans"/>
              </a:rPr>
              <a:t>l’objecte d’estudi</a:t>
            </a:r>
            <a:r>
              <a:rPr b="0" lang="ca-ES" sz="2000" spc="-1" strike="noStrike">
                <a:solidFill>
                  <a:srgbClr val="000000"/>
                </a:solidFill>
                <a:latin typeface="Calibri"/>
                <a:ea typeface="DejaVu Sans"/>
              </a:rPr>
              <a:t> de les </a:t>
            </a:r>
            <a:r>
              <a:rPr b="1" lang="ca-ES" sz="2000" spc="-1" strike="noStrike">
                <a:solidFill>
                  <a:srgbClr val="000000"/>
                </a:solidFill>
                <a:latin typeface="Calibri"/>
                <a:ea typeface="DejaVu Sans"/>
              </a:rPr>
              <a:t>Matemàtiques </a:t>
            </a:r>
            <a:r>
              <a:rPr b="0" lang="ca-ES" sz="2000" spc="-1" strike="noStrike">
                <a:solidFill>
                  <a:srgbClr val="000000"/>
                </a:solidFill>
                <a:latin typeface="Calibri"/>
                <a:ea typeface="DejaVu Sans"/>
              </a:rPr>
              <a:t>(</a:t>
            </a:r>
            <a:r>
              <a:rPr b="0" i="1" lang="ca-ES" sz="2000" spc="-1" strike="noStrike">
                <a:solidFill>
                  <a:srgbClr val="000000"/>
                </a:solidFill>
                <a:latin typeface="Calibri"/>
                <a:ea typeface="DejaVu Sans"/>
              </a:rPr>
              <a:t>les entitats matemàtiques</a:t>
            </a:r>
            <a:r>
              <a:rPr b="0" lang="ca-ES" sz="2000" spc="-1" strike="noStrike">
                <a:solidFill>
                  <a:srgbClr val="000000"/>
                </a:solidFill>
                <a:latin typeface="Calibri"/>
                <a:ea typeface="DejaVu Sans"/>
              </a:rPr>
              <a:t>).</a:t>
            </a:r>
            <a:endParaRPr b="0" lang="ca-ES" sz="2000" spc="-1" strike="noStrike">
              <a:latin typeface="Arial"/>
            </a:endParaRPr>
          </a:p>
          <a:p>
            <a:pPr marL="379440" indent="-376560">
              <a:lnSpc>
                <a:spcPct val="80000"/>
              </a:lnSpc>
              <a:spcBef>
                <a:spcPts val="499"/>
              </a:spcBef>
              <a:tabLst>
                <a:tab algn="l" pos="0"/>
              </a:tabLst>
            </a:pPr>
            <a:endParaRPr b="0" lang="ca-ES" sz="2000" spc="-1" strike="noStrike">
              <a:latin typeface="Arial"/>
            </a:endParaRPr>
          </a:p>
          <a:p>
            <a:pPr marL="380880" indent="-376560">
              <a:lnSpc>
                <a:spcPct val="80000"/>
              </a:lnSpc>
              <a:spcBef>
                <a:spcPts val="499"/>
              </a:spcBef>
              <a:tabLst>
                <a:tab algn="l" pos="0"/>
              </a:tabLst>
            </a:pPr>
            <a:r>
              <a:rPr b="0" lang="ca-ES" sz="2000" spc="-1" strike="noStrike">
                <a:solidFill>
                  <a:srgbClr val="000000"/>
                </a:solidFill>
                <a:latin typeface="Calibri"/>
                <a:ea typeface="DejaVu Sans"/>
              </a:rPr>
              <a:t>2. Influència del </a:t>
            </a:r>
            <a:r>
              <a:rPr b="0" i="1" lang="ca-ES" sz="2000" spc="-1" strike="noStrike">
                <a:solidFill>
                  <a:srgbClr val="000000"/>
                </a:solidFill>
                <a:latin typeface="Calibri"/>
                <a:ea typeface="DejaVu Sans"/>
              </a:rPr>
              <a:t>sophós</a:t>
            </a:r>
            <a:r>
              <a:rPr b="0" lang="ca-ES" sz="2000" spc="-1" strike="noStrike">
                <a:solidFill>
                  <a:srgbClr val="000000"/>
                </a:solidFill>
                <a:latin typeface="Calibri"/>
                <a:ea typeface="DejaVu Sans"/>
              </a:rPr>
              <a:t> presocràtic </a:t>
            </a:r>
            <a:r>
              <a:rPr b="1" lang="ca-ES" sz="2000" spc="-1" strike="noStrike">
                <a:solidFill>
                  <a:srgbClr val="000000"/>
                </a:solidFill>
                <a:latin typeface="Calibri"/>
                <a:ea typeface="DejaVu Sans"/>
              </a:rPr>
              <a:t>PITÀGORES de SAMOS</a:t>
            </a:r>
            <a:r>
              <a:rPr b="0" lang="ca-ES" sz="2000" spc="-1" strike="noStrike">
                <a:solidFill>
                  <a:srgbClr val="000000"/>
                </a:solidFill>
                <a:latin typeface="Calibri"/>
                <a:ea typeface="DejaVu Sans"/>
              </a:rPr>
              <a:t> (570-480 a.C.). (L’estructura matemàtica de la </a:t>
            </a:r>
            <a:r>
              <a:rPr b="0" i="1" lang="ca-ES" sz="2000" spc="-1" strike="noStrike">
                <a:solidFill>
                  <a:srgbClr val="000000"/>
                </a:solidFill>
                <a:latin typeface="Calibri"/>
                <a:ea typeface="DejaVu Sans"/>
              </a:rPr>
              <a:t>physis</a:t>
            </a:r>
            <a:r>
              <a:rPr b="0" lang="ca-ES" sz="2000" spc="-1" strike="noStrike">
                <a:solidFill>
                  <a:srgbClr val="000000"/>
                </a:solidFill>
                <a:latin typeface="Calibri"/>
                <a:ea typeface="DejaVu Sans"/>
              </a:rPr>
              <a:t>: </a:t>
            </a:r>
            <a:r>
              <a:rPr b="0" i="1" lang="ca-ES" sz="2000" spc="-1" strike="noStrike">
                <a:solidFill>
                  <a:srgbClr val="000000"/>
                </a:solidFill>
                <a:latin typeface="Calibri"/>
                <a:ea typeface="DejaVu Sans"/>
              </a:rPr>
              <a:t>arkhé</a:t>
            </a:r>
            <a:r>
              <a:rPr b="0" lang="ca-ES" sz="2000" spc="-1" strike="noStrike">
                <a:solidFill>
                  <a:srgbClr val="000000"/>
                </a:solidFill>
                <a:latin typeface="Calibri"/>
                <a:ea typeface="DejaVu Sans"/>
              </a:rPr>
              <a:t> = </a:t>
            </a:r>
            <a:r>
              <a:rPr b="0" i="1" lang="ca-ES" sz="2000" spc="-1" strike="noStrike">
                <a:solidFill>
                  <a:srgbClr val="000000"/>
                </a:solidFill>
                <a:latin typeface="Calibri"/>
                <a:ea typeface="DejaVu Sans"/>
              </a:rPr>
              <a:t>números</a:t>
            </a:r>
            <a:r>
              <a:rPr b="0" lang="ca-ES" sz="2000" spc="-1" strike="noStrike">
                <a:solidFill>
                  <a:srgbClr val="000000"/>
                </a:solidFill>
                <a:latin typeface="Calibri"/>
                <a:ea typeface="DejaVu Sans"/>
              </a:rPr>
              <a:t>).</a:t>
            </a:r>
            <a:endParaRPr b="0" lang="ca-ES" sz="2000" spc="-1" strike="noStrike">
              <a:latin typeface="Arial"/>
            </a:endParaRPr>
          </a:p>
          <a:p>
            <a:pPr marL="380880" indent="-376560">
              <a:lnSpc>
                <a:spcPct val="80000"/>
              </a:lnSpc>
              <a:spcBef>
                <a:spcPts val="499"/>
              </a:spcBef>
              <a:tabLst>
                <a:tab algn="l" pos="0"/>
              </a:tabLst>
            </a:pPr>
            <a:endParaRPr b="0" lang="ca-ES" sz="2000" spc="-1" strike="noStrike">
              <a:latin typeface="Arial"/>
            </a:endParaRPr>
          </a:p>
          <a:p>
            <a:pPr marL="380880" indent="-376560">
              <a:lnSpc>
                <a:spcPct val="80000"/>
              </a:lnSpc>
              <a:spcBef>
                <a:spcPts val="499"/>
              </a:spcBef>
              <a:tabLst>
                <a:tab algn="l" pos="0"/>
              </a:tabLst>
            </a:pPr>
            <a:r>
              <a:rPr b="0" lang="ca-ES" sz="2000" spc="-1" strike="noStrike">
                <a:solidFill>
                  <a:srgbClr val="000000"/>
                </a:solidFill>
                <a:latin typeface="Calibri"/>
                <a:ea typeface="DejaVu Sans"/>
              </a:rPr>
              <a:t>3. Influència positiva del </a:t>
            </a:r>
            <a:r>
              <a:rPr b="0" i="1" lang="ca-ES" sz="2000" spc="-1" strike="noStrike">
                <a:solidFill>
                  <a:srgbClr val="000000"/>
                </a:solidFill>
                <a:latin typeface="Calibri"/>
                <a:ea typeface="DejaVu Sans"/>
              </a:rPr>
              <a:t>philo-sophós</a:t>
            </a:r>
            <a:r>
              <a:rPr b="0" lang="ca-ES" sz="2000" spc="-1" strike="noStrike">
                <a:solidFill>
                  <a:srgbClr val="000000"/>
                </a:solidFill>
                <a:latin typeface="Calibri"/>
                <a:ea typeface="DejaVu Sans"/>
              </a:rPr>
              <a:t> </a:t>
            </a:r>
            <a:r>
              <a:rPr b="1" lang="ca-ES" sz="2000" spc="-1" strike="noStrike">
                <a:solidFill>
                  <a:srgbClr val="000000"/>
                </a:solidFill>
                <a:latin typeface="Calibri"/>
                <a:ea typeface="DejaVu Sans"/>
              </a:rPr>
              <a:t>SÒCRATES</a:t>
            </a:r>
            <a:r>
              <a:rPr b="0" lang="ca-ES" sz="2000" spc="-1" strike="noStrike">
                <a:solidFill>
                  <a:srgbClr val="000000"/>
                </a:solidFill>
                <a:latin typeface="Calibri"/>
                <a:ea typeface="DejaVu Sans"/>
              </a:rPr>
              <a:t> (470-399 a.C.) i negativa (crítica) dels </a:t>
            </a:r>
            <a:r>
              <a:rPr b="1" lang="ca-ES" sz="2000" spc="-1" strike="noStrike">
                <a:solidFill>
                  <a:srgbClr val="000000"/>
                </a:solidFill>
                <a:latin typeface="Calibri"/>
                <a:ea typeface="DejaVu Sans"/>
              </a:rPr>
              <a:t>Sofistes</a:t>
            </a:r>
            <a:r>
              <a:rPr b="0" lang="ca-ES" sz="2000" spc="-1" strike="noStrike">
                <a:solidFill>
                  <a:srgbClr val="000000"/>
                </a:solidFill>
                <a:latin typeface="Calibri"/>
                <a:ea typeface="DejaVu Sans"/>
              </a:rPr>
              <a:t>. (Els </a:t>
            </a:r>
            <a:r>
              <a:rPr b="0" i="1" lang="ca-ES" sz="2000" spc="-1" strike="noStrike">
                <a:solidFill>
                  <a:srgbClr val="000000"/>
                </a:solidFill>
                <a:latin typeface="Calibri"/>
                <a:ea typeface="DejaVu Sans"/>
              </a:rPr>
              <a:t>valors morals</a:t>
            </a:r>
            <a:r>
              <a:rPr b="0" lang="ca-ES" sz="2000" spc="-1" strike="noStrike">
                <a:solidFill>
                  <a:srgbClr val="000000"/>
                </a:solidFill>
                <a:latin typeface="Calibri"/>
                <a:ea typeface="DejaVu Sans"/>
              </a:rPr>
              <a:t>: objectius, universals, absoluts).</a:t>
            </a:r>
            <a:endParaRPr b="0" lang="ca-ES" sz="2000" spc="-1" strike="noStrike">
              <a:latin typeface="Arial"/>
            </a:endParaRPr>
          </a:p>
          <a:p>
            <a:pPr marL="380880" indent="-376560">
              <a:lnSpc>
                <a:spcPct val="80000"/>
              </a:lnSpc>
              <a:spcBef>
                <a:spcPts val="499"/>
              </a:spcBef>
              <a:tabLst>
                <a:tab algn="l" pos="0"/>
              </a:tabLst>
            </a:pPr>
            <a:endParaRPr b="0" lang="ca-ES" sz="2000" spc="-1" strike="noStrike">
              <a:latin typeface="Arial"/>
            </a:endParaRPr>
          </a:p>
          <a:p>
            <a:pPr marL="380880" indent="-376560">
              <a:lnSpc>
                <a:spcPct val="80000"/>
              </a:lnSpc>
              <a:spcBef>
                <a:spcPts val="499"/>
              </a:spcBef>
              <a:tabLst>
                <a:tab algn="l" pos="0"/>
              </a:tabLst>
            </a:pPr>
            <a:r>
              <a:rPr b="0" lang="ca-ES" sz="2000" spc="-1" strike="noStrike">
                <a:solidFill>
                  <a:srgbClr val="000000"/>
                </a:solidFill>
                <a:latin typeface="Calibri"/>
                <a:ea typeface="DejaVu Sans"/>
              </a:rPr>
              <a:t>4. Influència del </a:t>
            </a:r>
            <a:r>
              <a:rPr b="0" i="1" lang="ca-ES" sz="2000" spc="-1" strike="noStrike">
                <a:solidFill>
                  <a:srgbClr val="000000"/>
                </a:solidFill>
                <a:latin typeface="Calibri"/>
                <a:ea typeface="DejaVu Sans"/>
              </a:rPr>
              <a:t>sophós</a:t>
            </a:r>
            <a:r>
              <a:rPr b="0" lang="ca-ES" sz="2000" spc="-1" strike="noStrike">
                <a:solidFill>
                  <a:srgbClr val="000000"/>
                </a:solidFill>
                <a:latin typeface="Calibri"/>
                <a:ea typeface="DejaVu Sans"/>
              </a:rPr>
              <a:t> presocràtic </a:t>
            </a:r>
            <a:r>
              <a:rPr b="1" lang="ca-ES" sz="2000" spc="-1" strike="noStrike">
                <a:solidFill>
                  <a:srgbClr val="000000"/>
                </a:solidFill>
                <a:latin typeface="Calibri"/>
                <a:ea typeface="DejaVu Sans"/>
              </a:rPr>
              <a:t>HERÀCLIT d’EFES </a:t>
            </a:r>
            <a:r>
              <a:rPr b="0" lang="ca-ES" sz="2000" spc="-1" strike="noStrike">
                <a:solidFill>
                  <a:srgbClr val="000000"/>
                </a:solidFill>
                <a:latin typeface="Calibri"/>
                <a:ea typeface="DejaVu Sans"/>
              </a:rPr>
              <a:t>(550-480 a.C.) i l’Ésser com a Esdevenir (</a:t>
            </a:r>
            <a:r>
              <a:rPr b="1" i="1" lang="ca-ES" sz="2000" spc="-1" strike="noStrike">
                <a:solidFill>
                  <a:srgbClr val="000000"/>
                </a:solidFill>
                <a:latin typeface="Calibri"/>
                <a:ea typeface="DejaVu Sans"/>
              </a:rPr>
              <a:t>panta rei</a:t>
            </a:r>
            <a:r>
              <a:rPr b="0" lang="ca-ES" sz="2000" spc="-1" strike="noStrike">
                <a:solidFill>
                  <a:srgbClr val="000000"/>
                </a:solidFill>
                <a:latin typeface="Calibri"/>
                <a:ea typeface="DejaVu Sans"/>
              </a:rPr>
              <a:t>).</a:t>
            </a:r>
            <a:endParaRPr b="0" lang="ca-ES" sz="2000" spc="-1" strike="noStrike">
              <a:latin typeface="Arial"/>
            </a:endParaRPr>
          </a:p>
          <a:p>
            <a:pPr marL="380880" indent="-376560">
              <a:lnSpc>
                <a:spcPct val="80000"/>
              </a:lnSpc>
              <a:spcBef>
                <a:spcPts val="499"/>
              </a:spcBef>
              <a:tabLst>
                <a:tab algn="l" pos="0"/>
              </a:tabLst>
            </a:pPr>
            <a:endParaRPr b="0" lang="ca-ES" sz="2000" spc="-1" strike="noStrike">
              <a:latin typeface="Arial"/>
            </a:endParaRPr>
          </a:p>
          <a:p>
            <a:pPr marL="380880" indent="-376560">
              <a:lnSpc>
                <a:spcPct val="80000"/>
              </a:lnSpc>
              <a:spcBef>
                <a:spcPts val="499"/>
              </a:spcBef>
              <a:tabLst>
                <a:tab algn="l" pos="0"/>
              </a:tabLst>
            </a:pPr>
            <a:r>
              <a:rPr b="0" lang="ca-ES" sz="2000" spc="-1" strike="noStrike">
                <a:solidFill>
                  <a:srgbClr val="000000"/>
                </a:solidFill>
                <a:latin typeface="Calibri"/>
                <a:ea typeface="DejaVu Sans"/>
              </a:rPr>
              <a:t>5. Influència del </a:t>
            </a:r>
            <a:r>
              <a:rPr b="0" i="1" lang="ca-ES" sz="2000" spc="-1" strike="noStrike">
                <a:solidFill>
                  <a:srgbClr val="000000"/>
                </a:solidFill>
                <a:latin typeface="Calibri"/>
                <a:ea typeface="DejaVu Sans"/>
              </a:rPr>
              <a:t>sophós</a:t>
            </a:r>
            <a:r>
              <a:rPr b="0" lang="ca-ES" sz="2000" spc="-1" strike="noStrike">
                <a:solidFill>
                  <a:srgbClr val="000000"/>
                </a:solidFill>
                <a:latin typeface="Calibri"/>
                <a:ea typeface="DejaVu Sans"/>
              </a:rPr>
              <a:t> presocràtic </a:t>
            </a:r>
            <a:r>
              <a:rPr b="1" lang="ca-ES" sz="2000" spc="-1" strike="noStrike">
                <a:solidFill>
                  <a:srgbClr val="000000"/>
                </a:solidFill>
                <a:latin typeface="Calibri"/>
                <a:ea typeface="DejaVu Sans"/>
              </a:rPr>
              <a:t>PARMÈNIDES</a:t>
            </a:r>
            <a:r>
              <a:rPr b="0" lang="ca-ES" sz="2000" spc="-1" strike="noStrike">
                <a:solidFill>
                  <a:srgbClr val="000000"/>
                </a:solidFill>
                <a:latin typeface="Calibri"/>
                <a:ea typeface="DejaVu Sans"/>
              </a:rPr>
              <a:t> </a:t>
            </a:r>
            <a:r>
              <a:rPr b="1" lang="ca-ES" sz="2000" spc="-1" strike="noStrike">
                <a:solidFill>
                  <a:srgbClr val="000000"/>
                </a:solidFill>
                <a:latin typeface="Calibri"/>
                <a:ea typeface="DejaVu Sans"/>
              </a:rPr>
              <a:t>d’ELEA</a:t>
            </a:r>
            <a:r>
              <a:rPr b="0" lang="ca-ES" sz="2000" spc="-1" strike="noStrike">
                <a:solidFill>
                  <a:srgbClr val="000000"/>
                </a:solidFill>
                <a:latin typeface="Calibri"/>
                <a:ea typeface="DejaVu Sans"/>
              </a:rPr>
              <a:t> (515-445 a.C.) i l’Ésser com a permanència i immutabilitat</a:t>
            </a:r>
            <a:endParaRPr b="0" lang="ca-ES"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CustomShape 1"/>
          <p:cNvSpPr/>
          <p:nvPr/>
        </p:nvSpPr>
        <p:spPr>
          <a:xfrm>
            <a:off x="526320" y="197280"/>
            <a:ext cx="7938360" cy="59425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s-ES" sz="2400" spc="-1" strike="noStrike">
                <a:solidFill>
                  <a:srgbClr val="333333"/>
                </a:solidFill>
                <a:latin typeface="Times New Roman"/>
                <a:ea typeface="Times New Roman"/>
              </a:rPr>
              <a:t>"</a:t>
            </a:r>
            <a:r>
              <a:rPr b="1" lang="es-ES" sz="2400" spc="-1" strike="noStrike">
                <a:solidFill>
                  <a:srgbClr val="333333"/>
                </a:solidFill>
                <a:latin typeface="Times New Roman"/>
                <a:ea typeface="Times New Roman"/>
              </a:rPr>
              <a:t>Sòcrates: </a:t>
            </a:r>
            <a:r>
              <a:rPr b="0" lang="es-ES" sz="2400" spc="-1" strike="noStrike">
                <a:solidFill>
                  <a:srgbClr val="333333"/>
                </a:solidFill>
                <a:latin typeface="Times New Roman"/>
                <a:ea typeface="Times New Roman"/>
              </a:rPr>
              <a:t>¿Com podrà, per tant, ésser res allò que mai no roman igual? Perquè si roman igual un moment, durant aquest temps és ben clar que no es desplaça, i si roman igual i es el mateix, com podria canviar o moure's sense sortir gens de la seva forma?.</a:t>
            </a:r>
            <a:br/>
            <a:r>
              <a:rPr b="1" lang="es-ES" sz="2400" spc="-1" strike="noStrike">
                <a:solidFill>
                  <a:srgbClr val="333333"/>
                </a:solidFill>
                <a:latin typeface="Times New Roman"/>
                <a:ea typeface="Times New Roman"/>
              </a:rPr>
              <a:t>Cràtil: </a:t>
            </a:r>
            <a:r>
              <a:rPr b="0" lang="es-ES" sz="2400" spc="-1" strike="noStrike">
                <a:solidFill>
                  <a:srgbClr val="333333"/>
                </a:solidFill>
                <a:latin typeface="Times New Roman"/>
                <a:ea typeface="Times New Roman"/>
              </a:rPr>
              <a:t>De cap manera.</a:t>
            </a:r>
            <a:br/>
            <a:r>
              <a:rPr b="1" lang="es-ES" sz="2400" spc="-1" strike="noStrike">
                <a:solidFill>
                  <a:srgbClr val="333333"/>
                </a:solidFill>
                <a:latin typeface="Times New Roman"/>
                <a:ea typeface="Times New Roman"/>
              </a:rPr>
              <a:t>Sòcrates: </a:t>
            </a:r>
            <a:r>
              <a:rPr b="0" lang="es-ES" sz="2400" spc="-1" strike="noStrike">
                <a:solidFill>
                  <a:srgbClr val="333333"/>
                </a:solidFill>
                <a:latin typeface="Times New Roman"/>
                <a:ea typeface="Times New Roman"/>
              </a:rPr>
              <a:t>Ni tampoc no fóra conegut de ningú. Car tot just se li acostés algú per conèixer-lo, ja fóra un altre i d'una altra mena, talment que no es podria ja conèixer què és ni com és. Cap coneixement, en efecte, no coneix si allò que coneix no té cap manera d'ésser.</a:t>
            </a:r>
            <a:br/>
            <a:r>
              <a:rPr b="1" lang="es-ES" sz="2400" spc="-1" strike="noStrike">
                <a:solidFill>
                  <a:srgbClr val="333333"/>
                </a:solidFill>
                <a:latin typeface="Times New Roman"/>
                <a:ea typeface="Times New Roman"/>
              </a:rPr>
              <a:t>Cràtil:</a:t>
            </a:r>
            <a:r>
              <a:rPr b="0" lang="es-ES" sz="2400" spc="-1" strike="noStrike">
                <a:solidFill>
                  <a:srgbClr val="333333"/>
                </a:solidFill>
                <a:latin typeface="Times New Roman"/>
                <a:ea typeface="Times New Roman"/>
              </a:rPr>
              <a:t> És com tu dius.</a:t>
            </a:r>
            <a:br/>
            <a:r>
              <a:rPr b="1" lang="es-ES" sz="2400" spc="-1" strike="noStrike">
                <a:solidFill>
                  <a:srgbClr val="333333"/>
                </a:solidFill>
                <a:latin typeface="Times New Roman"/>
                <a:ea typeface="Times New Roman"/>
              </a:rPr>
              <a:t>Sòcrates</a:t>
            </a:r>
            <a:r>
              <a:rPr b="0" lang="es-ES" sz="2400" spc="-1" strike="noStrike">
                <a:solidFill>
                  <a:srgbClr val="333333"/>
                </a:solidFill>
                <a:latin typeface="Times New Roman"/>
                <a:ea typeface="Times New Roman"/>
              </a:rPr>
              <a:t>: Ni escau d'afirmar que hi ha coneixement, Cràtil, si totes les coses es transformen i res no roman."</a:t>
            </a:r>
            <a:endParaRPr b="0" lang="ca-ES" sz="2400" spc="-1" strike="noStrike">
              <a:latin typeface="Arial"/>
            </a:endParaRPr>
          </a:p>
          <a:p>
            <a:pPr>
              <a:lnSpc>
                <a:spcPct val="100000"/>
              </a:lnSpc>
            </a:pPr>
            <a:endParaRPr b="0" lang="ca-ES" sz="2400" spc="-1" strike="noStrike">
              <a:latin typeface="Arial"/>
            </a:endParaRPr>
          </a:p>
          <a:p>
            <a:pPr>
              <a:lnSpc>
                <a:spcPct val="100000"/>
              </a:lnSpc>
            </a:pPr>
            <a:r>
              <a:rPr b="0" lang="es-ES" sz="2400" spc="-1" strike="noStrike">
                <a:solidFill>
                  <a:srgbClr val="333333"/>
                </a:solidFill>
                <a:latin typeface="Times New Roman"/>
                <a:ea typeface="Times New Roman"/>
              </a:rPr>
              <a:t>                                                           </a:t>
            </a:r>
            <a:r>
              <a:rPr b="0" lang="es-ES" sz="2400" spc="-1" strike="noStrike">
                <a:solidFill>
                  <a:srgbClr val="333333"/>
                </a:solidFill>
                <a:latin typeface="Times New Roman"/>
                <a:ea typeface="Times New Roman"/>
              </a:rPr>
              <a:t>Plató. </a:t>
            </a:r>
            <a:r>
              <a:rPr b="1" i="1" lang="es-ES" sz="2400" spc="-1" strike="noStrike">
                <a:solidFill>
                  <a:srgbClr val="333333"/>
                </a:solidFill>
                <a:latin typeface="Times New Roman"/>
                <a:ea typeface="Times New Roman"/>
              </a:rPr>
              <a:t>Cràtil, 439e-440a</a:t>
            </a:r>
            <a:endParaRPr b="0" lang="ca-ES" sz="24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604</TotalTime>
  <Application>LibreOffice/7.0.6.2$Windows_X86_64 LibreOffice_project/144abb84a525d8e30c9dbbefa69cbbf2d8d4ae3b</Application>
  <AppVersion>15.0000</AppVersion>
  <Words>3988</Words>
  <Paragraphs>415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2016-09-29T07:54:06Z</dcterms:created>
  <dc:creator>Filosofia</dc:creator>
  <dc:description/>
  <dc:language>ca-ES</dc:language>
  <cp:lastModifiedBy/>
  <dcterms:modified xsi:type="dcterms:W3CDTF">2024-11-05T16:06:32Z</dcterms:modified>
  <cp:revision>36</cp:revision>
  <dc:subject/>
  <dc:title>Diapositiva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13</vt:i4>
  </property>
  <property fmtid="{D5CDD505-2E9C-101B-9397-08002B2CF9AE}" pid="3" name="PresentationFormat">
    <vt:lpwstr>Presentación en pantalla (4:3)</vt:lpwstr>
  </property>
  <property fmtid="{D5CDD505-2E9C-101B-9397-08002B2CF9AE}" pid="4" name="Slides">
    <vt:i4>47</vt:i4>
  </property>
</Properties>
</file>