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oiret One"/>
      <p:regular r:id="rId26"/>
    </p:embeddedFont>
    <p:embeddedFont>
      <p:font typeface="Oxygen Light"/>
      <p:regular r:id="rId27"/>
      <p:bold r:id="rId28"/>
    </p:embeddedFont>
    <p:embeddedFont>
      <p:font typeface="Oxygen"/>
      <p:regular r:id="rId29"/>
      <p:bold r:id="rId30"/>
    </p:embeddedFont>
    <p:embeddedFont>
      <p:font typeface="Anaheim"/>
      <p:regular r:id="rId31"/>
    </p:embeddedFont>
    <p:embeddedFont>
      <p:font typeface="Bebas Neu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515963-7B93-4BD0-A4DB-4DEFD14BA213}">
  <a:tblStyle styleId="{21515963-7B93-4BD0-A4DB-4DEFD14BA2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iretOne-regular.fntdata"/><Relationship Id="rId25" Type="http://schemas.openxmlformats.org/officeDocument/2006/relationships/slide" Target="slides/slide20.xml"/><Relationship Id="rId28" Type="http://schemas.openxmlformats.org/officeDocument/2006/relationships/font" Target="fonts/OxygenLight-bold.fntdata"/><Relationship Id="rId27" Type="http://schemas.openxmlformats.org/officeDocument/2006/relationships/font" Target="fonts/Oxygen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xyge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naheim-regular.fntdata"/><Relationship Id="rId30" Type="http://schemas.openxmlformats.org/officeDocument/2006/relationships/font" Target="fonts/Oxygen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BebasNeu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25f85ca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25f85ca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f2a6ba43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f2a6ba4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f64fc66b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f64fc66b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f64fc66b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f64fc66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f64fc66b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f64fc66b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f64fc66b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2f64fc66b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fb4cff38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2fb4cff38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fb4cff38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2fb4cff38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f2a6ba43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2f2a6ba43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fb4cff38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2fb4cff38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fb4cff38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fb4cff38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c439249f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c439249f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fb4cff38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fb4cff38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c439249f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c439249f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c439249f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c439249f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c439249f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c439249f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2835bea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d2835be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d2835bea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d2835bea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c439249f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c439249f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f2a6ba43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f2a6ba43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hyperlink" Target="https://slidesgo.com/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Relationship Id="rId6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b="1" sz="4400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2" type="title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20000" y="3177110"/>
            <a:ext cx="2336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title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4" type="title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5" type="subTitle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title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7" type="title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8" type="subTitle"/>
          </p:nvPr>
        </p:nvSpPr>
        <p:spPr>
          <a:xfrm>
            <a:off x="6087600" y="3177110"/>
            <a:ext cx="2336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720000" y="685600"/>
            <a:ext cx="4211100" cy="3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720000" y="1452575"/>
            <a:ext cx="4461600" cy="28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type="title"/>
          </p:nvPr>
        </p:nvSpPr>
        <p:spPr>
          <a:xfrm>
            <a:off x="2290025" y="3353475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454700" y="2052475"/>
            <a:ext cx="6234600" cy="12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057950" y="3689600"/>
            <a:ext cx="27858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5275850" y="3689600"/>
            <a:ext cx="27858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3" type="subTitle"/>
          </p:nvPr>
        </p:nvSpPr>
        <p:spPr>
          <a:xfrm>
            <a:off x="1057800" y="3128600"/>
            <a:ext cx="27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4" type="subTitle"/>
          </p:nvPr>
        </p:nvSpPr>
        <p:spPr>
          <a:xfrm>
            <a:off x="5275850" y="3128600"/>
            <a:ext cx="27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title"/>
          </p:nvPr>
        </p:nvSpPr>
        <p:spPr>
          <a:xfrm>
            <a:off x="720000" y="29485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720000" y="3315275"/>
            <a:ext cx="23364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title"/>
          </p:nvPr>
        </p:nvSpPr>
        <p:spPr>
          <a:xfrm>
            <a:off x="3403800" y="29485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8"/>
          <p:cNvSpPr txBox="1"/>
          <p:nvPr>
            <p:ph idx="4" type="subTitle"/>
          </p:nvPr>
        </p:nvSpPr>
        <p:spPr>
          <a:xfrm>
            <a:off x="3403800" y="3315275"/>
            <a:ext cx="23364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5" type="title"/>
          </p:nvPr>
        </p:nvSpPr>
        <p:spPr>
          <a:xfrm>
            <a:off x="6087600" y="29485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18"/>
          <p:cNvSpPr txBox="1"/>
          <p:nvPr>
            <p:ph idx="6" type="subTitle"/>
          </p:nvPr>
        </p:nvSpPr>
        <p:spPr>
          <a:xfrm>
            <a:off x="6087600" y="3315275"/>
            <a:ext cx="23364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2" type="title"/>
          </p:nvPr>
        </p:nvSpPr>
        <p:spPr>
          <a:xfrm>
            <a:off x="1811453" y="1479425"/>
            <a:ext cx="248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1811453" y="1851750"/>
            <a:ext cx="248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3" type="title"/>
          </p:nvPr>
        </p:nvSpPr>
        <p:spPr>
          <a:xfrm>
            <a:off x="5749500" y="1479425"/>
            <a:ext cx="248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19"/>
          <p:cNvSpPr txBox="1"/>
          <p:nvPr>
            <p:ph idx="4" type="subTitle"/>
          </p:nvPr>
        </p:nvSpPr>
        <p:spPr>
          <a:xfrm>
            <a:off x="5749500" y="1851752"/>
            <a:ext cx="248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5" type="title"/>
          </p:nvPr>
        </p:nvSpPr>
        <p:spPr>
          <a:xfrm>
            <a:off x="1811450" y="3091625"/>
            <a:ext cx="248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9"/>
          <p:cNvSpPr txBox="1"/>
          <p:nvPr>
            <p:ph idx="6" type="subTitle"/>
          </p:nvPr>
        </p:nvSpPr>
        <p:spPr>
          <a:xfrm>
            <a:off x="1811450" y="3463950"/>
            <a:ext cx="248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7" type="title"/>
          </p:nvPr>
        </p:nvSpPr>
        <p:spPr>
          <a:xfrm>
            <a:off x="5749500" y="3091623"/>
            <a:ext cx="248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19"/>
          <p:cNvSpPr txBox="1"/>
          <p:nvPr>
            <p:ph idx="8" type="subTitle"/>
          </p:nvPr>
        </p:nvSpPr>
        <p:spPr>
          <a:xfrm>
            <a:off x="5749500" y="3463950"/>
            <a:ext cx="248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2" type="title"/>
          </p:nvPr>
        </p:nvSpPr>
        <p:spPr>
          <a:xfrm>
            <a:off x="788550" y="1881312"/>
            <a:ext cx="23055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720013" y="2193175"/>
            <a:ext cx="24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3" type="title"/>
          </p:nvPr>
        </p:nvSpPr>
        <p:spPr>
          <a:xfrm>
            <a:off x="3419250" y="1881312"/>
            <a:ext cx="23055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20"/>
          <p:cNvSpPr txBox="1"/>
          <p:nvPr>
            <p:ph idx="4" type="subTitle"/>
          </p:nvPr>
        </p:nvSpPr>
        <p:spPr>
          <a:xfrm>
            <a:off x="3331962" y="2193175"/>
            <a:ext cx="248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5" type="title"/>
          </p:nvPr>
        </p:nvSpPr>
        <p:spPr>
          <a:xfrm>
            <a:off x="788550" y="3749587"/>
            <a:ext cx="23055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p20"/>
          <p:cNvSpPr txBox="1"/>
          <p:nvPr>
            <p:ph idx="6" type="subTitle"/>
          </p:nvPr>
        </p:nvSpPr>
        <p:spPr>
          <a:xfrm>
            <a:off x="720000" y="4061350"/>
            <a:ext cx="24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7" type="title"/>
          </p:nvPr>
        </p:nvSpPr>
        <p:spPr>
          <a:xfrm>
            <a:off x="3419250" y="3749587"/>
            <a:ext cx="23055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0"/>
          <p:cNvSpPr txBox="1"/>
          <p:nvPr>
            <p:ph idx="8" type="subTitle"/>
          </p:nvPr>
        </p:nvSpPr>
        <p:spPr>
          <a:xfrm>
            <a:off x="3331950" y="4061350"/>
            <a:ext cx="248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9" type="title"/>
          </p:nvPr>
        </p:nvSpPr>
        <p:spPr>
          <a:xfrm>
            <a:off x="6049924" y="1881312"/>
            <a:ext cx="23055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" name="Google Shape;113;p20"/>
          <p:cNvSpPr txBox="1"/>
          <p:nvPr>
            <p:ph idx="13" type="subTitle"/>
          </p:nvPr>
        </p:nvSpPr>
        <p:spPr>
          <a:xfrm>
            <a:off x="5981387" y="2193175"/>
            <a:ext cx="24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4" type="title"/>
          </p:nvPr>
        </p:nvSpPr>
        <p:spPr>
          <a:xfrm>
            <a:off x="6049924" y="3749587"/>
            <a:ext cx="23055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p20"/>
          <p:cNvSpPr txBox="1"/>
          <p:nvPr>
            <p:ph idx="15" type="subTitle"/>
          </p:nvPr>
        </p:nvSpPr>
        <p:spPr>
          <a:xfrm>
            <a:off x="5981374" y="4061350"/>
            <a:ext cx="24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1"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e text 3">
  <p:cSld name="CUSTOM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1759800" y="2006750"/>
            <a:ext cx="2659800" cy="19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4281625" y="2006750"/>
            <a:ext cx="2659800" cy="19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subTitle"/>
          </p:nvPr>
        </p:nvSpPr>
        <p:spPr>
          <a:xfrm>
            <a:off x="1759800" y="2006750"/>
            <a:ext cx="2659800" cy="19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hasCustomPrompt="1" type="title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hasCustomPrompt="1" idx="2" type="title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/>
          <p:nvPr>
            <p:ph idx="3" type="subTitle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hasCustomPrompt="1" idx="4" type="title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/>
          <p:nvPr>
            <p:ph idx="5" type="subTitle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>
            <p:ph type="title"/>
          </p:nvPr>
        </p:nvSpPr>
        <p:spPr>
          <a:xfrm>
            <a:off x="720107" y="2342625"/>
            <a:ext cx="3285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2" name="Google Shape;142;p26"/>
          <p:cNvSpPr txBox="1"/>
          <p:nvPr>
            <p:ph hasCustomPrompt="1" idx="2" type="title"/>
          </p:nvPr>
        </p:nvSpPr>
        <p:spPr>
          <a:xfrm>
            <a:off x="720000" y="1106175"/>
            <a:ext cx="3285000" cy="12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>
            <a:off x="720101" y="3323950"/>
            <a:ext cx="3285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>
            <p:ph type="title"/>
          </p:nvPr>
        </p:nvSpPr>
        <p:spPr>
          <a:xfrm>
            <a:off x="2929500" y="2342625"/>
            <a:ext cx="3285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" name="Google Shape;147;p27"/>
          <p:cNvSpPr txBox="1"/>
          <p:nvPr>
            <p:ph hasCustomPrompt="1" idx="2" type="title"/>
          </p:nvPr>
        </p:nvSpPr>
        <p:spPr>
          <a:xfrm>
            <a:off x="2929500" y="1106175"/>
            <a:ext cx="3285000" cy="12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2929500" y="3323950"/>
            <a:ext cx="3285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type="ctrTitle"/>
          </p:nvPr>
        </p:nvSpPr>
        <p:spPr>
          <a:xfrm>
            <a:off x="4096775" y="540100"/>
            <a:ext cx="4325700" cy="9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2" name="Google Shape;152;p28"/>
          <p:cNvSpPr txBox="1"/>
          <p:nvPr>
            <p:ph idx="1" type="subTitle"/>
          </p:nvPr>
        </p:nvSpPr>
        <p:spPr>
          <a:xfrm>
            <a:off x="4096775" y="1524100"/>
            <a:ext cx="4325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3" name="Google Shape;153;p28"/>
          <p:cNvSpPr txBox="1"/>
          <p:nvPr/>
        </p:nvSpPr>
        <p:spPr>
          <a:xfrm>
            <a:off x="4409075" y="3137600"/>
            <a:ext cx="37011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infographics &amp; images by</a:t>
            </a:r>
            <a:r>
              <a:rPr lang="en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.</a:t>
            </a:r>
            <a:endParaRPr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3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703800" y="2491350"/>
            <a:ext cx="3494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4913600" y="2491350"/>
            <a:ext cx="35103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703800" y="3001175"/>
            <a:ext cx="34941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4913600" y="3001175"/>
            <a:ext cx="35103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2433000" y="1371169"/>
            <a:ext cx="42780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433000" y="2441425"/>
            <a:ext cx="42780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>
            <p:ph type="title"/>
          </p:nvPr>
        </p:nvSpPr>
        <p:spPr>
          <a:xfrm>
            <a:off x="1388100" y="1693050"/>
            <a:ext cx="6367800" cy="17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>
            <p:ph type="title"/>
          </p:nvPr>
        </p:nvSpPr>
        <p:spPr>
          <a:xfrm>
            <a:off x="2433000" y="1330038"/>
            <a:ext cx="4278000" cy="16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8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775600" y="3100075"/>
            <a:ext cx="35928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 b="10" l="56623" r="0" t="0"/>
          <a:stretch/>
        </p:blipFill>
        <p:spPr>
          <a:xfrm>
            <a:off x="5177825" y="0"/>
            <a:ext cx="396617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/>
          <p:nvPr>
            <p:ph type="title"/>
          </p:nvPr>
        </p:nvSpPr>
        <p:spPr>
          <a:xfrm>
            <a:off x="4781550" y="1416450"/>
            <a:ext cx="3642600" cy="18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5452800" y="3276450"/>
            <a:ext cx="29712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GUERRA DELS METALLS RARS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ARTICLE 22</a:t>
            </a:r>
            <a:endParaRPr sz="2800"/>
          </a:p>
        </p:txBody>
      </p:sp>
      <p:sp>
        <p:nvSpPr>
          <p:cNvPr id="164" name="Google Shape;164;p32"/>
          <p:cNvSpPr txBox="1"/>
          <p:nvPr>
            <p:ph idx="1" type="subTitle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Quima Cardona Gomis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41"/>
          <p:cNvCxnSpPr/>
          <p:nvPr/>
        </p:nvCxnSpPr>
        <p:spPr>
          <a:xfrm>
            <a:off x="2162450" y="-119775"/>
            <a:ext cx="30300" cy="153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77" name="Google Shape;277;p41"/>
          <p:cNvGraphicFramePr/>
          <p:nvPr/>
        </p:nvGraphicFramePr>
        <p:xfrm>
          <a:off x="519025" y="141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331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L’investigador destaca la considerable quantitat de metalls bàsics que seran necessaris extreure del subsol per mantenir el ritme de la lluita contra el canvi climàtic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78" name="Google Shape;278;p41"/>
          <p:cNvCxnSpPr/>
          <p:nvPr/>
        </p:nvCxnSpPr>
        <p:spPr>
          <a:xfrm>
            <a:off x="3838925" y="2631325"/>
            <a:ext cx="162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79" name="Google Shape;279;p41"/>
          <p:cNvGraphicFramePr/>
          <p:nvPr/>
        </p:nvGraphicFramePr>
        <p:xfrm>
          <a:off x="5462525" y="177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2020150"/>
              </a:tblGrid>
              <a:tr h="109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A capacitat equivalent, les infraestructures eòliques necessiten: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80" name="Google Shape;280;p41"/>
          <p:cNvCxnSpPr/>
          <p:nvPr/>
        </p:nvCxnSpPr>
        <p:spPr>
          <a:xfrm flipH="1" rot="10800000">
            <a:off x="7482675" y="2616025"/>
            <a:ext cx="16971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2"/>
          <p:cNvGraphicFramePr/>
          <p:nvPr/>
        </p:nvGraphicFramePr>
        <p:xfrm>
          <a:off x="5462525" y="177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2020150"/>
              </a:tblGrid>
              <a:tr h="109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Que les instalacions que utilitzen combustibles tradicionals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86" name="Google Shape;286;p42"/>
          <p:cNvCxnSpPr/>
          <p:nvPr/>
        </p:nvCxnSpPr>
        <p:spPr>
          <a:xfrm flipH="1" rot="10800000">
            <a:off x="-1135325" y="2618725"/>
            <a:ext cx="16971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42"/>
          <p:cNvCxnSpPr/>
          <p:nvPr/>
        </p:nvCxnSpPr>
        <p:spPr>
          <a:xfrm>
            <a:off x="561775" y="1307275"/>
            <a:ext cx="45600" cy="26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42"/>
          <p:cNvCxnSpPr/>
          <p:nvPr/>
        </p:nvCxnSpPr>
        <p:spPr>
          <a:xfrm>
            <a:off x="561775" y="2626375"/>
            <a:ext cx="8193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42"/>
          <p:cNvCxnSpPr/>
          <p:nvPr/>
        </p:nvCxnSpPr>
        <p:spPr>
          <a:xfrm>
            <a:off x="607375" y="3945475"/>
            <a:ext cx="8193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42"/>
          <p:cNvCxnSpPr/>
          <p:nvPr/>
        </p:nvCxnSpPr>
        <p:spPr>
          <a:xfrm>
            <a:off x="561775" y="1307275"/>
            <a:ext cx="8193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42"/>
          <p:cNvSpPr/>
          <p:nvPr/>
        </p:nvSpPr>
        <p:spPr>
          <a:xfrm rot="10800000">
            <a:off x="1381087" y="846416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2"/>
          <p:cNvSpPr txBox="1"/>
          <p:nvPr>
            <p:ph idx="2" type="title"/>
          </p:nvPr>
        </p:nvSpPr>
        <p:spPr>
          <a:xfrm>
            <a:off x="1501275" y="1048375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x15</a:t>
            </a:r>
            <a:endParaRPr/>
          </a:p>
        </p:txBody>
      </p:sp>
      <p:sp>
        <p:nvSpPr>
          <p:cNvPr id="293" name="Google Shape;293;p42"/>
          <p:cNvSpPr/>
          <p:nvPr/>
        </p:nvSpPr>
        <p:spPr>
          <a:xfrm rot="10800000">
            <a:off x="1381087" y="2165516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2"/>
          <p:cNvSpPr/>
          <p:nvPr/>
        </p:nvSpPr>
        <p:spPr>
          <a:xfrm rot="10800000">
            <a:off x="1426687" y="3484616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"/>
          <p:cNvSpPr txBox="1"/>
          <p:nvPr>
            <p:ph idx="2" type="title"/>
          </p:nvPr>
        </p:nvSpPr>
        <p:spPr>
          <a:xfrm>
            <a:off x="1508688" y="2148025"/>
            <a:ext cx="691200" cy="7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x</a:t>
            </a:r>
            <a:r>
              <a:rPr lang="en"/>
              <a:t>90</a:t>
            </a:r>
            <a:endParaRPr/>
          </a:p>
        </p:txBody>
      </p:sp>
      <p:sp>
        <p:nvSpPr>
          <p:cNvPr id="296" name="Google Shape;296;p42"/>
          <p:cNvSpPr txBox="1"/>
          <p:nvPr>
            <p:ph idx="2" type="title"/>
          </p:nvPr>
        </p:nvSpPr>
        <p:spPr>
          <a:xfrm>
            <a:off x="1546875" y="3686575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x50</a:t>
            </a:r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2312675" y="10659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ciment</a:t>
            </a:r>
            <a:endParaRPr/>
          </a:p>
        </p:txBody>
      </p:sp>
      <p:sp>
        <p:nvSpPr>
          <p:cNvPr id="298" name="Google Shape;298;p42"/>
          <p:cNvSpPr txBox="1"/>
          <p:nvPr/>
        </p:nvSpPr>
        <p:spPr>
          <a:xfrm>
            <a:off x="2327500" y="23850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alumini</a:t>
            </a:r>
            <a:endParaRPr/>
          </a:p>
        </p:txBody>
      </p:sp>
      <p:sp>
        <p:nvSpPr>
          <p:cNvPr id="299" name="Google Shape;299;p42"/>
          <p:cNvSpPr txBox="1"/>
          <p:nvPr/>
        </p:nvSpPr>
        <p:spPr>
          <a:xfrm>
            <a:off x="2462525" y="37041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f</a:t>
            </a: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erro, coure 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i vidre</a:t>
            </a:r>
            <a:endParaRPr/>
          </a:p>
        </p:txBody>
      </p:sp>
      <p:cxnSp>
        <p:nvCxnSpPr>
          <p:cNvPr id="300" name="Google Shape;300;p42"/>
          <p:cNvCxnSpPr>
            <a:endCxn id="298" idx="3"/>
          </p:cNvCxnSpPr>
          <p:nvPr/>
        </p:nvCxnSpPr>
        <p:spPr>
          <a:xfrm>
            <a:off x="4157500" y="2625925"/>
            <a:ext cx="11700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42"/>
          <p:cNvSpPr txBox="1"/>
          <p:nvPr/>
        </p:nvSpPr>
        <p:spPr>
          <a:xfrm>
            <a:off x="4972600" y="39553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Segons El Banco Mundial, això també val per l’energia solar i la d’hidrogen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02" name="Google Shape;302;p42"/>
          <p:cNvCxnSpPr/>
          <p:nvPr/>
        </p:nvCxnSpPr>
        <p:spPr>
          <a:xfrm flipH="1">
            <a:off x="6468700" y="3585475"/>
            <a:ext cx="78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>
            <p:ph type="title"/>
          </p:nvPr>
        </p:nvSpPr>
        <p:spPr>
          <a:xfrm>
            <a:off x="720000" y="685600"/>
            <a:ext cx="2830800" cy="3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 de la teoria d’Oliver Vidal:</a:t>
            </a:r>
            <a:endParaRPr/>
          </a:p>
        </p:txBody>
      </p:sp>
      <p:sp>
        <p:nvSpPr>
          <p:cNvPr id="308" name="Google Shape;308;p43"/>
          <p:cNvSpPr txBox="1"/>
          <p:nvPr/>
        </p:nvSpPr>
        <p:spPr>
          <a:xfrm>
            <a:off x="5401700" y="1002375"/>
            <a:ext cx="31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5137250" y="1002375"/>
            <a:ext cx="37152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El consum mundial de metalls creix entre un 3% i un 5% anual.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D’aquí al 2050 s’hauran d’extreure més metalls del que la humanitat ha extret des del seu origen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Consumirem més metalls durant la següent generació que en els últims 70.000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/>
          <p:nvPr/>
        </p:nvSpPr>
        <p:spPr>
          <a:xfrm>
            <a:off x="637500" y="1290650"/>
            <a:ext cx="3049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5374200" y="1290650"/>
            <a:ext cx="3049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4"/>
          <p:cNvSpPr txBox="1"/>
          <p:nvPr/>
        </p:nvSpPr>
        <p:spPr>
          <a:xfrm>
            <a:off x="662400" y="12289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ADBOCATS DE LA TRANSICIÓ ENERGÈTICA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5399100" y="13614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CAÇADORS DE METALLS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662400" y="286760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Es poden explotar fins a l’infinit les fonts d’energia que suposen les marees, els vents i els raigs de llum solar; per mantenir el funcionament de les energies verdes.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19" name="Google Shape;319;p44"/>
          <p:cNvCxnSpPr>
            <a:endCxn id="318" idx="0"/>
          </p:cNvCxnSpPr>
          <p:nvPr/>
        </p:nvCxnSpPr>
        <p:spPr>
          <a:xfrm>
            <a:off x="2154900" y="2094800"/>
            <a:ext cx="7500" cy="77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Google Shape;320;p44"/>
          <p:cNvSpPr txBox="1"/>
          <p:nvPr/>
        </p:nvSpPr>
        <p:spPr>
          <a:xfrm>
            <a:off x="5399100" y="29745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Algun dia ens quedarem sense materies primeres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21" name="Google Shape;321;p44"/>
          <p:cNvCxnSpPr>
            <a:endCxn id="320" idx="0"/>
          </p:cNvCxnSpPr>
          <p:nvPr/>
        </p:nvCxnSpPr>
        <p:spPr>
          <a:xfrm>
            <a:off x="6891600" y="2201700"/>
            <a:ext cx="7500" cy="77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44"/>
          <p:cNvSpPr txBox="1"/>
          <p:nvPr>
            <p:ph type="title"/>
          </p:nvPr>
        </p:nvSpPr>
        <p:spPr>
          <a:xfrm>
            <a:off x="737900" y="467450"/>
            <a:ext cx="7704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FALTA DE METALLS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>
            <p:ph type="title"/>
          </p:nvPr>
        </p:nvSpPr>
        <p:spPr>
          <a:xfrm>
            <a:off x="737900" y="4674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FALTA DE METALLS</a:t>
            </a:r>
            <a:endParaRPr/>
          </a:p>
        </p:txBody>
      </p:sp>
      <p:sp>
        <p:nvSpPr>
          <p:cNvPr id="328" name="Google Shape;328;p45"/>
          <p:cNvSpPr/>
          <p:nvPr/>
        </p:nvSpPr>
        <p:spPr>
          <a:xfrm>
            <a:off x="720000" y="1774238"/>
            <a:ext cx="3035400" cy="572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5"/>
          <p:cNvSpPr/>
          <p:nvPr/>
        </p:nvSpPr>
        <p:spPr>
          <a:xfrm>
            <a:off x="720000" y="2823025"/>
            <a:ext cx="3035400" cy="572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5"/>
          <p:cNvSpPr/>
          <p:nvPr/>
        </p:nvSpPr>
        <p:spPr>
          <a:xfrm>
            <a:off x="720000" y="3992725"/>
            <a:ext cx="3035400" cy="572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737700" y="1722038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S’acabaran abans de fi d’aquest segle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737700" y="28938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Escassetat a llarg o curt plaç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737700" y="39927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És troben en perill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34" name="Google Shape;334;p45"/>
          <p:cNvCxnSpPr/>
          <p:nvPr/>
        </p:nvCxnSpPr>
        <p:spPr>
          <a:xfrm>
            <a:off x="3990650" y="2064138"/>
            <a:ext cx="11985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45"/>
          <p:cNvSpPr txBox="1"/>
          <p:nvPr/>
        </p:nvSpPr>
        <p:spPr>
          <a:xfrm>
            <a:off x="5606200" y="1856250"/>
            <a:ext cx="258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Metalls suplementaris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5471200" y="2403100"/>
            <a:ext cx="167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Vanadi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Disprosi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Terbi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Neodimio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Europi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37" name="Google Shape;337;p45"/>
          <p:cNvCxnSpPr/>
          <p:nvPr/>
        </p:nvCxnSpPr>
        <p:spPr>
          <a:xfrm>
            <a:off x="4081550" y="3103450"/>
            <a:ext cx="11985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45"/>
          <p:cNvCxnSpPr/>
          <p:nvPr/>
        </p:nvCxnSpPr>
        <p:spPr>
          <a:xfrm>
            <a:off x="4081550" y="4263675"/>
            <a:ext cx="11985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9" name="Google Shape;339;p45"/>
          <p:cNvSpPr txBox="1"/>
          <p:nvPr/>
        </p:nvSpPr>
        <p:spPr>
          <a:xfrm>
            <a:off x="5471200" y="3817375"/>
            <a:ext cx="167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Titani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Indi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Char char="-"/>
            </a:pPr>
            <a:r>
              <a:rPr lang="en" sz="16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Cobalt</a:t>
            </a:r>
            <a:endParaRPr sz="16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720000" y="925525"/>
            <a:ext cx="770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en" sz="16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 ritme actual de producció, les reserves d’una quinzena de metalls bàsics i d’estranys podrien esgotar-se al cap de 50 anys.</a:t>
            </a:r>
            <a:endParaRPr sz="1000"/>
          </a:p>
        </p:txBody>
      </p:sp>
      <p:pic>
        <p:nvPicPr>
          <p:cNvPr id="341" name="Google Shape;3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356" y="3809625"/>
            <a:ext cx="1232793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499" y="2596059"/>
            <a:ext cx="1198500" cy="90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FALTA DE METALLS</a:t>
            </a:r>
            <a:endParaRPr/>
          </a:p>
        </p:txBody>
      </p:sp>
      <p:graphicFrame>
        <p:nvGraphicFramePr>
          <p:cNvPr id="348" name="Google Shape;348;p46"/>
          <p:cNvGraphicFramePr/>
          <p:nvPr/>
        </p:nvGraphicFramePr>
        <p:xfrm>
          <a:off x="720000" y="140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3788500"/>
              </a:tblGrid>
              <a:tr h="49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Nombre de mines necessaries</a:t>
                      </a:r>
                      <a:endParaRPr b="1" sz="2000">
                        <a:solidFill>
                          <a:schemeClr val="dk1"/>
                        </a:solidFill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49" name="Google Shape;349;p46"/>
          <p:cNvGraphicFramePr/>
          <p:nvPr/>
        </p:nvGraphicFramePr>
        <p:xfrm>
          <a:off x="720000" y="228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3788500"/>
              </a:tblGrid>
              <a:tr h="49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L’efecte del canvi climàtic </a:t>
                      </a:r>
                      <a:endParaRPr b="1" sz="2000">
                        <a:solidFill>
                          <a:schemeClr val="dk1"/>
                        </a:solidFill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50" name="Google Shape;350;p46"/>
          <p:cNvGraphicFramePr/>
          <p:nvPr/>
        </p:nvGraphicFramePr>
        <p:xfrm>
          <a:off x="720000" y="308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3788500"/>
              </a:tblGrid>
              <a:tr h="57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L’accés de noves mines</a:t>
                      </a:r>
                      <a:endParaRPr b="1" sz="2000">
                        <a:solidFill>
                          <a:schemeClr val="dk1"/>
                        </a:solidFill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1" name="Google Shape;351;p46"/>
          <p:cNvSpPr txBox="1"/>
          <p:nvPr/>
        </p:nvSpPr>
        <p:spPr>
          <a:xfrm>
            <a:off x="5424000" y="1017725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?</a:t>
            </a:r>
            <a:endParaRPr sz="200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/>
          <p:nvPr>
            <p:ph idx="1" type="subTitle"/>
          </p:nvPr>
        </p:nvSpPr>
        <p:spPr>
          <a:xfrm>
            <a:off x="703050" y="1937100"/>
            <a:ext cx="77379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 ENS TROBEM EN UN CAPÍTOL DE LA HISTÒRIA MARCAT PER INVENTS TÈCNICS I OPORTUNITATS D’EXPLOTACIÓ, PERÒ COM ARRIBAREM A ATRAPAR AQUESTS OBJECTIUS SI ELS RECURSOS COMENÇEN A FALLAR? “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>
            <p:ph type="title"/>
          </p:nvPr>
        </p:nvSpPr>
        <p:spPr>
          <a:xfrm>
            <a:off x="4278900" y="1184450"/>
            <a:ext cx="4145100" cy="37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TRANSICIÓ ENERGÈTICA I VITAL EN PERILL</a:t>
            </a:r>
            <a:endParaRPr sz="3800"/>
          </a:p>
        </p:txBody>
      </p:sp>
      <p:sp>
        <p:nvSpPr>
          <p:cNvPr id="362" name="Google Shape;362;p48"/>
          <p:cNvSpPr txBox="1"/>
          <p:nvPr>
            <p:ph idx="2" type="title"/>
          </p:nvPr>
        </p:nvSpPr>
        <p:spPr>
          <a:xfrm>
            <a:off x="5138900" y="908950"/>
            <a:ext cx="3285000" cy="12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TRANSICIÓ ENERGÈTICA I VITAL EN PERILL</a:t>
            </a:r>
            <a:endParaRPr/>
          </a:p>
        </p:txBody>
      </p:sp>
      <p:graphicFrame>
        <p:nvGraphicFramePr>
          <p:cNvPr id="368" name="Google Shape;368;p49"/>
          <p:cNvGraphicFramePr/>
          <p:nvPr/>
        </p:nvGraphicFramePr>
        <p:xfrm>
          <a:off x="2267625" y="134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6247425"/>
              </a:tblGrid>
              <a:tr h="33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La revolució verda està en risc de ser molt més lenta de lo esperat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69" name="Google Shape;369;p49"/>
          <p:cNvGraphicFramePr/>
          <p:nvPr/>
        </p:nvGraphicFramePr>
        <p:xfrm>
          <a:off x="2200338" y="272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63820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Pekin no aguanta la producció de metalls rars per cobrir la necessitat, tenen por a que els seus recursos s’esgotin ràpid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0" name="Google Shape;370;p49"/>
          <p:cNvSpPr/>
          <p:nvPr/>
        </p:nvSpPr>
        <p:spPr>
          <a:xfrm rot="10800000">
            <a:off x="463437" y="1087891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9"/>
          <p:cNvSpPr txBox="1"/>
          <p:nvPr>
            <p:ph idx="2" type="title"/>
          </p:nvPr>
        </p:nvSpPr>
        <p:spPr>
          <a:xfrm>
            <a:off x="583625" y="1289850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72" name="Google Shape;372;p49"/>
          <p:cNvSpPr txBox="1"/>
          <p:nvPr/>
        </p:nvSpPr>
        <p:spPr>
          <a:xfrm>
            <a:off x="2417450" y="1767050"/>
            <a:ext cx="594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595959"/>
                </a:solidFill>
                <a:latin typeface="Oxygen Light"/>
                <a:ea typeface="Oxygen Light"/>
                <a:cs typeface="Oxygen Light"/>
                <a:sym typeface="Oxygen Light"/>
              </a:rPr>
              <a:t>La Xina te una estrategia adecuada per portar-la a terme</a:t>
            </a:r>
            <a:endParaRPr sz="1300">
              <a:solidFill>
                <a:srgbClr val="595959"/>
              </a:solidFill>
            </a:endParaRPr>
          </a:p>
        </p:txBody>
      </p:sp>
      <p:sp>
        <p:nvSpPr>
          <p:cNvPr id="373" name="Google Shape;373;p49"/>
          <p:cNvSpPr/>
          <p:nvPr/>
        </p:nvSpPr>
        <p:spPr>
          <a:xfrm rot="10800000">
            <a:off x="463437" y="2528766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9"/>
          <p:cNvSpPr txBox="1"/>
          <p:nvPr>
            <p:ph idx="2" type="title"/>
          </p:nvPr>
        </p:nvSpPr>
        <p:spPr>
          <a:xfrm>
            <a:off x="583625" y="2730725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75" name="Google Shape;375;p49"/>
          <p:cNvSpPr/>
          <p:nvPr/>
        </p:nvSpPr>
        <p:spPr>
          <a:xfrm rot="10800000">
            <a:off x="463437" y="3969641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9"/>
          <p:cNvSpPr txBox="1"/>
          <p:nvPr>
            <p:ph idx="2" type="title"/>
          </p:nvPr>
        </p:nvSpPr>
        <p:spPr>
          <a:xfrm>
            <a:off x="583625" y="4171600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aphicFrame>
        <p:nvGraphicFramePr>
          <p:cNvPr id="377" name="Google Shape;377;p49"/>
          <p:cNvGraphicFramePr/>
          <p:nvPr/>
        </p:nvGraphicFramePr>
        <p:xfrm>
          <a:off x="2200325" y="404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63820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El mercat negre (3ra part de la demanda oficial) accelera l’empobriment de les mines.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78" name="Google Shape;378;p49"/>
          <p:cNvCxnSpPr/>
          <p:nvPr/>
        </p:nvCxnSpPr>
        <p:spPr>
          <a:xfrm>
            <a:off x="1395025" y="1544838"/>
            <a:ext cx="6372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49"/>
          <p:cNvCxnSpPr/>
          <p:nvPr/>
        </p:nvCxnSpPr>
        <p:spPr>
          <a:xfrm>
            <a:off x="1418988" y="2985713"/>
            <a:ext cx="6372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49"/>
          <p:cNvCxnSpPr/>
          <p:nvPr/>
        </p:nvCxnSpPr>
        <p:spPr>
          <a:xfrm>
            <a:off x="1418963" y="4426588"/>
            <a:ext cx="6372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TRANSICIÓ ENERGÈTICA EN PERILL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1980650" y="1740050"/>
            <a:ext cx="51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R</a:t>
            </a:r>
            <a:r>
              <a:rPr lang="en" sz="1800">
                <a:solidFill>
                  <a:schemeClr val="accent1"/>
                </a:solidFill>
              </a:rPr>
              <a:t>esulta vital contenir l’augment de l’explotació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387" name="Google Shape;387;p50"/>
          <p:cNvSpPr/>
          <p:nvPr/>
        </p:nvSpPr>
        <p:spPr>
          <a:xfrm>
            <a:off x="3054200" y="1017713"/>
            <a:ext cx="3035400" cy="572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0"/>
          <p:cNvSpPr txBox="1"/>
          <p:nvPr/>
        </p:nvSpPr>
        <p:spPr>
          <a:xfrm>
            <a:off x="3071900" y="10885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A CONSEQÜÈNCIA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9" name="Google Shape;389;p50"/>
          <p:cNvSpPr/>
          <p:nvPr/>
        </p:nvSpPr>
        <p:spPr>
          <a:xfrm>
            <a:off x="3054200" y="2533163"/>
            <a:ext cx="3035400" cy="572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0"/>
          <p:cNvSpPr txBox="1"/>
          <p:nvPr/>
        </p:nvSpPr>
        <p:spPr>
          <a:xfrm>
            <a:off x="3071900" y="26039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E1E7EC"/>
                </a:solidFill>
                <a:latin typeface="Oxygen"/>
                <a:ea typeface="Oxygen"/>
                <a:cs typeface="Oxygen"/>
                <a:sym typeface="Oxygen"/>
              </a:rPr>
              <a:t>CONCLUSIÓ</a:t>
            </a:r>
            <a:endParaRPr sz="1600">
              <a:solidFill>
                <a:srgbClr val="E1E7E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91" name="Google Shape;391;p50"/>
          <p:cNvSpPr txBox="1"/>
          <p:nvPr>
            <p:ph idx="1" type="body"/>
          </p:nvPr>
        </p:nvSpPr>
        <p:spPr>
          <a:xfrm>
            <a:off x="720000" y="3242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Es creu que en un futur la producció serà retirada del mercat en benefici del xinesos</a:t>
            </a:r>
            <a:endParaRPr sz="1800">
              <a:solidFill>
                <a:schemeClr val="accent1"/>
              </a:solidFill>
            </a:endParaRPr>
          </a:p>
        </p:txBody>
      </p:sp>
      <p:cxnSp>
        <p:nvCxnSpPr>
          <p:cNvPr id="392" name="Google Shape;392;p50"/>
          <p:cNvCxnSpPr/>
          <p:nvPr/>
        </p:nvCxnSpPr>
        <p:spPr>
          <a:xfrm flipH="1">
            <a:off x="4568100" y="3952475"/>
            <a:ext cx="78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3" name="Google Shape;393;p50"/>
          <p:cNvSpPr txBox="1"/>
          <p:nvPr>
            <p:ph idx="1" type="body"/>
          </p:nvPr>
        </p:nvSpPr>
        <p:spPr>
          <a:xfrm>
            <a:off x="719900" y="43223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“ I que quedarà per la resta del món? Res, absolutament res.”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ÍNDEX</a:t>
            </a:r>
            <a:endParaRPr/>
          </a:p>
        </p:txBody>
      </p:sp>
      <p:sp>
        <p:nvSpPr>
          <p:cNvPr id="170" name="Google Shape;170;p33"/>
          <p:cNvSpPr txBox="1"/>
          <p:nvPr>
            <p:ph type="title"/>
          </p:nvPr>
        </p:nvSpPr>
        <p:spPr>
          <a:xfrm>
            <a:off x="720000" y="2914530"/>
            <a:ext cx="2336400" cy="7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L’AUGMENT DE NECESSITAT DE METALLS RARS </a:t>
            </a:r>
            <a:endParaRPr/>
          </a:p>
        </p:txBody>
      </p:sp>
      <p:sp>
        <p:nvSpPr>
          <p:cNvPr id="171" name="Google Shape;171;p33"/>
          <p:cNvSpPr txBox="1"/>
          <p:nvPr>
            <p:ph idx="3" type="title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FALTA DE METALLS</a:t>
            </a:r>
            <a:endParaRPr/>
          </a:p>
        </p:txBody>
      </p:sp>
      <p:sp>
        <p:nvSpPr>
          <p:cNvPr id="172" name="Google Shape;172;p33"/>
          <p:cNvSpPr txBox="1"/>
          <p:nvPr>
            <p:ph idx="5" type="subTitle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OLIVER VIDAL</a:t>
            </a:r>
            <a:endParaRPr/>
          </a:p>
        </p:txBody>
      </p:sp>
      <p:sp>
        <p:nvSpPr>
          <p:cNvPr id="173" name="Google Shape;173;p33"/>
          <p:cNvSpPr txBox="1"/>
          <p:nvPr>
            <p:ph idx="6" type="title"/>
          </p:nvPr>
        </p:nvSpPr>
        <p:spPr>
          <a:xfrm>
            <a:off x="6087600" y="2804574"/>
            <a:ext cx="23364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TRANSSISIÓ ENERGÈTICA I VITAL EN PERILL</a:t>
            </a:r>
            <a:endParaRPr/>
          </a:p>
        </p:txBody>
      </p:sp>
      <p:sp>
        <p:nvSpPr>
          <p:cNvPr id="174" name="Google Shape;174;p33"/>
          <p:cNvSpPr/>
          <p:nvPr/>
        </p:nvSpPr>
        <p:spPr>
          <a:xfrm>
            <a:off x="1402350" y="1385575"/>
            <a:ext cx="971700" cy="971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3"/>
          <p:cNvSpPr/>
          <p:nvPr/>
        </p:nvSpPr>
        <p:spPr>
          <a:xfrm>
            <a:off x="4086150" y="1385575"/>
            <a:ext cx="971700" cy="971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3"/>
          <p:cNvSpPr/>
          <p:nvPr/>
        </p:nvSpPr>
        <p:spPr>
          <a:xfrm>
            <a:off x="6769950" y="1385575"/>
            <a:ext cx="971700" cy="971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33"/>
          <p:cNvCxnSpPr>
            <a:stCxn id="174" idx="4"/>
            <a:endCxn id="170" idx="0"/>
          </p:cNvCxnSpPr>
          <p:nvPr/>
        </p:nvCxnSpPr>
        <p:spPr>
          <a:xfrm>
            <a:off x="1888200" y="2357275"/>
            <a:ext cx="0" cy="5574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3"/>
          <p:cNvCxnSpPr>
            <a:stCxn id="175" idx="4"/>
            <a:endCxn id="171" idx="0"/>
          </p:cNvCxnSpPr>
          <p:nvPr/>
        </p:nvCxnSpPr>
        <p:spPr>
          <a:xfrm>
            <a:off x="4572000" y="2357275"/>
            <a:ext cx="0" cy="447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3"/>
          <p:cNvCxnSpPr>
            <a:stCxn id="176" idx="4"/>
            <a:endCxn id="173" idx="0"/>
          </p:cNvCxnSpPr>
          <p:nvPr/>
        </p:nvCxnSpPr>
        <p:spPr>
          <a:xfrm>
            <a:off x="7255800" y="2357275"/>
            <a:ext cx="0" cy="447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33"/>
          <p:cNvSpPr txBox="1"/>
          <p:nvPr>
            <p:ph idx="2" type="title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1" name="Google Shape;181;p33"/>
          <p:cNvSpPr txBox="1"/>
          <p:nvPr>
            <p:ph idx="4" type="title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2" name="Google Shape;182;p33"/>
          <p:cNvSpPr txBox="1"/>
          <p:nvPr>
            <p:ph idx="7" type="title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/>
          <p:nvPr>
            <p:ph type="title"/>
          </p:nvPr>
        </p:nvSpPr>
        <p:spPr>
          <a:xfrm>
            <a:off x="2929500" y="2150850"/>
            <a:ext cx="3285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4278900" y="1184450"/>
            <a:ext cx="4145100" cy="37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L’AUGMENT DE LA NECESSITAT DE METALLS RARS</a:t>
            </a:r>
            <a:endParaRPr sz="3800"/>
          </a:p>
        </p:txBody>
      </p:sp>
      <p:sp>
        <p:nvSpPr>
          <p:cNvPr id="188" name="Google Shape;188;p34"/>
          <p:cNvSpPr txBox="1"/>
          <p:nvPr>
            <p:ph idx="2" type="title"/>
          </p:nvPr>
        </p:nvSpPr>
        <p:spPr>
          <a:xfrm>
            <a:off x="5138900" y="908950"/>
            <a:ext cx="3285000" cy="12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L’AUGMENT DE NECESSITAT DE METALLS RARS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4" name="Google Shape;194;p35"/>
          <p:cNvGraphicFramePr/>
          <p:nvPr/>
        </p:nvGraphicFramePr>
        <p:xfrm>
          <a:off x="2640788" y="120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3862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La necessitat de metalls rars augmenta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5" name="Google Shape;195;p35"/>
          <p:cNvGraphicFramePr/>
          <p:nvPr/>
        </p:nvGraphicFramePr>
        <p:xfrm>
          <a:off x="1448300" y="244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6247425"/>
              </a:tblGrid>
              <a:tr h="42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Cada dia es descobreixen noves propietats d’aquests metalls rars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96" name="Google Shape;196;p35"/>
          <p:cNvCxnSpPr/>
          <p:nvPr/>
        </p:nvCxnSpPr>
        <p:spPr>
          <a:xfrm>
            <a:off x="4587163" y="3021025"/>
            <a:ext cx="10500" cy="59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5"/>
          <p:cNvCxnSpPr/>
          <p:nvPr/>
        </p:nvCxnSpPr>
        <p:spPr>
          <a:xfrm>
            <a:off x="4566738" y="1744150"/>
            <a:ext cx="10500" cy="59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98" name="Google Shape;198;p35"/>
          <p:cNvGraphicFramePr/>
          <p:nvPr/>
        </p:nvGraphicFramePr>
        <p:xfrm>
          <a:off x="1401425" y="389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63820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Proposta d’extenció de l’àmbit de la mina al món dels metalls               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71050" y="293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L’AUGMENT DE NECESSITAT DE METALLS RARS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6"/>
          <p:cNvSpPr/>
          <p:nvPr/>
        </p:nvSpPr>
        <p:spPr>
          <a:xfrm rot="10800000">
            <a:off x="-10193962" y="-4404443"/>
            <a:ext cx="97828" cy="71043"/>
          </a:xfrm>
          <a:custGeom>
            <a:rect b="b" l="l" r="r" t="t"/>
            <a:pathLst>
              <a:path extrusionOk="0" h="7909" w="10891">
                <a:moveTo>
                  <a:pt x="1188" y="1567"/>
                </a:moveTo>
                <a:lnTo>
                  <a:pt x="1289" y="1580"/>
                </a:lnTo>
                <a:lnTo>
                  <a:pt x="1390" y="1592"/>
                </a:lnTo>
                <a:lnTo>
                  <a:pt x="1516" y="1618"/>
                </a:lnTo>
                <a:lnTo>
                  <a:pt x="1643" y="1668"/>
                </a:lnTo>
                <a:lnTo>
                  <a:pt x="1782" y="1719"/>
                </a:lnTo>
                <a:lnTo>
                  <a:pt x="1946" y="1794"/>
                </a:lnTo>
                <a:lnTo>
                  <a:pt x="2034" y="1908"/>
                </a:lnTo>
                <a:lnTo>
                  <a:pt x="2123" y="2009"/>
                </a:lnTo>
                <a:lnTo>
                  <a:pt x="2199" y="2136"/>
                </a:lnTo>
                <a:lnTo>
                  <a:pt x="2274" y="2249"/>
                </a:lnTo>
                <a:lnTo>
                  <a:pt x="2337" y="2376"/>
                </a:lnTo>
                <a:lnTo>
                  <a:pt x="2401" y="2502"/>
                </a:lnTo>
                <a:lnTo>
                  <a:pt x="2451" y="2628"/>
                </a:lnTo>
                <a:lnTo>
                  <a:pt x="2489" y="2767"/>
                </a:lnTo>
                <a:lnTo>
                  <a:pt x="2578" y="3020"/>
                </a:lnTo>
                <a:lnTo>
                  <a:pt x="2653" y="3285"/>
                </a:lnTo>
                <a:lnTo>
                  <a:pt x="2716" y="3550"/>
                </a:lnTo>
                <a:lnTo>
                  <a:pt x="2767" y="3816"/>
                </a:lnTo>
                <a:lnTo>
                  <a:pt x="2805" y="4081"/>
                </a:lnTo>
                <a:lnTo>
                  <a:pt x="2843" y="4359"/>
                </a:lnTo>
                <a:lnTo>
                  <a:pt x="2881" y="4889"/>
                </a:lnTo>
                <a:lnTo>
                  <a:pt x="2893" y="4990"/>
                </a:lnTo>
                <a:lnTo>
                  <a:pt x="2931" y="5066"/>
                </a:lnTo>
                <a:lnTo>
                  <a:pt x="2982" y="5129"/>
                </a:lnTo>
                <a:lnTo>
                  <a:pt x="3032" y="5193"/>
                </a:lnTo>
                <a:lnTo>
                  <a:pt x="3057" y="5208"/>
                </a:lnTo>
                <a:lnTo>
                  <a:pt x="3057" y="5208"/>
                </a:lnTo>
                <a:lnTo>
                  <a:pt x="2994" y="5231"/>
                </a:lnTo>
                <a:lnTo>
                  <a:pt x="2843" y="5294"/>
                </a:lnTo>
                <a:lnTo>
                  <a:pt x="2679" y="5369"/>
                </a:lnTo>
                <a:lnTo>
                  <a:pt x="2620" y="5404"/>
                </a:lnTo>
                <a:lnTo>
                  <a:pt x="2620" y="5404"/>
                </a:lnTo>
                <a:lnTo>
                  <a:pt x="2274" y="4978"/>
                </a:lnTo>
                <a:lnTo>
                  <a:pt x="1895" y="4498"/>
                </a:lnTo>
                <a:lnTo>
                  <a:pt x="1554" y="4005"/>
                </a:lnTo>
                <a:lnTo>
                  <a:pt x="1390" y="3752"/>
                </a:lnTo>
                <a:lnTo>
                  <a:pt x="1226" y="3500"/>
                </a:lnTo>
                <a:lnTo>
                  <a:pt x="1112" y="3348"/>
                </a:lnTo>
                <a:lnTo>
                  <a:pt x="1011" y="3171"/>
                </a:lnTo>
                <a:lnTo>
                  <a:pt x="923" y="2982"/>
                </a:lnTo>
                <a:lnTo>
                  <a:pt x="847" y="2792"/>
                </a:lnTo>
                <a:lnTo>
                  <a:pt x="784" y="2590"/>
                </a:lnTo>
                <a:lnTo>
                  <a:pt x="746" y="2401"/>
                </a:lnTo>
                <a:lnTo>
                  <a:pt x="720" y="2211"/>
                </a:lnTo>
                <a:lnTo>
                  <a:pt x="720" y="2047"/>
                </a:lnTo>
                <a:lnTo>
                  <a:pt x="733" y="1959"/>
                </a:lnTo>
                <a:lnTo>
                  <a:pt x="746" y="1895"/>
                </a:lnTo>
                <a:lnTo>
                  <a:pt x="771" y="1820"/>
                </a:lnTo>
                <a:lnTo>
                  <a:pt x="809" y="1757"/>
                </a:lnTo>
                <a:lnTo>
                  <a:pt x="847" y="1706"/>
                </a:lnTo>
                <a:lnTo>
                  <a:pt x="897" y="1655"/>
                </a:lnTo>
                <a:lnTo>
                  <a:pt x="960" y="1618"/>
                </a:lnTo>
                <a:lnTo>
                  <a:pt x="1024" y="1592"/>
                </a:lnTo>
                <a:lnTo>
                  <a:pt x="1099" y="1580"/>
                </a:lnTo>
                <a:lnTo>
                  <a:pt x="1188" y="1567"/>
                </a:lnTo>
                <a:close/>
                <a:moveTo>
                  <a:pt x="4498" y="759"/>
                </a:moveTo>
                <a:lnTo>
                  <a:pt x="4536" y="784"/>
                </a:lnTo>
                <a:lnTo>
                  <a:pt x="4586" y="809"/>
                </a:lnTo>
                <a:lnTo>
                  <a:pt x="4637" y="847"/>
                </a:lnTo>
                <a:lnTo>
                  <a:pt x="4675" y="898"/>
                </a:lnTo>
                <a:lnTo>
                  <a:pt x="4763" y="1011"/>
                </a:lnTo>
                <a:lnTo>
                  <a:pt x="4839" y="1163"/>
                </a:lnTo>
                <a:lnTo>
                  <a:pt x="4902" y="1327"/>
                </a:lnTo>
                <a:lnTo>
                  <a:pt x="4965" y="1504"/>
                </a:lnTo>
                <a:lnTo>
                  <a:pt x="5066" y="1832"/>
                </a:lnTo>
                <a:lnTo>
                  <a:pt x="5130" y="2085"/>
                </a:lnTo>
                <a:lnTo>
                  <a:pt x="5155" y="2199"/>
                </a:lnTo>
                <a:lnTo>
                  <a:pt x="5155" y="2502"/>
                </a:lnTo>
                <a:lnTo>
                  <a:pt x="5130" y="2792"/>
                </a:lnTo>
                <a:lnTo>
                  <a:pt x="5104" y="3096"/>
                </a:lnTo>
                <a:lnTo>
                  <a:pt x="5066" y="3399"/>
                </a:lnTo>
                <a:lnTo>
                  <a:pt x="5016" y="3715"/>
                </a:lnTo>
                <a:lnTo>
                  <a:pt x="4967" y="4018"/>
                </a:lnTo>
                <a:lnTo>
                  <a:pt x="4940" y="4131"/>
                </a:lnTo>
                <a:lnTo>
                  <a:pt x="4826" y="4662"/>
                </a:lnTo>
                <a:lnTo>
                  <a:pt x="4814" y="4763"/>
                </a:lnTo>
                <a:lnTo>
                  <a:pt x="4826" y="4852"/>
                </a:lnTo>
                <a:lnTo>
                  <a:pt x="4852" y="4927"/>
                </a:lnTo>
                <a:lnTo>
                  <a:pt x="4889" y="4990"/>
                </a:lnTo>
                <a:lnTo>
                  <a:pt x="4940" y="5054"/>
                </a:lnTo>
                <a:lnTo>
                  <a:pt x="5003" y="5092"/>
                </a:lnTo>
                <a:lnTo>
                  <a:pt x="5066" y="5129"/>
                </a:lnTo>
                <a:lnTo>
                  <a:pt x="5142" y="5155"/>
                </a:lnTo>
                <a:lnTo>
                  <a:pt x="5218" y="5167"/>
                </a:lnTo>
                <a:lnTo>
                  <a:pt x="5294" y="5167"/>
                </a:lnTo>
                <a:lnTo>
                  <a:pt x="5370" y="5155"/>
                </a:lnTo>
                <a:lnTo>
                  <a:pt x="5433" y="5117"/>
                </a:lnTo>
                <a:lnTo>
                  <a:pt x="5509" y="5079"/>
                </a:lnTo>
                <a:lnTo>
                  <a:pt x="5559" y="5016"/>
                </a:lnTo>
                <a:lnTo>
                  <a:pt x="5610" y="4940"/>
                </a:lnTo>
                <a:lnTo>
                  <a:pt x="5635" y="4852"/>
                </a:lnTo>
                <a:lnTo>
                  <a:pt x="5761" y="4334"/>
                </a:lnTo>
                <a:lnTo>
                  <a:pt x="5790" y="4175"/>
                </a:lnTo>
                <a:lnTo>
                  <a:pt x="5790" y="4175"/>
                </a:lnTo>
                <a:lnTo>
                  <a:pt x="5862" y="3929"/>
                </a:lnTo>
                <a:lnTo>
                  <a:pt x="5963" y="3626"/>
                </a:lnTo>
                <a:lnTo>
                  <a:pt x="6064" y="3323"/>
                </a:lnTo>
                <a:lnTo>
                  <a:pt x="6191" y="3032"/>
                </a:lnTo>
                <a:lnTo>
                  <a:pt x="6317" y="2742"/>
                </a:lnTo>
                <a:lnTo>
                  <a:pt x="6456" y="2451"/>
                </a:lnTo>
                <a:lnTo>
                  <a:pt x="6519" y="2338"/>
                </a:lnTo>
                <a:lnTo>
                  <a:pt x="6582" y="2211"/>
                </a:lnTo>
                <a:lnTo>
                  <a:pt x="6658" y="2098"/>
                </a:lnTo>
                <a:lnTo>
                  <a:pt x="6734" y="1984"/>
                </a:lnTo>
                <a:lnTo>
                  <a:pt x="6822" y="1870"/>
                </a:lnTo>
                <a:lnTo>
                  <a:pt x="6911" y="1782"/>
                </a:lnTo>
                <a:lnTo>
                  <a:pt x="7012" y="1719"/>
                </a:lnTo>
                <a:lnTo>
                  <a:pt x="7100" y="1668"/>
                </a:lnTo>
                <a:lnTo>
                  <a:pt x="7189" y="1655"/>
                </a:lnTo>
                <a:lnTo>
                  <a:pt x="7227" y="1655"/>
                </a:lnTo>
                <a:lnTo>
                  <a:pt x="7277" y="1668"/>
                </a:lnTo>
                <a:lnTo>
                  <a:pt x="7315" y="1693"/>
                </a:lnTo>
                <a:lnTo>
                  <a:pt x="7353" y="1719"/>
                </a:lnTo>
                <a:lnTo>
                  <a:pt x="7391" y="1757"/>
                </a:lnTo>
                <a:lnTo>
                  <a:pt x="7416" y="1807"/>
                </a:lnTo>
                <a:lnTo>
                  <a:pt x="7479" y="1946"/>
                </a:lnTo>
                <a:lnTo>
                  <a:pt x="7530" y="2136"/>
                </a:lnTo>
                <a:lnTo>
                  <a:pt x="7555" y="2363"/>
                </a:lnTo>
                <a:lnTo>
                  <a:pt x="7568" y="2666"/>
                </a:lnTo>
                <a:lnTo>
                  <a:pt x="7543" y="2818"/>
                </a:lnTo>
                <a:lnTo>
                  <a:pt x="7492" y="2969"/>
                </a:lnTo>
                <a:lnTo>
                  <a:pt x="7441" y="3121"/>
                </a:lnTo>
                <a:lnTo>
                  <a:pt x="7378" y="3272"/>
                </a:lnTo>
                <a:lnTo>
                  <a:pt x="7227" y="3563"/>
                </a:lnTo>
                <a:lnTo>
                  <a:pt x="7062" y="3841"/>
                </a:lnTo>
                <a:lnTo>
                  <a:pt x="6886" y="4157"/>
                </a:lnTo>
                <a:lnTo>
                  <a:pt x="6671" y="4460"/>
                </a:lnTo>
                <a:lnTo>
                  <a:pt x="6456" y="4750"/>
                </a:lnTo>
                <a:lnTo>
                  <a:pt x="6229" y="5041"/>
                </a:lnTo>
                <a:lnTo>
                  <a:pt x="6178" y="5117"/>
                </a:lnTo>
                <a:lnTo>
                  <a:pt x="6140" y="5205"/>
                </a:lnTo>
                <a:lnTo>
                  <a:pt x="6128" y="5281"/>
                </a:lnTo>
                <a:lnTo>
                  <a:pt x="6128" y="5357"/>
                </a:lnTo>
                <a:lnTo>
                  <a:pt x="6153" y="5433"/>
                </a:lnTo>
                <a:lnTo>
                  <a:pt x="6178" y="5496"/>
                </a:lnTo>
                <a:lnTo>
                  <a:pt x="6216" y="5572"/>
                </a:lnTo>
                <a:lnTo>
                  <a:pt x="6267" y="5622"/>
                </a:lnTo>
                <a:lnTo>
                  <a:pt x="6317" y="5673"/>
                </a:lnTo>
                <a:lnTo>
                  <a:pt x="6393" y="5698"/>
                </a:lnTo>
                <a:lnTo>
                  <a:pt x="6456" y="5723"/>
                </a:lnTo>
                <a:lnTo>
                  <a:pt x="6532" y="5736"/>
                </a:lnTo>
                <a:lnTo>
                  <a:pt x="6608" y="5736"/>
                </a:lnTo>
                <a:lnTo>
                  <a:pt x="6683" y="5711"/>
                </a:lnTo>
                <a:lnTo>
                  <a:pt x="6759" y="5673"/>
                </a:lnTo>
                <a:lnTo>
                  <a:pt x="6835" y="5609"/>
                </a:lnTo>
                <a:lnTo>
                  <a:pt x="7265" y="5180"/>
                </a:lnTo>
                <a:lnTo>
                  <a:pt x="7694" y="4776"/>
                </a:lnTo>
                <a:lnTo>
                  <a:pt x="7922" y="4586"/>
                </a:lnTo>
                <a:lnTo>
                  <a:pt x="8149" y="4397"/>
                </a:lnTo>
                <a:lnTo>
                  <a:pt x="8402" y="4207"/>
                </a:lnTo>
                <a:lnTo>
                  <a:pt x="8654" y="4030"/>
                </a:lnTo>
                <a:lnTo>
                  <a:pt x="8831" y="3967"/>
                </a:lnTo>
                <a:lnTo>
                  <a:pt x="8995" y="3904"/>
                </a:lnTo>
                <a:lnTo>
                  <a:pt x="9147" y="3866"/>
                </a:lnTo>
                <a:lnTo>
                  <a:pt x="9286" y="3828"/>
                </a:lnTo>
                <a:lnTo>
                  <a:pt x="9412" y="3803"/>
                </a:lnTo>
                <a:lnTo>
                  <a:pt x="9539" y="3790"/>
                </a:lnTo>
                <a:lnTo>
                  <a:pt x="9640" y="3790"/>
                </a:lnTo>
                <a:lnTo>
                  <a:pt x="9728" y="3803"/>
                </a:lnTo>
                <a:lnTo>
                  <a:pt x="9817" y="3828"/>
                </a:lnTo>
                <a:lnTo>
                  <a:pt x="9892" y="3854"/>
                </a:lnTo>
                <a:lnTo>
                  <a:pt x="9956" y="3879"/>
                </a:lnTo>
                <a:lnTo>
                  <a:pt x="10006" y="3917"/>
                </a:lnTo>
                <a:lnTo>
                  <a:pt x="10044" y="3967"/>
                </a:lnTo>
                <a:lnTo>
                  <a:pt x="10082" y="4018"/>
                </a:lnTo>
                <a:lnTo>
                  <a:pt x="10107" y="4081"/>
                </a:lnTo>
                <a:lnTo>
                  <a:pt x="10132" y="4131"/>
                </a:lnTo>
                <a:lnTo>
                  <a:pt x="10132" y="4207"/>
                </a:lnTo>
                <a:lnTo>
                  <a:pt x="10132" y="4270"/>
                </a:lnTo>
                <a:lnTo>
                  <a:pt x="10120" y="4409"/>
                </a:lnTo>
                <a:lnTo>
                  <a:pt x="10069" y="4561"/>
                </a:lnTo>
                <a:lnTo>
                  <a:pt x="9993" y="4700"/>
                </a:lnTo>
                <a:lnTo>
                  <a:pt x="9905" y="4839"/>
                </a:lnTo>
                <a:lnTo>
                  <a:pt x="9791" y="4965"/>
                </a:lnTo>
                <a:lnTo>
                  <a:pt x="9665" y="5066"/>
                </a:lnTo>
                <a:lnTo>
                  <a:pt x="9513" y="5155"/>
                </a:lnTo>
                <a:lnTo>
                  <a:pt x="9324" y="5268"/>
                </a:lnTo>
                <a:lnTo>
                  <a:pt x="9122" y="5369"/>
                </a:lnTo>
                <a:lnTo>
                  <a:pt x="8920" y="5458"/>
                </a:lnTo>
                <a:lnTo>
                  <a:pt x="8705" y="5546"/>
                </a:lnTo>
                <a:lnTo>
                  <a:pt x="8452" y="5647"/>
                </a:lnTo>
                <a:lnTo>
                  <a:pt x="8187" y="5736"/>
                </a:lnTo>
                <a:lnTo>
                  <a:pt x="7922" y="5824"/>
                </a:lnTo>
                <a:lnTo>
                  <a:pt x="7656" y="5900"/>
                </a:lnTo>
                <a:lnTo>
                  <a:pt x="7126" y="6039"/>
                </a:lnTo>
                <a:lnTo>
                  <a:pt x="6595" y="6153"/>
                </a:lnTo>
                <a:lnTo>
                  <a:pt x="6519" y="6178"/>
                </a:lnTo>
                <a:lnTo>
                  <a:pt x="6431" y="6191"/>
                </a:lnTo>
                <a:lnTo>
                  <a:pt x="6355" y="6228"/>
                </a:lnTo>
                <a:lnTo>
                  <a:pt x="6330" y="6254"/>
                </a:lnTo>
                <a:lnTo>
                  <a:pt x="6325" y="6258"/>
                </a:lnTo>
                <a:lnTo>
                  <a:pt x="6325" y="6258"/>
                </a:lnTo>
                <a:lnTo>
                  <a:pt x="6330" y="6241"/>
                </a:lnTo>
                <a:lnTo>
                  <a:pt x="6342" y="6191"/>
                </a:lnTo>
                <a:lnTo>
                  <a:pt x="6355" y="6140"/>
                </a:lnTo>
                <a:lnTo>
                  <a:pt x="6342" y="6077"/>
                </a:lnTo>
                <a:lnTo>
                  <a:pt x="6330" y="6026"/>
                </a:lnTo>
                <a:lnTo>
                  <a:pt x="6304" y="5976"/>
                </a:lnTo>
                <a:lnTo>
                  <a:pt x="6267" y="5925"/>
                </a:lnTo>
                <a:lnTo>
                  <a:pt x="6216" y="5887"/>
                </a:lnTo>
                <a:lnTo>
                  <a:pt x="5850" y="5660"/>
                </a:lnTo>
                <a:lnTo>
                  <a:pt x="5660" y="5559"/>
                </a:lnTo>
                <a:lnTo>
                  <a:pt x="5483" y="5458"/>
                </a:lnTo>
                <a:lnTo>
                  <a:pt x="5294" y="5369"/>
                </a:lnTo>
                <a:lnTo>
                  <a:pt x="5117" y="5294"/>
                </a:lnTo>
                <a:lnTo>
                  <a:pt x="4927" y="5231"/>
                </a:lnTo>
                <a:lnTo>
                  <a:pt x="4738" y="5167"/>
                </a:lnTo>
                <a:lnTo>
                  <a:pt x="4548" y="5129"/>
                </a:lnTo>
                <a:lnTo>
                  <a:pt x="4359" y="5092"/>
                </a:lnTo>
                <a:lnTo>
                  <a:pt x="4157" y="5066"/>
                </a:lnTo>
                <a:lnTo>
                  <a:pt x="3967" y="5066"/>
                </a:lnTo>
                <a:lnTo>
                  <a:pt x="3765" y="5079"/>
                </a:lnTo>
                <a:lnTo>
                  <a:pt x="3674" y="5084"/>
                </a:lnTo>
                <a:lnTo>
                  <a:pt x="3674" y="5084"/>
                </a:lnTo>
                <a:lnTo>
                  <a:pt x="3702" y="5028"/>
                </a:lnTo>
                <a:lnTo>
                  <a:pt x="3715" y="4953"/>
                </a:lnTo>
                <a:lnTo>
                  <a:pt x="3727" y="4852"/>
                </a:lnTo>
                <a:lnTo>
                  <a:pt x="3689" y="4391"/>
                </a:lnTo>
                <a:lnTo>
                  <a:pt x="3677" y="3942"/>
                </a:lnTo>
                <a:lnTo>
                  <a:pt x="3664" y="3475"/>
                </a:lnTo>
                <a:lnTo>
                  <a:pt x="3689" y="3007"/>
                </a:lnTo>
                <a:lnTo>
                  <a:pt x="3727" y="2540"/>
                </a:lnTo>
                <a:lnTo>
                  <a:pt x="3765" y="2312"/>
                </a:lnTo>
                <a:lnTo>
                  <a:pt x="3803" y="2085"/>
                </a:lnTo>
                <a:lnTo>
                  <a:pt x="3854" y="1870"/>
                </a:lnTo>
                <a:lnTo>
                  <a:pt x="3917" y="1643"/>
                </a:lnTo>
                <a:lnTo>
                  <a:pt x="3980" y="1428"/>
                </a:lnTo>
                <a:lnTo>
                  <a:pt x="4068" y="1213"/>
                </a:lnTo>
                <a:lnTo>
                  <a:pt x="4119" y="1100"/>
                </a:lnTo>
                <a:lnTo>
                  <a:pt x="4182" y="986"/>
                </a:lnTo>
                <a:lnTo>
                  <a:pt x="4233" y="910"/>
                </a:lnTo>
                <a:lnTo>
                  <a:pt x="4283" y="847"/>
                </a:lnTo>
                <a:lnTo>
                  <a:pt x="4346" y="796"/>
                </a:lnTo>
                <a:lnTo>
                  <a:pt x="4397" y="771"/>
                </a:lnTo>
                <a:lnTo>
                  <a:pt x="4447" y="759"/>
                </a:lnTo>
                <a:close/>
                <a:moveTo>
                  <a:pt x="4182" y="5711"/>
                </a:moveTo>
                <a:lnTo>
                  <a:pt x="4346" y="5736"/>
                </a:lnTo>
                <a:lnTo>
                  <a:pt x="4523" y="5761"/>
                </a:lnTo>
                <a:lnTo>
                  <a:pt x="4687" y="5812"/>
                </a:lnTo>
                <a:lnTo>
                  <a:pt x="4852" y="5862"/>
                </a:lnTo>
                <a:lnTo>
                  <a:pt x="5016" y="5925"/>
                </a:lnTo>
                <a:lnTo>
                  <a:pt x="5332" y="6077"/>
                </a:lnTo>
                <a:lnTo>
                  <a:pt x="5647" y="6228"/>
                </a:lnTo>
                <a:lnTo>
                  <a:pt x="5938" y="6405"/>
                </a:lnTo>
                <a:lnTo>
                  <a:pt x="5989" y="6431"/>
                </a:lnTo>
                <a:lnTo>
                  <a:pt x="6052" y="6443"/>
                </a:lnTo>
                <a:lnTo>
                  <a:pt x="6102" y="6443"/>
                </a:lnTo>
                <a:lnTo>
                  <a:pt x="6165" y="6431"/>
                </a:lnTo>
                <a:lnTo>
                  <a:pt x="6186" y="6424"/>
                </a:lnTo>
                <a:lnTo>
                  <a:pt x="6186" y="6424"/>
                </a:lnTo>
                <a:lnTo>
                  <a:pt x="6077" y="6557"/>
                </a:lnTo>
                <a:lnTo>
                  <a:pt x="5963" y="6671"/>
                </a:lnTo>
                <a:lnTo>
                  <a:pt x="5837" y="6772"/>
                </a:lnTo>
                <a:lnTo>
                  <a:pt x="5711" y="6873"/>
                </a:lnTo>
                <a:lnTo>
                  <a:pt x="5572" y="6949"/>
                </a:lnTo>
                <a:lnTo>
                  <a:pt x="5433" y="7024"/>
                </a:lnTo>
                <a:lnTo>
                  <a:pt x="5294" y="7088"/>
                </a:lnTo>
                <a:lnTo>
                  <a:pt x="5155" y="7125"/>
                </a:lnTo>
                <a:lnTo>
                  <a:pt x="5003" y="7163"/>
                </a:lnTo>
                <a:lnTo>
                  <a:pt x="4852" y="7189"/>
                </a:lnTo>
                <a:lnTo>
                  <a:pt x="4687" y="7201"/>
                </a:lnTo>
                <a:lnTo>
                  <a:pt x="4536" y="7214"/>
                </a:lnTo>
                <a:lnTo>
                  <a:pt x="4371" y="7201"/>
                </a:lnTo>
                <a:lnTo>
                  <a:pt x="4195" y="7189"/>
                </a:lnTo>
                <a:lnTo>
                  <a:pt x="4018" y="7151"/>
                </a:lnTo>
                <a:lnTo>
                  <a:pt x="3765" y="7100"/>
                </a:lnTo>
                <a:lnTo>
                  <a:pt x="3550" y="7024"/>
                </a:lnTo>
                <a:lnTo>
                  <a:pt x="3361" y="6949"/>
                </a:lnTo>
                <a:lnTo>
                  <a:pt x="3209" y="6873"/>
                </a:lnTo>
                <a:lnTo>
                  <a:pt x="3083" y="6784"/>
                </a:lnTo>
                <a:lnTo>
                  <a:pt x="2994" y="6683"/>
                </a:lnTo>
                <a:lnTo>
                  <a:pt x="2931" y="6595"/>
                </a:lnTo>
                <a:lnTo>
                  <a:pt x="2893" y="6494"/>
                </a:lnTo>
                <a:lnTo>
                  <a:pt x="2881" y="6393"/>
                </a:lnTo>
                <a:lnTo>
                  <a:pt x="2881" y="6304"/>
                </a:lnTo>
                <a:lnTo>
                  <a:pt x="2919" y="6216"/>
                </a:lnTo>
                <a:lnTo>
                  <a:pt x="2969" y="6127"/>
                </a:lnTo>
                <a:lnTo>
                  <a:pt x="3032" y="6039"/>
                </a:lnTo>
                <a:lnTo>
                  <a:pt x="3121" y="5963"/>
                </a:lnTo>
                <a:lnTo>
                  <a:pt x="3222" y="5900"/>
                </a:lnTo>
                <a:lnTo>
                  <a:pt x="3336" y="5837"/>
                </a:lnTo>
                <a:lnTo>
                  <a:pt x="3500" y="5786"/>
                </a:lnTo>
                <a:lnTo>
                  <a:pt x="3677" y="5736"/>
                </a:lnTo>
                <a:lnTo>
                  <a:pt x="3841" y="5711"/>
                </a:lnTo>
                <a:close/>
                <a:moveTo>
                  <a:pt x="4599" y="1"/>
                </a:moveTo>
                <a:lnTo>
                  <a:pt x="4409" y="13"/>
                </a:lnTo>
                <a:lnTo>
                  <a:pt x="4245" y="38"/>
                </a:lnTo>
                <a:lnTo>
                  <a:pt x="4081" y="89"/>
                </a:lnTo>
                <a:lnTo>
                  <a:pt x="3929" y="165"/>
                </a:lnTo>
                <a:lnTo>
                  <a:pt x="3790" y="241"/>
                </a:lnTo>
                <a:lnTo>
                  <a:pt x="3677" y="342"/>
                </a:lnTo>
                <a:lnTo>
                  <a:pt x="3550" y="455"/>
                </a:lnTo>
                <a:lnTo>
                  <a:pt x="3449" y="582"/>
                </a:lnTo>
                <a:lnTo>
                  <a:pt x="3361" y="721"/>
                </a:lnTo>
                <a:lnTo>
                  <a:pt x="3272" y="872"/>
                </a:lnTo>
                <a:lnTo>
                  <a:pt x="3197" y="1024"/>
                </a:lnTo>
                <a:lnTo>
                  <a:pt x="3133" y="1201"/>
                </a:lnTo>
                <a:lnTo>
                  <a:pt x="3070" y="1378"/>
                </a:lnTo>
                <a:lnTo>
                  <a:pt x="3020" y="1554"/>
                </a:lnTo>
                <a:lnTo>
                  <a:pt x="2969" y="1744"/>
                </a:lnTo>
                <a:lnTo>
                  <a:pt x="2965" y="1766"/>
                </a:lnTo>
                <a:lnTo>
                  <a:pt x="2965" y="1766"/>
                </a:lnTo>
                <a:lnTo>
                  <a:pt x="2944" y="1731"/>
                </a:lnTo>
                <a:lnTo>
                  <a:pt x="2855" y="1592"/>
                </a:lnTo>
                <a:lnTo>
                  <a:pt x="2754" y="1479"/>
                </a:lnTo>
                <a:lnTo>
                  <a:pt x="2653" y="1365"/>
                </a:lnTo>
                <a:lnTo>
                  <a:pt x="2552" y="1251"/>
                </a:lnTo>
                <a:lnTo>
                  <a:pt x="2439" y="1163"/>
                </a:lnTo>
                <a:lnTo>
                  <a:pt x="2312" y="1074"/>
                </a:lnTo>
                <a:lnTo>
                  <a:pt x="2186" y="999"/>
                </a:lnTo>
                <a:lnTo>
                  <a:pt x="2047" y="923"/>
                </a:lnTo>
                <a:lnTo>
                  <a:pt x="1895" y="872"/>
                </a:lnTo>
                <a:lnTo>
                  <a:pt x="1744" y="822"/>
                </a:lnTo>
                <a:lnTo>
                  <a:pt x="1579" y="796"/>
                </a:lnTo>
                <a:lnTo>
                  <a:pt x="1415" y="771"/>
                </a:lnTo>
                <a:lnTo>
                  <a:pt x="1276" y="771"/>
                </a:lnTo>
                <a:lnTo>
                  <a:pt x="1137" y="784"/>
                </a:lnTo>
                <a:lnTo>
                  <a:pt x="998" y="822"/>
                </a:lnTo>
                <a:lnTo>
                  <a:pt x="872" y="860"/>
                </a:lnTo>
                <a:lnTo>
                  <a:pt x="746" y="923"/>
                </a:lnTo>
                <a:lnTo>
                  <a:pt x="632" y="986"/>
                </a:lnTo>
                <a:lnTo>
                  <a:pt x="518" y="1074"/>
                </a:lnTo>
                <a:lnTo>
                  <a:pt x="417" y="1163"/>
                </a:lnTo>
                <a:lnTo>
                  <a:pt x="316" y="1264"/>
                </a:lnTo>
                <a:lnTo>
                  <a:pt x="240" y="1378"/>
                </a:lnTo>
                <a:lnTo>
                  <a:pt x="164" y="1491"/>
                </a:lnTo>
                <a:lnTo>
                  <a:pt x="101" y="1618"/>
                </a:lnTo>
                <a:lnTo>
                  <a:pt x="51" y="1744"/>
                </a:lnTo>
                <a:lnTo>
                  <a:pt x="13" y="1870"/>
                </a:lnTo>
                <a:lnTo>
                  <a:pt x="0" y="2009"/>
                </a:lnTo>
                <a:lnTo>
                  <a:pt x="0" y="2148"/>
                </a:lnTo>
                <a:lnTo>
                  <a:pt x="13" y="2426"/>
                </a:lnTo>
                <a:lnTo>
                  <a:pt x="63" y="2691"/>
                </a:lnTo>
                <a:lnTo>
                  <a:pt x="114" y="2969"/>
                </a:lnTo>
                <a:lnTo>
                  <a:pt x="190" y="3235"/>
                </a:lnTo>
                <a:lnTo>
                  <a:pt x="291" y="3487"/>
                </a:lnTo>
                <a:lnTo>
                  <a:pt x="405" y="3740"/>
                </a:lnTo>
                <a:lnTo>
                  <a:pt x="531" y="3980"/>
                </a:lnTo>
                <a:lnTo>
                  <a:pt x="657" y="4220"/>
                </a:lnTo>
                <a:lnTo>
                  <a:pt x="809" y="4460"/>
                </a:lnTo>
                <a:lnTo>
                  <a:pt x="973" y="4687"/>
                </a:lnTo>
                <a:lnTo>
                  <a:pt x="1137" y="4915"/>
                </a:lnTo>
                <a:lnTo>
                  <a:pt x="1314" y="5129"/>
                </a:lnTo>
                <a:lnTo>
                  <a:pt x="1491" y="5332"/>
                </a:lnTo>
                <a:lnTo>
                  <a:pt x="1681" y="5546"/>
                </a:lnTo>
                <a:lnTo>
                  <a:pt x="2072" y="5938"/>
                </a:lnTo>
                <a:lnTo>
                  <a:pt x="2123" y="5976"/>
                </a:lnTo>
                <a:lnTo>
                  <a:pt x="2186" y="6014"/>
                </a:lnTo>
                <a:lnTo>
                  <a:pt x="2254" y="6025"/>
                </a:lnTo>
                <a:lnTo>
                  <a:pt x="2254" y="6025"/>
                </a:lnTo>
                <a:lnTo>
                  <a:pt x="2287" y="6191"/>
                </a:lnTo>
                <a:lnTo>
                  <a:pt x="2350" y="6380"/>
                </a:lnTo>
                <a:lnTo>
                  <a:pt x="2413" y="6557"/>
                </a:lnTo>
                <a:lnTo>
                  <a:pt x="2502" y="6721"/>
                </a:lnTo>
                <a:lnTo>
                  <a:pt x="2590" y="6873"/>
                </a:lnTo>
                <a:lnTo>
                  <a:pt x="2679" y="7012"/>
                </a:lnTo>
                <a:lnTo>
                  <a:pt x="2792" y="7138"/>
                </a:lnTo>
                <a:lnTo>
                  <a:pt x="2906" y="7264"/>
                </a:lnTo>
                <a:lnTo>
                  <a:pt x="3020" y="7378"/>
                </a:lnTo>
                <a:lnTo>
                  <a:pt x="3146" y="7479"/>
                </a:lnTo>
                <a:lnTo>
                  <a:pt x="3285" y="7568"/>
                </a:lnTo>
                <a:lnTo>
                  <a:pt x="3424" y="7643"/>
                </a:lnTo>
                <a:lnTo>
                  <a:pt x="3576" y="7719"/>
                </a:lnTo>
                <a:lnTo>
                  <a:pt x="3727" y="7770"/>
                </a:lnTo>
                <a:lnTo>
                  <a:pt x="3879" y="7820"/>
                </a:lnTo>
                <a:lnTo>
                  <a:pt x="4030" y="7858"/>
                </a:lnTo>
                <a:lnTo>
                  <a:pt x="4195" y="7883"/>
                </a:lnTo>
                <a:lnTo>
                  <a:pt x="4359" y="7909"/>
                </a:lnTo>
                <a:lnTo>
                  <a:pt x="4687" y="7909"/>
                </a:lnTo>
                <a:lnTo>
                  <a:pt x="4864" y="7896"/>
                </a:lnTo>
                <a:lnTo>
                  <a:pt x="5028" y="7871"/>
                </a:lnTo>
                <a:lnTo>
                  <a:pt x="5193" y="7845"/>
                </a:lnTo>
                <a:lnTo>
                  <a:pt x="5370" y="7795"/>
                </a:lnTo>
                <a:lnTo>
                  <a:pt x="5534" y="7744"/>
                </a:lnTo>
                <a:lnTo>
                  <a:pt x="5698" y="7681"/>
                </a:lnTo>
                <a:lnTo>
                  <a:pt x="5850" y="7605"/>
                </a:lnTo>
                <a:lnTo>
                  <a:pt x="6014" y="7530"/>
                </a:lnTo>
                <a:lnTo>
                  <a:pt x="6165" y="7441"/>
                </a:lnTo>
                <a:lnTo>
                  <a:pt x="6317" y="7328"/>
                </a:lnTo>
                <a:lnTo>
                  <a:pt x="6469" y="7226"/>
                </a:lnTo>
                <a:lnTo>
                  <a:pt x="6608" y="7100"/>
                </a:lnTo>
                <a:lnTo>
                  <a:pt x="6709" y="7024"/>
                </a:lnTo>
                <a:lnTo>
                  <a:pt x="6810" y="6949"/>
                </a:lnTo>
                <a:lnTo>
                  <a:pt x="6923" y="6873"/>
                </a:lnTo>
                <a:lnTo>
                  <a:pt x="7050" y="6810"/>
                </a:lnTo>
                <a:lnTo>
                  <a:pt x="7315" y="6709"/>
                </a:lnTo>
                <a:lnTo>
                  <a:pt x="7618" y="6607"/>
                </a:lnTo>
                <a:lnTo>
                  <a:pt x="7934" y="6519"/>
                </a:lnTo>
                <a:lnTo>
                  <a:pt x="8250" y="6443"/>
                </a:lnTo>
                <a:lnTo>
                  <a:pt x="8920" y="6279"/>
                </a:lnTo>
                <a:lnTo>
                  <a:pt x="9248" y="6178"/>
                </a:lnTo>
                <a:lnTo>
                  <a:pt x="9564" y="6064"/>
                </a:lnTo>
                <a:lnTo>
                  <a:pt x="9854" y="5938"/>
                </a:lnTo>
                <a:lnTo>
                  <a:pt x="9993" y="5862"/>
                </a:lnTo>
                <a:lnTo>
                  <a:pt x="10120" y="5786"/>
                </a:lnTo>
                <a:lnTo>
                  <a:pt x="10246" y="5698"/>
                </a:lnTo>
                <a:lnTo>
                  <a:pt x="10372" y="5609"/>
                </a:lnTo>
                <a:lnTo>
                  <a:pt x="10474" y="5508"/>
                </a:lnTo>
                <a:lnTo>
                  <a:pt x="10575" y="5395"/>
                </a:lnTo>
                <a:lnTo>
                  <a:pt x="10663" y="5268"/>
                </a:lnTo>
                <a:lnTo>
                  <a:pt x="10739" y="5142"/>
                </a:lnTo>
                <a:lnTo>
                  <a:pt x="10802" y="4990"/>
                </a:lnTo>
                <a:lnTo>
                  <a:pt x="10853" y="4839"/>
                </a:lnTo>
                <a:lnTo>
                  <a:pt x="10878" y="4713"/>
                </a:lnTo>
                <a:lnTo>
                  <a:pt x="10890" y="4574"/>
                </a:lnTo>
                <a:lnTo>
                  <a:pt x="10890" y="4435"/>
                </a:lnTo>
                <a:lnTo>
                  <a:pt x="10878" y="4296"/>
                </a:lnTo>
                <a:lnTo>
                  <a:pt x="10853" y="4157"/>
                </a:lnTo>
                <a:lnTo>
                  <a:pt x="10815" y="4018"/>
                </a:lnTo>
                <a:lnTo>
                  <a:pt x="10764" y="3879"/>
                </a:lnTo>
                <a:lnTo>
                  <a:pt x="10701" y="3740"/>
                </a:lnTo>
                <a:lnTo>
                  <a:pt x="10625" y="3614"/>
                </a:lnTo>
                <a:lnTo>
                  <a:pt x="10549" y="3487"/>
                </a:lnTo>
                <a:lnTo>
                  <a:pt x="10448" y="3374"/>
                </a:lnTo>
                <a:lnTo>
                  <a:pt x="10347" y="3285"/>
                </a:lnTo>
                <a:lnTo>
                  <a:pt x="10233" y="3197"/>
                </a:lnTo>
                <a:lnTo>
                  <a:pt x="10107" y="3133"/>
                </a:lnTo>
                <a:lnTo>
                  <a:pt x="9981" y="3083"/>
                </a:lnTo>
                <a:lnTo>
                  <a:pt x="9842" y="3045"/>
                </a:lnTo>
                <a:lnTo>
                  <a:pt x="9703" y="3032"/>
                </a:lnTo>
                <a:lnTo>
                  <a:pt x="9299" y="3032"/>
                </a:lnTo>
                <a:lnTo>
                  <a:pt x="9033" y="3070"/>
                </a:lnTo>
                <a:lnTo>
                  <a:pt x="8781" y="3133"/>
                </a:lnTo>
                <a:lnTo>
                  <a:pt x="8541" y="3222"/>
                </a:lnTo>
                <a:lnTo>
                  <a:pt x="8301" y="3323"/>
                </a:lnTo>
                <a:lnTo>
                  <a:pt x="8220" y="3365"/>
                </a:lnTo>
                <a:lnTo>
                  <a:pt x="8220" y="3365"/>
                </a:lnTo>
                <a:lnTo>
                  <a:pt x="8250" y="3298"/>
                </a:lnTo>
                <a:lnTo>
                  <a:pt x="8313" y="3121"/>
                </a:lnTo>
                <a:lnTo>
                  <a:pt x="8364" y="2957"/>
                </a:lnTo>
                <a:lnTo>
                  <a:pt x="8414" y="2780"/>
                </a:lnTo>
                <a:lnTo>
                  <a:pt x="8440" y="2616"/>
                </a:lnTo>
                <a:lnTo>
                  <a:pt x="8465" y="2451"/>
                </a:lnTo>
                <a:lnTo>
                  <a:pt x="8477" y="2300"/>
                </a:lnTo>
                <a:lnTo>
                  <a:pt x="8465" y="2136"/>
                </a:lnTo>
                <a:lnTo>
                  <a:pt x="8452" y="1997"/>
                </a:lnTo>
                <a:lnTo>
                  <a:pt x="8414" y="1845"/>
                </a:lnTo>
                <a:lnTo>
                  <a:pt x="8364" y="1719"/>
                </a:lnTo>
                <a:lnTo>
                  <a:pt x="8288" y="1592"/>
                </a:lnTo>
                <a:lnTo>
                  <a:pt x="8199" y="1479"/>
                </a:lnTo>
                <a:lnTo>
                  <a:pt x="8086" y="1365"/>
                </a:lnTo>
                <a:lnTo>
                  <a:pt x="7959" y="1264"/>
                </a:lnTo>
                <a:lnTo>
                  <a:pt x="7808" y="1188"/>
                </a:lnTo>
                <a:lnTo>
                  <a:pt x="7631" y="1112"/>
                </a:lnTo>
                <a:lnTo>
                  <a:pt x="7467" y="1062"/>
                </a:lnTo>
                <a:lnTo>
                  <a:pt x="7302" y="1024"/>
                </a:lnTo>
                <a:lnTo>
                  <a:pt x="7138" y="1011"/>
                </a:lnTo>
                <a:lnTo>
                  <a:pt x="6999" y="1024"/>
                </a:lnTo>
                <a:lnTo>
                  <a:pt x="6848" y="1036"/>
                </a:lnTo>
                <a:lnTo>
                  <a:pt x="6709" y="1087"/>
                </a:lnTo>
                <a:lnTo>
                  <a:pt x="6582" y="1138"/>
                </a:lnTo>
                <a:lnTo>
                  <a:pt x="6456" y="1213"/>
                </a:lnTo>
                <a:lnTo>
                  <a:pt x="6330" y="1289"/>
                </a:lnTo>
                <a:lnTo>
                  <a:pt x="6216" y="1390"/>
                </a:lnTo>
                <a:lnTo>
                  <a:pt x="6102" y="1491"/>
                </a:lnTo>
                <a:lnTo>
                  <a:pt x="6001" y="1618"/>
                </a:lnTo>
                <a:lnTo>
                  <a:pt x="5978" y="1647"/>
                </a:lnTo>
                <a:lnTo>
                  <a:pt x="5978" y="1647"/>
                </a:lnTo>
                <a:lnTo>
                  <a:pt x="5976" y="1618"/>
                </a:lnTo>
                <a:lnTo>
                  <a:pt x="5951" y="1428"/>
                </a:lnTo>
                <a:lnTo>
                  <a:pt x="5913" y="1239"/>
                </a:lnTo>
                <a:lnTo>
                  <a:pt x="5875" y="1062"/>
                </a:lnTo>
                <a:lnTo>
                  <a:pt x="5812" y="898"/>
                </a:lnTo>
                <a:lnTo>
                  <a:pt x="5749" y="746"/>
                </a:lnTo>
                <a:lnTo>
                  <a:pt x="5673" y="607"/>
                </a:lnTo>
                <a:lnTo>
                  <a:pt x="5584" y="468"/>
                </a:lnTo>
                <a:lnTo>
                  <a:pt x="5483" y="354"/>
                </a:lnTo>
                <a:lnTo>
                  <a:pt x="5382" y="253"/>
                </a:lnTo>
                <a:lnTo>
                  <a:pt x="5256" y="165"/>
                </a:lnTo>
                <a:lnTo>
                  <a:pt x="5104" y="89"/>
                </a:lnTo>
                <a:lnTo>
                  <a:pt x="4953" y="38"/>
                </a:lnTo>
                <a:lnTo>
                  <a:pt x="4788" y="13"/>
                </a:lnTo>
                <a:lnTo>
                  <a:pt x="4599" y="1"/>
                </a:lnTo>
                <a:close/>
              </a:path>
            </a:pathLst>
          </a:custGeom>
          <a:solidFill>
            <a:srgbClr val="3021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6"/>
          <p:cNvSpPr txBox="1"/>
          <p:nvPr/>
        </p:nvSpPr>
        <p:spPr>
          <a:xfrm>
            <a:off x="348250" y="2495050"/>
            <a:ext cx="392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x20 PRODUCCIÓ ANUAL MINERALS ESSENCIALS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cxnSp>
        <p:nvCxnSpPr>
          <p:cNvPr id="206" name="Google Shape;206;p36"/>
          <p:cNvCxnSpPr>
            <a:endCxn id="205" idx="0"/>
          </p:cNvCxnSpPr>
          <p:nvPr/>
        </p:nvCxnSpPr>
        <p:spPr>
          <a:xfrm flipH="1">
            <a:off x="2313100" y="2125150"/>
            <a:ext cx="78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36"/>
          <p:cNvSpPr/>
          <p:nvPr/>
        </p:nvSpPr>
        <p:spPr>
          <a:xfrm>
            <a:off x="371050" y="1194050"/>
            <a:ext cx="3884100" cy="8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6"/>
          <p:cNvSpPr txBox="1"/>
          <p:nvPr>
            <p:ph idx="1" type="subTitle"/>
          </p:nvPr>
        </p:nvSpPr>
        <p:spPr>
          <a:xfrm>
            <a:off x="348250" y="1343450"/>
            <a:ext cx="392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7EC"/>
                </a:solidFill>
              </a:rPr>
              <a:t>Entre la primer guerra mundial i 2007  </a:t>
            </a:r>
            <a:endParaRPr>
              <a:solidFill>
                <a:srgbClr val="E1E7E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6"/>
          <p:cNvSpPr txBox="1"/>
          <p:nvPr/>
        </p:nvSpPr>
        <p:spPr>
          <a:xfrm>
            <a:off x="4855175" y="2495050"/>
            <a:ext cx="3929700" cy="22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X</a:t>
            </a: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20 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iret One"/>
              <a:buChar char="-"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Esperança de vida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iret One"/>
              <a:buChar char="-"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Hàbits de consum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iret One"/>
              <a:buChar char="-"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Acumulació de riqueses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iret One"/>
              <a:buChar char="-"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Número de béns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iret One"/>
              <a:buChar char="-"/>
            </a:pPr>
            <a:r>
              <a:rPr b="1" lang="en" sz="2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Escalfament global</a:t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cxnSp>
        <p:nvCxnSpPr>
          <p:cNvPr id="210" name="Google Shape;210;p36"/>
          <p:cNvCxnSpPr>
            <a:endCxn id="209" idx="0"/>
          </p:cNvCxnSpPr>
          <p:nvPr/>
        </p:nvCxnSpPr>
        <p:spPr>
          <a:xfrm flipH="1">
            <a:off x="6820025" y="2125150"/>
            <a:ext cx="78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36"/>
          <p:cNvSpPr/>
          <p:nvPr/>
        </p:nvSpPr>
        <p:spPr>
          <a:xfrm>
            <a:off x="4877975" y="1194050"/>
            <a:ext cx="3884100" cy="8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6"/>
          <p:cNvSpPr txBox="1"/>
          <p:nvPr>
            <p:ph idx="1" type="subTitle"/>
          </p:nvPr>
        </p:nvSpPr>
        <p:spPr>
          <a:xfrm>
            <a:off x="4877975" y="1343450"/>
            <a:ext cx="413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7EC"/>
                </a:solidFill>
              </a:rPr>
              <a:t>Final de la segona guerra mundial: inici del consum </a:t>
            </a:r>
            <a:r>
              <a:rPr lang="en">
                <a:solidFill>
                  <a:srgbClr val="E1E7EC"/>
                </a:solidFill>
              </a:rPr>
              <a:t>conscient</a:t>
            </a:r>
            <a:endParaRPr>
              <a:solidFill>
                <a:srgbClr val="E1E7EC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371050" y="293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L’AUGMENT DE NECESSITAT DE METALLS RARS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/>
          <p:nvPr/>
        </p:nvSpPr>
        <p:spPr>
          <a:xfrm rot="10800000">
            <a:off x="-10193962" y="-4404443"/>
            <a:ext cx="97828" cy="71043"/>
          </a:xfrm>
          <a:custGeom>
            <a:rect b="b" l="l" r="r" t="t"/>
            <a:pathLst>
              <a:path extrusionOk="0" h="7909" w="10891">
                <a:moveTo>
                  <a:pt x="1188" y="1567"/>
                </a:moveTo>
                <a:lnTo>
                  <a:pt x="1289" y="1580"/>
                </a:lnTo>
                <a:lnTo>
                  <a:pt x="1390" y="1592"/>
                </a:lnTo>
                <a:lnTo>
                  <a:pt x="1516" y="1618"/>
                </a:lnTo>
                <a:lnTo>
                  <a:pt x="1643" y="1668"/>
                </a:lnTo>
                <a:lnTo>
                  <a:pt x="1782" y="1719"/>
                </a:lnTo>
                <a:lnTo>
                  <a:pt x="1946" y="1794"/>
                </a:lnTo>
                <a:lnTo>
                  <a:pt x="2034" y="1908"/>
                </a:lnTo>
                <a:lnTo>
                  <a:pt x="2123" y="2009"/>
                </a:lnTo>
                <a:lnTo>
                  <a:pt x="2199" y="2136"/>
                </a:lnTo>
                <a:lnTo>
                  <a:pt x="2274" y="2249"/>
                </a:lnTo>
                <a:lnTo>
                  <a:pt x="2337" y="2376"/>
                </a:lnTo>
                <a:lnTo>
                  <a:pt x="2401" y="2502"/>
                </a:lnTo>
                <a:lnTo>
                  <a:pt x="2451" y="2628"/>
                </a:lnTo>
                <a:lnTo>
                  <a:pt x="2489" y="2767"/>
                </a:lnTo>
                <a:lnTo>
                  <a:pt x="2578" y="3020"/>
                </a:lnTo>
                <a:lnTo>
                  <a:pt x="2653" y="3285"/>
                </a:lnTo>
                <a:lnTo>
                  <a:pt x="2716" y="3550"/>
                </a:lnTo>
                <a:lnTo>
                  <a:pt x="2767" y="3816"/>
                </a:lnTo>
                <a:lnTo>
                  <a:pt x="2805" y="4081"/>
                </a:lnTo>
                <a:lnTo>
                  <a:pt x="2843" y="4359"/>
                </a:lnTo>
                <a:lnTo>
                  <a:pt x="2881" y="4889"/>
                </a:lnTo>
                <a:lnTo>
                  <a:pt x="2893" y="4990"/>
                </a:lnTo>
                <a:lnTo>
                  <a:pt x="2931" y="5066"/>
                </a:lnTo>
                <a:lnTo>
                  <a:pt x="2982" y="5129"/>
                </a:lnTo>
                <a:lnTo>
                  <a:pt x="3032" y="5193"/>
                </a:lnTo>
                <a:lnTo>
                  <a:pt x="3057" y="5208"/>
                </a:lnTo>
                <a:lnTo>
                  <a:pt x="3057" y="5208"/>
                </a:lnTo>
                <a:lnTo>
                  <a:pt x="2994" y="5231"/>
                </a:lnTo>
                <a:lnTo>
                  <a:pt x="2843" y="5294"/>
                </a:lnTo>
                <a:lnTo>
                  <a:pt x="2679" y="5369"/>
                </a:lnTo>
                <a:lnTo>
                  <a:pt x="2620" y="5404"/>
                </a:lnTo>
                <a:lnTo>
                  <a:pt x="2620" y="5404"/>
                </a:lnTo>
                <a:lnTo>
                  <a:pt x="2274" y="4978"/>
                </a:lnTo>
                <a:lnTo>
                  <a:pt x="1895" y="4498"/>
                </a:lnTo>
                <a:lnTo>
                  <a:pt x="1554" y="4005"/>
                </a:lnTo>
                <a:lnTo>
                  <a:pt x="1390" y="3752"/>
                </a:lnTo>
                <a:lnTo>
                  <a:pt x="1226" y="3500"/>
                </a:lnTo>
                <a:lnTo>
                  <a:pt x="1112" y="3348"/>
                </a:lnTo>
                <a:lnTo>
                  <a:pt x="1011" y="3171"/>
                </a:lnTo>
                <a:lnTo>
                  <a:pt x="923" y="2982"/>
                </a:lnTo>
                <a:lnTo>
                  <a:pt x="847" y="2792"/>
                </a:lnTo>
                <a:lnTo>
                  <a:pt x="784" y="2590"/>
                </a:lnTo>
                <a:lnTo>
                  <a:pt x="746" y="2401"/>
                </a:lnTo>
                <a:lnTo>
                  <a:pt x="720" y="2211"/>
                </a:lnTo>
                <a:lnTo>
                  <a:pt x="720" y="2047"/>
                </a:lnTo>
                <a:lnTo>
                  <a:pt x="733" y="1959"/>
                </a:lnTo>
                <a:lnTo>
                  <a:pt x="746" y="1895"/>
                </a:lnTo>
                <a:lnTo>
                  <a:pt x="771" y="1820"/>
                </a:lnTo>
                <a:lnTo>
                  <a:pt x="809" y="1757"/>
                </a:lnTo>
                <a:lnTo>
                  <a:pt x="847" y="1706"/>
                </a:lnTo>
                <a:lnTo>
                  <a:pt x="897" y="1655"/>
                </a:lnTo>
                <a:lnTo>
                  <a:pt x="960" y="1618"/>
                </a:lnTo>
                <a:lnTo>
                  <a:pt x="1024" y="1592"/>
                </a:lnTo>
                <a:lnTo>
                  <a:pt x="1099" y="1580"/>
                </a:lnTo>
                <a:lnTo>
                  <a:pt x="1188" y="1567"/>
                </a:lnTo>
                <a:close/>
                <a:moveTo>
                  <a:pt x="4498" y="759"/>
                </a:moveTo>
                <a:lnTo>
                  <a:pt x="4536" y="784"/>
                </a:lnTo>
                <a:lnTo>
                  <a:pt x="4586" y="809"/>
                </a:lnTo>
                <a:lnTo>
                  <a:pt x="4637" y="847"/>
                </a:lnTo>
                <a:lnTo>
                  <a:pt x="4675" y="898"/>
                </a:lnTo>
                <a:lnTo>
                  <a:pt x="4763" y="1011"/>
                </a:lnTo>
                <a:lnTo>
                  <a:pt x="4839" y="1163"/>
                </a:lnTo>
                <a:lnTo>
                  <a:pt x="4902" y="1327"/>
                </a:lnTo>
                <a:lnTo>
                  <a:pt x="4965" y="1504"/>
                </a:lnTo>
                <a:lnTo>
                  <a:pt x="5066" y="1832"/>
                </a:lnTo>
                <a:lnTo>
                  <a:pt x="5130" y="2085"/>
                </a:lnTo>
                <a:lnTo>
                  <a:pt x="5155" y="2199"/>
                </a:lnTo>
                <a:lnTo>
                  <a:pt x="5155" y="2502"/>
                </a:lnTo>
                <a:lnTo>
                  <a:pt x="5130" y="2792"/>
                </a:lnTo>
                <a:lnTo>
                  <a:pt x="5104" y="3096"/>
                </a:lnTo>
                <a:lnTo>
                  <a:pt x="5066" y="3399"/>
                </a:lnTo>
                <a:lnTo>
                  <a:pt x="5016" y="3715"/>
                </a:lnTo>
                <a:lnTo>
                  <a:pt x="4967" y="4018"/>
                </a:lnTo>
                <a:lnTo>
                  <a:pt x="4940" y="4131"/>
                </a:lnTo>
                <a:lnTo>
                  <a:pt x="4826" y="4662"/>
                </a:lnTo>
                <a:lnTo>
                  <a:pt x="4814" y="4763"/>
                </a:lnTo>
                <a:lnTo>
                  <a:pt x="4826" y="4852"/>
                </a:lnTo>
                <a:lnTo>
                  <a:pt x="4852" y="4927"/>
                </a:lnTo>
                <a:lnTo>
                  <a:pt x="4889" y="4990"/>
                </a:lnTo>
                <a:lnTo>
                  <a:pt x="4940" y="5054"/>
                </a:lnTo>
                <a:lnTo>
                  <a:pt x="5003" y="5092"/>
                </a:lnTo>
                <a:lnTo>
                  <a:pt x="5066" y="5129"/>
                </a:lnTo>
                <a:lnTo>
                  <a:pt x="5142" y="5155"/>
                </a:lnTo>
                <a:lnTo>
                  <a:pt x="5218" y="5167"/>
                </a:lnTo>
                <a:lnTo>
                  <a:pt x="5294" y="5167"/>
                </a:lnTo>
                <a:lnTo>
                  <a:pt x="5370" y="5155"/>
                </a:lnTo>
                <a:lnTo>
                  <a:pt x="5433" y="5117"/>
                </a:lnTo>
                <a:lnTo>
                  <a:pt x="5509" y="5079"/>
                </a:lnTo>
                <a:lnTo>
                  <a:pt x="5559" y="5016"/>
                </a:lnTo>
                <a:lnTo>
                  <a:pt x="5610" y="4940"/>
                </a:lnTo>
                <a:lnTo>
                  <a:pt x="5635" y="4852"/>
                </a:lnTo>
                <a:lnTo>
                  <a:pt x="5761" y="4334"/>
                </a:lnTo>
                <a:lnTo>
                  <a:pt x="5790" y="4175"/>
                </a:lnTo>
                <a:lnTo>
                  <a:pt x="5790" y="4175"/>
                </a:lnTo>
                <a:lnTo>
                  <a:pt x="5862" y="3929"/>
                </a:lnTo>
                <a:lnTo>
                  <a:pt x="5963" y="3626"/>
                </a:lnTo>
                <a:lnTo>
                  <a:pt x="6064" y="3323"/>
                </a:lnTo>
                <a:lnTo>
                  <a:pt x="6191" y="3032"/>
                </a:lnTo>
                <a:lnTo>
                  <a:pt x="6317" y="2742"/>
                </a:lnTo>
                <a:lnTo>
                  <a:pt x="6456" y="2451"/>
                </a:lnTo>
                <a:lnTo>
                  <a:pt x="6519" y="2338"/>
                </a:lnTo>
                <a:lnTo>
                  <a:pt x="6582" y="2211"/>
                </a:lnTo>
                <a:lnTo>
                  <a:pt x="6658" y="2098"/>
                </a:lnTo>
                <a:lnTo>
                  <a:pt x="6734" y="1984"/>
                </a:lnTo>
                <a:lnTo>
                  <a:pt x="6822" y="1870"/>
                </a:lnTo>
                <a:lnTo>
                  <a:pt x="6911" y="1782"/>
                </a:lnTo>
                <a:lnTo>
                  <a:pt x="7012" y="1719"/>
                </a:lnTo>
                <a:lnTo>
                  <a:pt x="7100" y="1668"/>
                </a:lnTo>
                <a:lnTo>
                  <a:pt x="7189" y="1655"/>
                </a:lnTo>
                <a:lnTo>
                  <a:pt x="7227" y="1655"/>
                </a:lnTo>
                <a:lnTo>
                  <a:pt x="7277" y="1668"/>
                </a:lnTo>
                <a:lnTo>
                  <a:pt x="7315" y="1693"/>
                </a:lnTo>
                <a:lnTo>
                  <a:pt x="7353" y="1719"/>
                </a:lnTo>
                <a:lnTo>
                  <a:pt x="7391" y="1757"/>
                </a:lnTo>
                <a:lnTo>
                  <a:pt x="7416" y="1807"/>
                </a:lnTo>
                <a:lnTo>
                  <a:pt x="7479" y="1946"/>
                </a:lnTo>
                <a:lnTo>
                  <a:pt x="7530" y="2136"/>
                </a:lnTo>
                <a:lnTo>
                  <a:pt x="7555" y="2363"/>
                </a:lnTo>
                <a:lnTo>
                  <a:pt x="7568" y="2666"/>
                </a:lnTo>
                <a:lnTo>
                  <a:pt x="7543" y="2818"/>
                </a:lnTo>
                <a:lnTo>
                  <a:pt x="7492" y="2969"/>
                </a:lnTo>
                <a:lnTo>
                  <a:pt x="7441" y="3121"/>
                </a:lnTo>
                <a:lnTo>
                  <a:pt x="7378" y="3272"/>
                </a:lnTo>
                <a:lnTo>
                  <a:pt x="7227" y="3563"/>
                </a:lnTo>
                <a:lnTo>
                  <a:pt x="7062" y="3841"/>
                </a:lnTo>
                <a:lnTo>
                  <a:pt x="6886" y="4157"/>
                </a:lnTo>
                <a:lnTo>
                  <a:pt x="6671" y="4460"/>
                </a:lnTo>
                <a:lnTo>
                  <a:pt x="6456" y="4750"/>
                </a:lnTo>
                <a:lnTo>
                  <a:pt x="6229" y="5041"/>
                </a:lnTo>
                <a:lnTo>
                  <a:pt x="6178" y="5117"/>
                </a:lnTo>
                <a:lnTo>
                  <a:pt x="6140" y="5205"/>
                </a:lnTo>
                <a:lnTo>
                  <a:pt x="6128" y="5281"/>
                </a:lnTo>
                <a:lnTo>
                  <a:pt x="6128" y="5357"/>
                </a:lnTo>
                <a:lnTo>
                  <a:pt x="6153" y="5433"/>
                </a:lnTo>
                <a:lnTo>
                  <a:pt x="6178" y="5496"/>
                </a:lnTo>
                <a:lnTo>
                  <a:pt x="6216" y="5572"/>
                </a:lnTo>
                <a:lnTo>
                  <a:pt x="6267" y="5622"/>
                </a:lnTo>
                <a:lnTo>
                  <a:pt x="6317" y="5673"/>
                </a:lnTo>
                <a:lnTo>
                  <a:pt x="6393" y="5698"/>
                </a:lnTo>
                <a:lnTo>
                  <a:pt x="6456" y="5723"/>
                </a:lnTo>
                <a:lnTo>
                  <a:pt x="6532" y="5736"/>
                </a:lnTo>
                <a:lnTo>
                  <a:pt x="6608" y="5736"/>
                </a:lnTo>
                <a:lnTo>
                  <a:pt x="6683" y="5711"/>
                </a:lnTo>
                <a:lnTo>
                  <a:pt x="6759" y="5673"/>
                </a:lnTo>
                <a:lnTo>
                  <a:pt x="6835" y="5609"/>
                </a:lnTo>
                <a:lnTo>
                  <a:pt x="7265" y="5180"/>
                </a:lnTo>
                <a:lnTo>
                  <a:pt x="7694" y="4776"/>
                </a:lnTo>
                <a:lnTo>
                  <a:pt x="7922" y="4586"/>
                </a:lnTo>
                <a:lnTo>
                  <a:pt x="8149" y="4397"/>
                </a:lnTo>
                <a:lnTo>
                  <a:pt x="8402" y="4207"/>
                </a:lnTo>
                <a:lnTo>
                  <a:pt x="8654" y="4030"/>
                </a:lnTo>
                <a:lnTo>
                  <a:pt x="8831" y="3967"/>
                </a:lnTo>
                <a:lnTo>
                  <a:pt x="8995" y="3904"/>
                </a:lnTo>
                <a:lnTo>
                  <a:pt x="9147" y="3866"/>
                </a:lnTo>
                <a:lnTo>
                  <a:pt x="9286" y="3828"/>
                </a:lnTo>
                <a:lnTo>
                  <a:pt x="9412" y="3803"/>
                </a:lnTo>
                <a:lnTo>
                  <a:pt x="9539" y="3790"/>
                </a:lnTo>
                <a:lnTo>
                  <a:pt x="9640" y="3790"/>
                </a:lnTo>
                <a:lnTo>
                  <a:pt x="9728" y="3803"/>
                </a:lnTo>
                <a:lnTo>
                  <a:pt x="9817" y="3828"/>
                </a:lnTo>
                <a:lnTo>
                  <a:pt x="9892" y="3854"/>
                </a:lnTo>
                <a:lnTo>
                  <a:pt x="9956" y="3879"/>
                </a:lnTo>
                <a:lnTo>
                  <a:pt x="10006" y="3917"/>
                </a:lnTo>
                <a:lnTo>
                  <a:pt x="10044" y="3967"/>
                </a:lnTo>
                <a:lnTo>
                  <a:pt x="10082" y="4018"/>
                </a:lnTo>
                <a:lnTo>
                  <a:pt x="10107" y="4081"/>
                </a:lnTo>
                <a:lnTo>
                  <a:pt x="10132" y="4131"/>
                </a:lnTo>
                <a:lnTo>
                  <a:pt x="10132" y="4207"/>
                </a:lnTo>
                <a:lnTo>
                  <a:pt x="10132" y="4270"/>
                </a:lnTo>
                <a:lnTo>
                  <a:pt x="10120" y="4409"/>
                </a:lnTo>
                <a:lnTo>
                  <a:pt x="10069" y="4561"/>
                </a:lnTo>
                <a:lnTo>
                  <a:pt x="9993" y="4700"/>
                </a:lnTo>
                <a:lnTo>
                  <a:pt x="9905" y="4839"/>
                </a:lnTo>
                <a:lnTo>
                  <a:pt x="9791" y="4965"/>
                </a:lnTo>
                <a:lnTo>
                  <a:pt x="9665" y="5066"/>
                </a:lnTo>
                <a:lnTo>
                  <a:pt x="9513" y="5155"/>
                </a:lnTo>
                <a:lnTo>
                  <a:pt x="9324" y="5268"/>
                </a:lnTo>
                <a:lnTo>
                  <a:pt x="9122" y="5369"/>
                </a:lnTo>
                <a:lnTo>
                  <a:pt x="8920" y="5458"/>
                </a:lnTo>
                <a:lnTo>
                  <a:pt x="8705" y="5546"/>
                </a:lnTo>
                <a:lnTo>
                  <a:pt x="8452" y="5647"/>
                </a:lnTo>
                <a:lnTo>
                  <a:pt x="8187" y="5736"/>
                </a:lnTo>
                <a:lnTo>
                  <a:pt x="7922" y="5824"/>
                </a:lnTo>
                <a:lnTo>
                  <a:pt x="7656" y="5900"/>
                </a:lnTo>
                <a:lnTo>
                  <a:pt x="7126" y="6039"/>
                </a:lnTo>
                <a:lnTo>
                  <a:pt x="6595" y="6153"/>
                </a:lnTo>
                <a:lnTo>
                  <a:pt x="6519" y="6178"/>
                </a:lnTo>
                <a:lnTo>
                  <a:pt x="6431" y="6191"/>
                </a:lnTo>
                <a:lnTo>
                  <a:pt x="6355" y="6228"/>
                </a:lnTo>
                <a:lnTo>
                  <a:pt x="6330" y="6254"/>
                </a:lnTo>
                <a:lnTo>
                  <a:pt x="6325" y="6258"/>
                </a:lnTo>
                <a:lnTo>
                  <a:pt x="6325" y="6258"/>
                </a:lnTo>
                <a:lnTo>
                  <a:pt x="6330" y="6241"/>
                </a:lnTo>
                <a:lnTo>
                  <a:pt x="6342" y="6191"/>
                </a:lnTo>
                <a:lnTo>
                  <a:pt x="6355" y="6140"/>
                </a:lnTo>
                <a:lnTo>
                  <a:pt x="6342" y="6077"/>
                </a:lnTo>
                <a:lnTo>
                  <a:pt x="6330" y="6026"/>
                </a:lnTo>
                <a:lnTo>
                  <a:pt x="6304" y="5976"/>
                </a:lnTo>
                <a:lnTo>
                  <a:pt x="6267" y="5925"/>
                </a:lnTo>
                <a:lnTo>
                  <a:pt x="6216" y="5887"/>
                </a:lnTo>
                <a:lnTo>
                  <a:pt x="5850" y="5660"/>
                </a:lnTo>
                <a:lnTo>
                  <a:pt x="5660" y="5559"/>
                </a:lnTo>
                <a:lnTo>
                  <a:pt x="5483" y="5458"/>
                </a:lnTo>
                <a:lnTo>
                  <a:pt x="5294" y="5369"/>
                </a:lnTo>
                <a:lnTo>
                  <a:pt x="5117" y="5294"/>
                </a:lnTo>
                <a:lnTo>
                  <a:pt x="4927" y="5231"/>
                </a:lnTo>
                <a:lnTo>
                  <a:pt x="4738" y="5167"/>
                </a:lnTo>
                <a:lnTo>
                  <a:pt x="4548" y="5129"/>
                </a:lnTo>
                <a:lnTo>
                  <a:pt x="4359" y="5092"/>
                </a:lnTo>
                <a:lnTo>
                  <a:pt x="4157" y="5066"/>
                </a:lnTo>
                <a:lnTo>
                  <a:pt x="3967" y="5066"/>
                </a:lnTo>
                <a:lnTo>
                  <a:pt x="3765" y="5079"/>
                </a:lnTo>
                <a:lnTo>
                  <a:pt x="3674" y="5084"/>
                </a:lnTo>
                <a:lnTo>
                  <a:pt x="3674" y="5084"/>
                </a:lnTo>
                <a:lnTo>
                  <a:pt x="3702" y="5028"/>
                </a:lnTo>
                <a:lnTo>
                  <a:pt x="3715" y="4953"/>
                </a:lnTo>
                <a:lnTo>
                  <a:pt x="3727" y="4852"/>
                </a:lnTo>
                <a:lnTo>
                  <a:pt x="3689" y="4391"/>
                </a:lnTo>
                <a:lnTo>
                  <a:pt x="3677" y="3942"/>
                </a:lnTo>
                <a:lnTo>
                  <a:pt x="3664" y="3475"/>
                </a:lnTo>
                <a:lnTo>
                  <a:pt x="3689" y="3007"/>
                </a:lnTo>
                <a:lnTo>
                  <a:pt x="3727" y="2540"/>
                </a:lnTo>
                <a:lnTo>
                  <a:pt x="3765" y="2312"/>
                </a:lnTo>
                <a:lnTo>
                  <a:pt x="3803" y="2085"/>
                </a:lnTo>
                <a:lnTo>
                  <a:pt x="3854" y="1870"/>
                </a:lnTo>
                <a:lnTo>
                  <a:pt x="3917" y="1643"/>
                </a:lnTo>
                <a:lnTo>
                  <a:pt x="3980" y="1428"/>
                </a:lnTo>
                <a:lnTo>
                  <a:pt x="4068" y="1213"/>
                </a:lnTo>
                <a:lnTo>
                  <a:pt x="4119" y="1100"/>
                </a:lnTo>
                <a:lnTo>
                  <a:pt x="4182" y="986"/>
                </a:lnTo>
                <a:lnTo>
                  <a:pt x="4233" y="910"/>
                </a:lnTo>
                <a:lnTo>
                  <a:pt x="4283" y="847"/>
                </a:lnTo>
                <a:lnTo>
                  <a:pt x="4346" y="796"/>
                </a:lnTo>
                <a:lnTo>
                  <a:pt x="4397" y="771"/>
                </a:lnTo>
                <a:lnTo>
                  <a:pt x="4447" y="759"/>
                </a:lnTo>
                <a:close/>
                <a:moveTo>
                  <a:pt x="4182" y="5711"/>
                </a:moveTo>
                <a:lnTo>
                  <a:pt x="4346" y="5736"/>
                </a:lnTo>
                <a:lnTo>
                  <a:pt x="4523" y="5761"/>
                </a:lnTo>
                <a:lnTo>
                  <a:pt x="4687" y="5812"/>
                </a:lnTo>
                <a:lnTo>
                  <a:pt x="4852" y="5862"/>
                </a:lnTo>
                <a:lnTo>
                  <a:pt x="5016" y="5925"/>
                </a:lnTo>
                <a:lnTo>
                  <a:pt x="5332" y="6077"/>
                </a:lnTo>
                <a:lnTo>
                  <a:pt x="5647" y="6228"/>
                </a:lnTo>
                <a:lnTo>
                  <a:pt x="5938" y="6405"/>
                </a:lnTo>
                <a:lnTo>
                  <a:pt x="5989" y="6431"/>
                </a:lnTo>
                <a:lnTo>
                  <a:pt x="6052" y="6443"/>
                </a:lnTo>
                <a:lnTo>
                  <a:pt x="6102" y="6443"/>
                </a:lnTo>
                <a:lnTo>
                  <a:pt x="6165" y="6431"/>
                </a:lnTo>
                <a:lnTo>
                  <a:pt x="6186" y="6424"/>
                </a:lnTo>
                <a:lnTo>
                  <a:pt x="6186" y="6424"/>
                </a:lnTo>
                <a:lnTo>
                  <a:pt x="6077" y="6557"/>
                </a:lnTo>
                <a:lnTo>
                  <a:pt x="5963" y="6671"/>
                </a:lnTo>
                <a:lnTo>
                  <a:pt x="5837" y="6772"/>
                </a:lnTo>
                <a:lnTo>
                  <a:pt x="5711" y="6873"/>
                </a:lnTo>
                <a:lnTo>
                  <a:pt x="5572" y="6949"/>
                </a:lnTo>
                <a:lnTo>
                  <a:pt x="5433" y="7024"/>
                </a:lnTo>
                <a:lnTo>
                  <a:pt x="5294" y="7088"/>
                </a:lnTo>
                <a:lnTo>
                  <a:pt x="5155" y="7125"/>
                </a:lnTo>
                <a:lnTo>
                  <a:pt x="5003" y="7163"/>
                </a:lnTo>
                <a:lnTo>
                  <a:pt x="4852" y="7189"/>
                </a:lnTo>
                <a:lnTo>
                  <a:pt x="4687" y="7201"/>
                </a:lnTo>
                <a:lnTo>
                  <a:pt x="4536" y="7214"/>
                </a:lnTo>
                <a:lnTo>
                  <a:pt x="4371" y="7201"/>
                </a:lnTo>
                <a:lnTo>
                  <a:pt x="4195" y="7189"/>
                </a:lnTo>
                <a:lnTo>
                  <a:pt x="4018" y="7151"/>
                </a:lnTo>
                <a:lnTo>
                  <a:pt x="3765" y="7100"/>
                </a:lnTo>
                <a:lnTo>
                  <a:pt x="3550" y="7024"/>
                </a:lnTo>
                <a:lnTo>
                  <a:pt x="3361" y="6949"/>
                </a:lnTo>
                <a:lnTo>
                  <a:pt x="3209" y="6873"/>
                </a:lnTo>
                <a:lnTo>
                  <a:pt x="3083" y="6784"/>
                </a:lnTo>
                <a:lnTo>
                  <a:pt x="2994" y="6683"/>
                </a:lnTo>
                <a:lnTo>
                  <a:pt x="2931" y="6595"/>
                </a:lnTo>
                <a:lnTo>
                  <a:pt x="2893" y="6494"/>
                </a:lnTo>
                <a:lnTo>
                  <a:pt x="2881" y="6393"/>
                </a:lnTo>
                <a:lnTo>
                  <a:pt x="2881" y="6304"/>
                </a:lnTo>
                <a:lnTo>
                  <a:pt x="2919" y="6216"/>
                </a:lnTo>
                <a:lnTo>
                  <a:pt x="2969" y="6127"/>
                </a:lnTo>
                <a:lnTo>
                  <a:pt x="3032" y="6039"/>
                </a:lnTo>
                <a:lnTo>
                  <a:pt x="3121" y="5963"/>
                </a:lnTo>
                <a:lnTo>
                  <a:pt x="3222" y="5900"/>
                </a:lnTo>
                <a:lnTo>
                  <a:pt x="3336" y="5837"/>
                </a:lnTo>
                <a:lnTo>
                  <a:pt x="3500" y="5786"/>
                </a:lnTo>
                <a:lnTo>
                  <a:pt x="3677" y="5736"/>
                </a:lnTo>
                <a:lnTo>
                  <a:pt x="3841" y="5711"/>
                </a:lnTo>
                <a:close/>
                <a:moveTo>
                  <a:pt x="4599" y="1"/>
                </a:moveTo>
                <a:lnTo>
                  <a:pt x="4409" y="13"/>
                </a:lnTo>
                <a:lnTo>
                  <a:pt x="4245" y="38"/>
                </a:lnTo>
                <a:lnTo>
                  <a:pt x="4081" y="89"/>
                </a:lnTo>
                <a:lnTo>
                  <a:pt x="3929" y="165"/>
                </a:lnTo>
                <a:lnTo>
                  <a:pt x="3790" y="241"/>
                </a:lnTo>
                <a:lnTo>
                  <a:pt x="3677" y="342"/>
                </a:lnTo>
                <a:lnTo>
                  <a:pt x="3550" y="455"/>
                </a:lnTo>
                <a:lnTo>
                  <a:pt x="3449" y="582"/>
                </a:lnTo>
                <a:lnTo>
                  <a:pt x="3361" y="721"/>
                </a:lnTo>
                <a:lnTo>
                  <a:pt x="3272" y="872"/>
                </a:lnTo>
                <a:lnTo>
                  <a:pt x="3197" y="1024"/>
                </a:lnTo>
                <a:lnTo>
                  <a:pt x="3133" y="1201"/>
                </a:lnTo>
                <a:lnTo>
                  <a:pt x="3070" y="1378"/>
                </a:lnTo>
                <a:lnTo>
                  <a:pt x="3020" y="1554"/>
                </a:lnTo>
                <a:lnTo>
                  <a:pt x="2969" y="1744"/>
                </a:lnTo>
                <a:lnTo>
                  <a:pt x="2965" y="1766"/>
                </a:lnTo>
                <a:lnTo>
                  <a:pt x="2965" y="1766"/>
                </a:lnTo>
                <a:lnTo>
                  <a:pt x="2944" y="1731"/>
                </a:lnTo>
                <a:lnTo>
                  <a:pt x="2855" y="1592"/>
                </a:lnTo>
                <a:lnTo>
                  <a:pt x="2754" y="1479"/>
                </a:lnTo>
                <a:lnTo>
                  <a:pt x="2653" y="1365"/>
                </a:lnTo>
                <a:lnTo>
                  <a:pt x="2552" y="1251"/>
                </a:lnTo>
                <a:lnTo>
                  <a:pt x="2439" y="1163"/>
                </a:lnTo>
                <a:lnTo>
                  <a:pt x="2312" y="1074"/>
                </a:lnTo>
                <a:lnTo>
                  <a:pt x="2186" y="999"/>
                </a:lnTo>
                <a:lnTo>
                  <a:pt x="2047" y="923"/>
                </a:lnTo>
                <a:lnTo>
                  <a:pt x="1895" y="872"/>
                </a:lnTo>
                <a:lnTo>
                  <a:pt x="1744" y="822"/>
                </a:lnTo>
                <a:lnTo>
                  <a:pt x="1579" y="796"/>
                </a:lnTo>
                <a:lnTo>
                  <a:pt x="1415" y="771"/>
                </a:lnTo>
                <a:lnTo>
                  <a:pt x="1276" y="771"/>
                </a:lnTo>
                <a:lnTo>
                  <a:pt x="1137" y="784"/>
                </a:lnTo>
                <a:lnTo>
                  <a:pt x="998" y="822"/>
                </a:lnTo>
                <a:lnTo>
                  <a:pt x="872" y="860"/>
                </a:lnTo>
                <a:lnTo>
                  <a:pt x="746" y="923"/>
                </a:lnTo>
                <a:lnTo>
                  <a:pt x="632" y="986"/>
                </a:lnTo>
                <a:lnTo>
                  <a:pt x="518" y="1074"/>
                </a:lnTo>
                <a:lnTo>
                  <a:pt x="417" y="1163"/>
                </a:lnTo>
                <a:lnTo>
                  <a:pt x="316" y="1264"/>
                </a:lnTo>
                <a:lnTo>
                  <a:pt x="240" y="1378"/>
                </a:lnTo>
                <a:lnTo>
                  <a:pt x="164" y="1491"/>
                </a:lnTo>
                <a:lnTo>
                  <a:pt x="101" y="1618"/>
                </a:lnTo>
                <a:lnTo>
                  <a:pt x="51" y="1744"/>
                </a:lnTo>
                <a:lnTo>
                  <a:pt x="13" y="1870"/>
                </a:lnTo>
                <a:lnTo>
                  <a:pt x="0" y="2009"/>
                </a:lnTo>
                <a:lnTo>
                  <a:pt x="0" y="2148"/>
                </a:lnTo>
                <a:lnTo>
                  <a:pt x="13" y="2426"/>
                </a:lnTo>
                <a:lnTo>
                  <a:pt x="63" y="2691"/>
                </a:lnTo>
                <a:lnTo>
                  <a:pt x="114" y="2969"/>
                </a:lnTo>
                <a:lnTo>
                  <a:pt x="190" y="3235"/>
                </a:lnTo>
                <a:lnTo>
                  <a:pt x="291" y="3487"/>
                </a:lnTo>
                <a:lnTo>
                  <a:pt x="405" y="3740"/>
                </a:lnTo>
                <a:lnTo>
                  <a:pt x="531" y="3980"/>
                </a:lnTo>
                <a:lnTo>
                  <a:pt x="657" y="4220"/>
                </a:lnTo>
                <a:lnTo>
                  <a:pt x="809" y="4460"/>
                </a:lnTo>
                <a:lnTo>
                  <a:pt x="973" y="4687"/>
                </a:lnTo>
                <a:lnTo>
                  <a:pt x="1137" y="4915"/>
                </a:lnTo>
                <a:lnTo>
                  <a:pt x="1314" y="5129"/>
                </a:lnTo>
                <a:lnTo>
                  <a:pt x="1491" y="5332"/>
                </a:lnTo>
                <a:lnTo>
                  <a:pt x="1681" y="5546"/>
                </a:lnTo>
                <a:lnTo>
                  <a:pt x="2072" y="5938"/>
                </a:lnTo>
                <a:lnTo>
                  <a:pt x="2123" y="5976"/>
                </a:lnTo>
                <a:lnTo>
                  <a:pt x="2186" y="6014"/>
                </a:lnTo>
                <a:lnTo>
                  <a:pt x="2254" y="6025"/>
                </a:lnTo>
                <a:lnTo>
                  <a:pt x="2254" y="6025"/>
                </a:lnTo>
                <a:lnTo>
                  <a:pt x="2287" y="6191"/>
                </a:lnTo>
                <a:lnTo>
                  <a:pt x="2350" y="6380"/>
                </a:lnTo>
                <a:lnTo>
                  <a:pt x="2413" y="6557"/>
                </a:lnTo>
                <a:lnTo>
                  <a:pt x="2502" y="6721"/>
                </a:lnTo>
                <a:lnTo>
                  <a:pt x="2590" y="6873"/>
                </a:lnTo>
                <a:lnTo>
                  <a:pt x="2679" y="7012"/>
                </a:lnTo>
                <a:lnTo>
                  <a:pt x="2792" y="7138"/>
                </a:lnTo>
                <a:lnTo>
                  <a:pt x="2906" y="7264"/>
                </a:lnTo>
                <a:lnTo>
                  <a:pt x="3020" y="7378"/>
                </a:lnTo>
                <a:lnTo>
                  <a:pt x="3146" y="7479"/>
                </a:lnTo>
                <a:lnTo>
                  <a:pt x="3285" y="7568"/>
                </a:lnTo>
                <a:lnTo>
                  <a:pt x="3424" y="7643"/>
                </a:lnTo>
                <a:lnTo>
                  <a:pt x="3576" y="7719"/>
                </a:lnTo>
                <a:lnTo>
                  <a:pt x="3727" y="7770"/>
                </a:lnTo>
                <a:lnTo>
                  <a:pt x="3879" y="7820"/>
                </a:lnTo>
                <a:lnTo>
                  <a:pt x="4030" y="7858"/>
                </a:lnTo>
                <a:lnTo>
                  <a:pt x="4195" y="7883"/>
                </a:lnTo>
                <a:lnTo>
                  <a:pt x="4359" y="7909"/>
                </a:lnTo>
                <a:lnTo>
                  <a:pt x="4687" y="7909"/>
                </a:lnTo>
                <a:lnTo>
                  <a:pt x="4864" y="7896"/>
                </a:lnTo>
                <a:lnTo>
                  <a:pt x="5028" y="7871"/>
                </a:lnTo>
                <a:lnTo>
                  <a:pt x="5193" y="7845"/>
                </a:lnTo>
                <a:lnTo>
                  <a:pt x="5370" y="7795"/>
                </a:lnTo>
                <a:lnTo>
                  <a:pt x="5534" y="7744"/>
                </a:lnTo>
                <a:lnTo>
                  <a:pt x="5698" y="7681"/>
                </a:lnTo>
                <a:lnTo>
                  <a:pt x="5850" y="7605"/>
                </a:lnTo>
                <a:lnTo>
                  <a:pt x="6014" y="7530"/>
                </a:lnTo>
                <a:lnTo>
                  <a:pt x="6165" y="7441"/>
                </a:lnTo>
                <a:lnTo>
                  <a:pt x="6317" y="7328"/>
                </a:lnTo>
                <a:lnTo>
                  <a:pt x="6469" y="7226"/>
                </a:lnTo>
                <a:lnTo>
                  <a:pt x="6608" y="7100"/>
                </a:lnTo>
                <a:lnTo>
                  <a:pt x="6709" y="7024"/>
                </a:lnTo>
                <a:lnTo>
                  <a:pt x="6810" y="6949"/>
                </a:lnTo>
                <a:lnTo>
                  <a:pt x="6923" y="6873"/>
                </a:lnTo>
                <a:lnTo>
                  <a:pt x="7050" y="6810"/>
                </a:lnTo>
                <a:lnTo>
                  <a:pt x="7315" y="6709"/>
                </a:lnTo>
                <a:lnTo>
                  <a:pt x="7618" y="6607"/>
                </a:lnTo>
                <a:lnTo>
                  <a:pt x="7934" y="6519"/>
                </a:lnTo>
                <a:lnTo>
                  <a:pt x="8250" y="6443"/>
                </a:lnTo>
                <a:lnTo>
                  <a:pt x="8920" y="6279"/>
                </a:lnTo>
                <a:lnTo>
                  <a:pt x="9248" y="6178"/>
                </a:lnTo>
                <a:lnTo>
                  <a:pt x="9564" y="6064"/>
                </a:lnTo>
                <a:lnTo>
                  <a:pt x="9854" y="5938"/>
                </a:lnTo>
                <a:lnTo>
                  <a:pt x="9993" y="5862"/>
                </a:lnTo>
                <a:lnTo>
                  <a:pt x="10120" y="5786"/>
                </a:lnTo>
                <a:lnTo>
                  <a:pt x="10246" y="5698"/>
                </a:lnTo>
                <a:lnTo>
                  <a:pt x="10372" y="5609"/>
                </a:lnTo>
                <a:lnTo>
                  <a:pt x="10474" y="5508"/>
                </a:lnTo>
                <a:lnTo>
                  <a:pt x="10575" y="5395"/>
                </a:lnTo>
                <a:lnTo>
                  <a:pt x="10663" y="5268"/>
                </a:lnTo>
                <a:lnTo>
                  <a:pt x="10739" y="5142"/>
                </a:lnTo>
                <a:lnTo>
                  <a:pt x="10802" y="4990"/>
                </a:lnTo>
                <a:lnTo>
                  <a:pt x="10853" y="4839"/>
                </a:lnTo>
                <a:lnTo>
                  <a:pt x="10878" y="4713"/>
                </a:lnTo>
                <a:lnTo>
                  <a:pt x="10890" y="4574"/>
                </a:lnTo>
                <a:lnTo>
                  <a:pt x="10890" y="4435"/>
                </a:lnTo>
                <a:lnTo>
                  <a:pt x="10878" y="4296"/>
                </a:lnTo>
                <a:lnTo>
                  <a:pt x="10853" y="4157"/>
                </a:lnTo>
                <a:lnTo>
                  <a:pt x="10815" y="4018"/>
                </a:lnTo>
                <a:lnTo>
                  <a:pt x="10764" y="3879"/>
                </a:lnTo>
                <a:lnTo>
                  <a:pt x="10701" y="3740"/>
                </a:lnTo>
                <a:lnTo>
                  <a:pt x="10625" y="3614"/>
                </a:lnTo>
                <a:lnTo>
                  <a:pt x="10549" y="3487"/>
                </a:lnTo>
                <a:lnTo>
                  <a:pt x="10448" y="3374"/>
                </a:lnTo>
                <a:lnTo>
                  <a:pt x="10347" y="3285"/>
                </a:lnTo>
                <a:lnTo>
                  <a:pt x="10233" y="3197"/>
                </a:lnTo>
                <a:lnTo>
                  <a:pt x="10107" y="3133"/>
                </a:lnTo>
                <a:lnTo>
                  <a:pt x="9981" y="3083"/>
                </a:lnTo>
                <a:lnTo>
                  <a:pt x="9842" y="3045"/>
                </a:lnTo>
                <a:lnTo>
                  <a:pt x="9703" y="3032"/>
                </a:lnTo>
                <a:lnTo>
                  <a:pt x="9299" y="3032"/>
                </a:lnTo>
                <a:lnTo>
                  <a:pt x="9033" y="3070"/>
                </a:lnTo>
                <a:lnTo>
                  <a:pt x="8781" y="3133"/>
                </a:lnTo>
                <a:lnTo>
                  <a:pt x="8541" y="3222"/>
                </a:lnTo>
                <a:lnTo>
                  <a:pt x="8301" y="3323"/>
                </a:lnTo>
                <a:lnTo>
                  <a:pt x="8220" y="3365"/>
                </a:lnTo>
                <a:lnTo>
                  <a:pt x="8220" y="3365"/>
                </a:lnTo>
                <a:lnTo>
                  <a:pt x="8250" y="3298"/>
                </a:lnTo>
                <a:lnTo>
                  <a:pt x="8313" y="3121"/>
                </a:lnTo>
                <a:lnTo>
                  <a:pt x="8364" y="2957"/>
                </a:lnTo>
                <a:lnTo>
                  <a:pt x="8414" y="2780"/>
                </a:lnTo>
                <a:lnTo>
                  <a:pt x="8440" y="2616"/>
                </a:lnTo>
                <a:lnTo>
                  <a:pt x="8465" y="2451"/>
                </a:lnTo>
                <a:lnTo>
                  <a:pt x="8477" y="2300"/>
                </a:lnTo>
                <a:lnTo>
                  <a:pt x="8465" y="2136"/>
                </a:lnTo>
                <a:lnTo>
                  <a:pt x="8452" y="1997"/>
                </a:lnTo>
                <a:lnTo>
                  <a:pt x="8414" y="1845"/>
                </a:lnTo>
                <a:lnTo>
                  <a:pt x="8364" y="1719"/>
                </a:lnTo>
                <a:lnTo>
                  <a:pt x="8288" y="1592"/>
                </a:lnTo>
                <a:lnTo>
                  <a:pt x="8199" y="1479"/>
                </a:lnTo>
                <a:lnTo>
                  <a:pt x="8086" y="1365"/>
                </a:lnTo>
                <a:lnTo>
                  <a:pt x="7959" y="1264"/>
                </a:lnTo>
                <a:lnTo>
                  <a:pt x="7808" y="1188"/>
                </a:lnTo>
                <a:lnTo>
                  <a:pt x="7631" y="1112"/>
                </a:lnTo>
                <a:lnTo>
                  <a:pt x="7467" y="1062"/>
                </a:lnTo>
                <a:lnTo>
                  <a:pt x="7302" y="1024"/>
                </a:lnTo>
                <a:lnTo>
                  <a:pt x="7138" y="1011"/>
                </a:lnTo>
                <a:lnTo>
                  <a:pt x="6999" y="1024"/>
                </a:lnTo>
                <a:lnTo>
                  <a:pt x="6848" y="1036"/>
                </a:lnTo>
                <a:lnTo>
                  <a:pt x="6709" y="1087"/>
                </a:lnTo>
                <a:lnTo>
                  <a:pt x="6582" y="1138"/>
                </a:lnTo>
                <a:lnTo>
                  <a:pt x="6456" y="1213"/>
                </a:lnTo>
                <a:lnTo>
                  <a:pt x="6330" y="1289"/>
                </a:lnTo>
                <a:lnTo>
                  <a:pt x="6216" y="1390"/>
                </a:lnTo>
                <a:lnTo>
                  <a:pt x="6102" y="1491"/>
                </a:lnTo>
                <a:lnTo>
                  <a:pt x="6001" y="1618"/>
                </a:lnTo>
                <a:lnTo>
                  <a:pt x="5978" y="1647"/>
                </a:lnTo>
                <a:lnTo>
                  <a:pt x="5978" y="1647"/>
                </a:lnTo>
                <a:lnTo>
                  <a:pt x="5976" y="1618"/>
                </a:lnTo>
                <a:lnTo>
                  <a:pt x="5951" y="1428"/>
                </a:lnTo>
                <a:lnTo>
                  <a:pt x="5913" y="1239"/>
                </a:lnTo>
                <a:lnTo>
                  <a:pt x="5875" y="1062"/>
                </a:lnTo>
                <a:lnTo>
                  <a:pt x="5812" y="898"/>
                </a:lnTo>
                <a:lnTo>
                  <a:pt x="5749" y="746"/>
                </a:lnTo>
                <a:lnTo>
                  <a:pt x="5673" y="607"/>
                </a:lnTo>
                <a:lnTo>
                  <a:pt x="5584" y="468"/>
                </a:lnTo>
                <a:lnTo>
                  <a:pt x="5483" y="354"/>
                </a:lnTo>
                <a:lnTo>
                  <a:pt x="5382" y="253"/>
                </a:lnTo>
                <a:lnTo>
                  <a:pt x="5256" y="165"/>
                </a:lnTo>
                <a:lnTo>
                  <a:pt x="5104" y="89"/>
                </a:lnTo>
                <a:lnTo>
                  <a:pt x="4953" y="38"/>
                </a:lnTo>
                <a:lnTo>
                  <a:pt x="4788" y="13"/>
                </a:lnTo>
                <a:lnTo>
                  <a:pt x="4599" y="1"/>
                </a:lnTo>
                <a:close/>
              </a:path>
            </a:pathLst>
          </a:custGeom>
          <a:solidFill>
            <a:srgbClr val="3021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7"/>
          <p:cNvSpPr txBox="1"/>
          <p:nvPr/>
        </p:nvSpPr>
        <p:spPr>
          <a:xfrm>
            <a:off x="348250" y="2495050"/>
            <a:ext cx="39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cxnSp>
        <p:nvCxnSpPr>
          <p:cNvPr id="220" name="Google Shape;220;p37"/>
          <p:cNvCxnSpPr/>
          <p:nvPr/>
        </p:nvCxnSpPr>
        <p:spPr>
          <a:xfrm flipH="1">
            <a:off x="4568100" y="1813500"/>
            <a:ext cx="78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37"/>
          <p:cNvSpPr/>
          <p:nvPr/>
        </p:nvSpPr>
        <p:spPr>
          <a:xfrm>
            <a:off x="2629950" y="866000"/>
            <a:ext cx="3884100" cy="8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7"/>
          <p:cNvSpPr txBox="1"/>
          <p:nvPr/>
        </p:nvSpPr>
        <p:spPr>
          <a:xfrm>
            <a:off x="4855175" y="2495050"/>
            <a:ext cx="392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cxnSp>
        <p:nvCxnSpPr>
          <p:cNvPr id="223" name="Google Shape;223;p37"/>
          <p:cNvCxnSpPr/>
          <p:nvPr/>
        </p:nvCxnSpPr>
        <p:spPr>
          <a:xfrm flipH="1">
            <a:off x="4568100" y="3263100"/>
            <a:ext cx="780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37"/>
          <p:cNvSpPr/>
          <p:nvPr/>
        </p:nvSpPr>
        <p:spPr>
          <a:xfrm>
            <a:off x="2629950" y="2259400"/>
            <a:ext cx="3884100" cy="871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 txBox="1"/>
          <p:nvPr/>
        </p:nvSpPr>
        <p:spPr>
          <a:xfrm>
            <a:off x="3072000" y="108618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AUGMENT DEL PIB MUNDIAL</a:t>
            </a:r>
            <a:endParaRPr sz="1600">
              <a:solidFill>
                <a:schemeClr val="accen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26" name="Google Shape;226;p37"/>
          <p:cNvSpPr txBox="1"/>
          <p:nvPr/>
        </p:nvSpPr>
        <p:spPr>
          <a:xfrm>
            <a:off x="3072000" y="247958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 x2</a:t>
            </a:r>
            <a:endParaRPr sz="1600">
              <a:solidFill>
                <a:schemeClr val="accen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27" name="Google Shape;227;p37"/>
          <p:cNvSpPr/>
          <p:nvPr/>
        </p:nvSpPr>
        <p:spPr>
          <a:xfrm>
            <a:off x="2629950" y="3765200"/>
            <a:ext cx="3884100" cy="871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2907900" y="3873000"/>
            <a:ext cx="33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En consequència: </a:t>
            </a:r>
            <a:r>
              <a:rPr lang="en" sz="16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NECESSITAREM</a:t>
            </a:r>
            <a:r>
              <a:rPr lang="en" sz="16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 EL DOBLE DE METALLS</a:t>
            </a:r>
            <a:endParaRPr sz="1600">
              <a:solidFill>
                <a:schemeClr val="accen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4278900" y="1184450"/>
            <a:ext cx="4145100" cy="37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 FALTA DE METALLS</a:t>
            </a:r>
            <a:endParaRPr sz="3800"/>
          </a:p>
        </p:txBody>
      </p:sp>
      <p:sp>
        <p:nvSpPr>
          <p:cNvPr id="234" name="Google Shape;234;p38"/>
          <p:cNvSpPr txBox="1"/>
          <p:nvPr>
            <p:ph idx="1" type="subTitle"/>
          </p:nvPr>
        </p:nvSpPr>
        <p:spPr>
          <a:xfrm>
            <a:off x="5138901" y="3870175"/>
            <a:ext cx="3285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OLIVER VIDAL</a:t>
            </a:r>
            <a:endParaRPr/>
          </a:p>
        </p:txBody>
      </p:sp>
      <p:sp>
        <p:nvSpPr>
          <p:cNvPr id="235" name="Google Shape;235;p38"/>
          <p:cNvSpPr txBox="1"/>
          <p:nvPr>
            <p:ph idx="2" type="title"/>
          </p:nvPr>
        </p:nvSpPr>
        <p:spPr>
          <a:xfrm>
            <a:off x="5138900" y="908950"/>
            <a:ext cx="3285000" cy="12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ESTIMACIÓ DE LES NECESSITATS FUTURES</a:t>
            </a:r>
            <a:endParaRPr/>
          </a:p>
        </p:txBody>
      </p:sp>
      <p:sp>
        <p:nvSpPr>
          <p:cNvPr id="241" name="Google Shape;241;p39"/>
          <p:cNvSpPr/>
          <p:nvPr/>
        </p:nvSpPr>
        <p:spPr>
          <a:xfrm rot="10800000">
            <a:off x="5156012" y="1667941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9"/>
          <p:cNvSpPr txBox="1"/>
          <p:nvPr>
            <p:ph idx="3" type="title"/>
          </p:nvPr>
        </p:nvSpPr>
        <p:spPr>
          <a:xfrm>
            <a:off x="785150" y="3069925"/>
            <a:ext cx="187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Extenció de terres rares</a:t>
            </a:r>
            <a:endParaRPr/>
          </a:p>
        </p:txBody>
      </p:sp>
      <p:cxnSp>
        <p:nvCxnSpPr>
          <p:cNvPr id="243" name="Google Shape;243;p39"/>
          <p:cNvCxnSpPr/>
          <p:nvPr/>
        </p:nvCxnSpPr>
        <p:spPr>
          <a:xfrm rot="10800000">
            <a:off x="3671550" y="2619246"/>
            <a:ext cx="0" cy="3096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9"/>
          <p:cNvSpPr/>
          <p:nvPr/>
        </p:nvSpPr>
        <p:spPr>
          <a:xfrm rot="10800000">
            <a:off x="1255512" y="1700691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9"/>
          <p:cNvSpPr/>
          <p:nvPr/>
        </p:nvSpPr>
        <p:spPr>
          <a:xfrm rot="10800000">
            <a:off x="6865862" y="1700691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9"/>
          <p:cNvSpPr txBox="1"/>
          <p:nvPr>
            <p:ph idx="2" type="title"/>
          </p:nvPr>
        </p:nvSpPr>
        <p:spPr>
          <a:xfrm>
            <a:off x="1375700" y="1902650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X3</a:t>
            </a:r>
            <a:endParaRPr/>
          </a:p>
        </p:txBody>
      </p:sp>
      <p:cxnSp>
        <p:nvCxnSpPr>
          <p:cNvPr id="247" name="Google Shape;247;p39"/>
          <p:cNvCxnSpPr/>
          <p:nvPr/>
        </p:nvCxnSpPr>
        <p:spPr>
          <a:xfrm rot="10800000">
            <a:off x="1721300" y="2641421"/>
            <a:ext cx="0" cy="3096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9"/>
          <p:cNvSpPr/>
          <p:nvPr/>
        </p:nvSpPr>
        <p:spPr>
          <a:xfrm rot="10800000">
            <a:off x="3205762" y="1700691"/>
            <a:ext cx="931575" cy="931611"/>
          </a:xfrm>
          <a:custGeom>
            <a:rect b="b" l="l" r="r" t="t"/>
            <a:pathLst>
              <a:path extrusionOk="0" h="103714" w="10371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39"/>
          <p:cNvCxnSpPr/>
          <p:nvPr/>
        </p:nvCxnSpPr>
        <p:spPr>
          <a:xfrm rot="10800000">
            <a:off x="5621800" y="2619246"/>
            <a:ext cx="0" cy="3096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9"/>
          <p:cNvCxnSpPr/>
          <p:nvPr/>
        </p:nvCxnSpPr>
        <p:spPr>
          <a:xfrm rot="10800000">
            <a:off x="7331650" y="2641421"/>
            <a:ext cx="0" cy="3096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9"/>
          <p:cNvSpPr txBox="1"/>
          <p:nvPr>
            <p:ph idx="2" type="title"/>
          </p:nvPr>
        </p:nvSpPr>
        <p:spPr>
          <a:xfrm>
            <a:off x="3325950" y="1902650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X5</a:t>
            </a:r>
            <a:endParaRPr/>
          </a:p>
        </p:txBody>
      </p:sp>
      <p:sp>
        <p:nvSpPr>
          <p:cNvPr id="252" name="Google Shape;252;p39"/>
          <p:cNvSpPr txBox="1"/>
          <p:nvPr>
            <p:ph idx="2" type="title"/>
          </p:nvPr>
        </p:nvSpPr>
        <p:spPr>
          <a:xfrm>
            <a:off x="5276200" y="1869900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X12</a:t>
            </a:r>
            <a:endParaRPr/>
          </a:p>
        </p:txBody>
      </p:sp>
      <p:sp>
        <p:nvSpPr>
          <p:cNvPr id="253" name="Google Shape;253;p39"/>
          <p:cNvSpPr txBox="1"/>
          <p:nvPr>
            <p:ph idx="2" type="title"/>
          </p:nvPr>
        </p:nvSpPr>
        <p:spPr>
          <a:xfrm>
            <a:off x="6986050" y="1902650"/>
            <a:ext cx="691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X16</a:t>
            </a:r>
            <a:endParaRPr/>
          </a:p>
        </p:txBody>
      </p:sp>
      <p:sp>
        <p:nvSpPr>
          <p:cNvPr id="254" name="Google Shape;254;p39"/>
          <p:cNvSpPr txBox="1"/>
          <p:nvPr>
            <p:ph idx="3" type="title"/>
          </p:nvPr>
        </p:nvSpPr>
        <p:spPr>
          <a:xfrm>
            <a:off x="2735400" y="3108550"/>
            <a:ext cx="187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Tel·luri</a:t>
            </a:r>
            <a:endParaRPr/>
          </a:p>
        </p:txBody>
      </p:sp>
      <p:sp>
        <p:nvSpPr>
          <p:cNvPr id="255" name="Google Shape;255;p39"/>
          <p:cNvSpPr txBox="1"/>
          <p:nvPr>
            <p:ph idx="3" type="title"/>
          </p:nvPr>
        </p:nvSpPr>
        <p:spPr>
          <a:xfrm>
            <a:off x="4607700" y="3150500"/>
            <a:ext cx="187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Cobalt</a:t>
            </a:r>
            <a:endParaRPr/>
          </a:p>
        </p:txBody>
      </p:sp>
      <p:sp>
        <p:nvSpPr>
          <p:cNvPr id="256" name="Google Shape;256;p39"/>
          <p:cNvSpPr txBox="1"/>
          <p:nvPr>
            <p:ph idx="3" type="title"/>
          </p:nvPr>
        </p:nvSpPr>
        <p:spPr>
          <a:xfrm>
            <a:off x="6395500" y="3208888"/>
            <a:ext cx="187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Liti</a:t>
            </a:r>
            <a:endParaRPr/>
          </a:p>
        </p:txBody>
      </p:sp>
      <p:sp>
        <p:nvSpPr>
          <p:cNvPr id="257" name="Google Shape;257;p39"/>
          <p:cNvSpPr txBox="1"/>
          <p:nvPr>
            <p:ph idx="3" type="title"/>
          </p:nvPr>
        </p:nvSpPr>
        <p:spPr>
          <a:xfrm>
            <a:off x="2776650" y="946450"/>
            <a:ext cx="3590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D’aquí al 2040:</a:t>
            </a:r>
            <a:endParaRPr/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50" y="3862701"/>
            <a:ext cx="1872300" cy="10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888" y="3862700"/>
            <a:ext cx="1192532" cy="10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6875" y="3818098"/>
            <a:ext cx="1709850" cy="11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5175" y="3812017"/>
            <a:ext cx="931600" cy="115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OLIVER VIDAL</a:t>
            </a:r>
            <a:endParaRPr/>
          </a:p>
        </p:txBody>
      </p:sp>
      <p:sp>
        <p:nvSpPr>
          <p:cNvPr id="267" name="Google Shape;267;p40"/>
          <p:cNvSpPr txBox="1"/>
          <p:nvPr>
            <p:ph idx="1" type="subTitle"/>
          </p:nvPr>
        </p:nvSpPr>
        <p:spPr>
          <a:xfrm>
            <a:off x="719975" y="1115250"/>
            <a:ext cx="7704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→ Ivestigador del Centre Nacional per la Investigació científica.</a:t>
            </a:r>
            <a:endParaRPr/>
          </a:p>
        </p:txBody>
      </p:sp>
      <p:sp>
        <p:nvSpPr>
          <p:cNvPr id="268" name="Google Shape;268;p40"/>
          <p:cNvSpPr txBox="1"/>
          <p:nvPr>
            <p:ph idx="4" type="subTitle"/>
          </p:nvPr>
        </p:nvSpPr>
        <p:spPr>
          <a:xfrm>
            <a:off x="5801075" y="2746650"/>
            <a:ext cx="23364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Es basa en les prespectives de creixement més comunament admeses</a:t>
            </a:r>
            <a:endParaRPr/>
          </a:p>
        </p:txBody>
      </p:sp>
      <p:graphicFrame>
        <p:nvGraphicFramePr>
          <p:cNvPr id="269" name="Google Shape;269;p40"/>
          <p:cNvGraphicFramePr/>
          <p:nvPr/>
        </p:nvGraphicFramePr>
        <p:xfrm>
          <a:off x="618700" y="240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{21515963-7B93-4BD0-A4DB-4DEFD14BA213}</a:tableStyleId>
              </a:tblPr>
              <a:tblGrid>
                <a:gridCol w="331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Realitza un estudi sobre tots els metalls necessaris per mantenir els nostres mètodes de vida d’alta tecnologia.</a:t>
                      </a:r>
                      <a:endParaRPr b="1" sz="2000">
                        <a:solidFill>
                          <a:schemeClr val="dk1"/>
                        </a:solidFill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70" name="Google Shape;270;p40"/>
          <p:cNvCxnSpPr/>
          <p:nvPr/>
        </p:nvCxnSpPr>
        <p:spPr>
          <a:xfrm>
            <a:off x="4096850" y="3202400"/>
            <a:ext cx="13656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40"/>
          <p:cNvCxnSpPr/>
          <p:nvPr/>
        </p:nvCxnSpPr>
        <p:spPr>
          <a:xfrm>
            <a:off x="2200275" y="4036900"/>
            <a:ext cx="0" cy="130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Aesthetic Slideshow by Slidesgo">
  <a:themeElements>
    <a:clrScheme name="Simple Light">
      <a:dk1>
        <a:srgbClr val="6D5B57"/>
      </a:dk1>
      <a:lt1>
        <a:srgbClr val="EEE6E2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D1A48C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