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bold.fntdata"/><Relationship Id="rId6" Type="http://schemas.openxmlformats.org/officeDocument/2006/relationships/slide" Target="slides/slide1.xml"/><Relationship Id="rId18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be03f24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be03f24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a7de64a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a7de64a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1"/>
                </a:solidFill>
              </a:rPr>
              <a:t>El món d’avui en dia està caracteritzat per la tecnologia i les seves innovacions i això per una banda està molt bé ja que les tecnologies ens faciliten moltes ajudes però per altre banda aquestes noves tecnologies poden arribar a causar el </a:t>
            </a:r>
            <a:r>
              <a:rPr lang="ca" sz="1200" u="sng">
                <a:solidFill>
                  <a:schemeClr val="dk1"/>
                </a:solidFill>
              </a:rPr>
              <a:t>canvi climàtic</a:t>
            </a:r>
            <a:r>
              <a:rPr lang="ca" sz="1200">
                <a:solidFill>
                  <a:schemeClr val="dk1"/>
                </a:solidFill>
              </a:rPr>
              <a:t> en el medi ambient. I aixo es un gran problema perque es una de les amenaçes més grans que ens podem arribar a enfrentar com a societat.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a7de64a8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2a7de64a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Algunes de les </a:t>
            </a:r>
            <a:r>
              <a:rPr lang="ca"/>
              <a:t>conseqüències</a:t>
            </a:r>
            <a:r>
              <a:rPr lang="ca"/>
              <a:t> del canvi </a:t>
            </a:r>
            <a:r>
              <a:rPr lang="ca"/>
              <a:t>climàtic</a:t>
            </a:r>
            <a:r>
              <a:rPr lang="ca"/>
              <a:t> son el desglaçament dels Pols o dels pics de les muntanyes. </a:t>
            </a:r>
            <a:r>
              <a:rPr lang="ca"/>
              <a:t>Això</a:t>
            </a:r>
            <a:r>
              <a:rPr lang="ca"/>
              <a:t> </a:t>
            </a:r>
            <a:r>
              <a:rPr lang="ca"/>
              <a:t>és</a:t>
            </a:r>
            <a:r>
              <a:rPr lang="ca"/>
              <a:t> una prova clara de que any rere any el canvi climàtic </a:t>
            </a:r>
            <a:r>
              <a:rPr lang="ca"/>
              <a:t>està</a:t>
            </a:r>
            <a:r>
              <a:rPr lang="ca"/>
              <a:t> </a:t>
            </a:r>
            <a:r>
              <a:rPr lang="ca"/>
              <a:t>avançant</a:t>
            </a:r>
            <a:r>
              <a:rPr lang="ca"/>
              <a:t> i augmentat. Per altre banda per </a:t>
            </a:r>
            <a:r>
              <a:rPr lang="ca"/>
              <a:t>ralentir</a:t>
            </a:r>
            <a:r>
              <a:rPr lang="ca"/>
              <a:t> o acabar amb el canvi </a:t>
            </a:r>
            <a:r>
              <a:rPr lang="ca"/>
              <a:t>climàtic</a:t>
            </a:r>
            <a:r>
              <a:rPr lang="ca"/>
              <a:t> hem de deixar d’utilitzar productes amb </a:t>
            </a:r>
            <a:r>
              <a:rPr lang="ca"/>
              <a:t>plàstic</a:t>
            </a:r>
            <a:r>
              <a:rPr lang="ca"/>
              <a:t> com bosses o apolles i utilitzar transports </a:t>
            </a:r>
            <a:r>
              <a:rPr lang="ca"/>
              <a:t>públics</a:t>
            </a:r>
            <a:r>
              <a:rPr lang="ca"/>
              <a:t> com autobusos o trens i si utilitzem bicicletes o </a:t>
            </a:r>
            <a:r>
              <a:rPr lang="ca"/>
              <a:t>patinets</a:t>
            </a:r>
            <a:r>
              <a:rPr lang="ca"/>
              <a:t> tindriem una contaminació 0.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2d4fbaa70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2d4fbaa70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 1991 l’economista jefe del banc Mundial</a:t>
            </a:r>
            <a:r>
              <a:rPr lang="ca" sz="1200">
                <a:solidFill>
                  <a:schemeClr val="dk1"/>
                </a:solidFill>
              </a:rPr>
              <a:t> Lawrence Summers, sugeria que les grans </a:t>
            </a:r>
            <a:r>
              <a:rPr lang="ca" sz="1200">
                <a:solidFill>
                  <a:schemeClr val="dk1"/>
                </a:solidFill>
              </a:rPr>
              <a:t>indústries</a:t>
            </a:r>
            <a:r>
              <a:rPr lang="ca" sz="1200">
                <a:solidFill>
                  <a:schemeClr val="dk1"/>
                </a:solidFill>
              </a:rPr>
              <a:t> serien exportades cap a </a:t>
            </a:r>
            <a:r>
              <a:rPr lang="ca" sz="1200">
                <a:solidFill>
                  <a:schemeClr val="dk1"/>
                </a:solidFill>
              </a:rPr>
              <a:t>països pobres</a:t>
            </a:r>
            <a:r>
              <a:rPr lang="ca" sz="1200">
                <a:solidFill>
                  <a:schemeClr val="dk1"/>
                </a:solidFill>
              </a:rPr>
              <a:t> ja que no hi han tantes restriccions </a:t>
            </a:r>
            <a:r>
              <a:rPr lang="ca" sz="1200">
                <a:solidFill>
                  <a:schemeClr val="dk1"/>
                </a:solidFill>
              </a:rPr>
              <a:t>mediambientals</a:t>
            </a:r>
            <a:r>
              <a:rPr lang="ca" sz="1200">
                <a:solidFill>
                  <a:schemeClr val="dk1"/>
                </a:solidFill>
              </a:rPr>
              <a:t> i a part els treballadors tenen sous molt baixos. Anys més tard, s’ha comprovat que la </a:t>
            </a:r>
            <a:r>
              <a:rPr lang="ca" sz="1200">
                <a:solidFill>
                  <a:schemeClr val="dk1"/>
                </a:solidFill>
              </a:rPr>
              <a:t>teoría</a:t>
            </a:r>
            <a:r>
              <a:rPr lang="ca" sz="1200">
                <a:solidFill>
                  <a:schemeClr val="dk1"/>
                </a:solidFill>
              </a:rPr>
              <a:t> de Lawrence es certa i avui en dia continua sent-ho.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d4fbaa702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2d4fbaa702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La normativa europea de REACH regula la </a:t>
            </a:r>
            <a:r>
              <a:rPr lang="ca"/>
              <a:t>fabricació</a:t>
            </a:r>
            <a:r>
              <a:rPr lang="ca"/>
              <a:t> i venda de </a:t>
            </a:r>
            <a:r>
              <a:rPr lang="ca"/>
              <a:t>substàncies</a:t>
            </a:r>
            <a:r>
              <a:rPr lang="ca"/>
              <a:t> </a:t>
            </a:r>
            <a:r>
              <a:rPr lang="ca"/>
              <a:t>químiques a tot Europa</a:t>
            </a:r>
            <a:r>
              <a:rPr lang="ca"/>
              <a:t> per tal de protegir la salud humana i el medi ambient. Tot i </a:t>
            </a:r>
            <a:r>
              <a:rPr lang="ca"/>
              <a:t>així</a:t>
            </a:r>
            <a:r>
              <a:rPr lang="ca"/>
              <a:t> les </a:t>
            </a:r>
            <a:r>
              <a:rPr lang="ca"/>
              <a:t>indústries</a:t>
            </a:r>
            <a:r>
              <a:rPr lang="ca"/>
              <a:t> Europees necessiten algunes d’aquestes substàncies químiques que son il·legals a Europa i per aconseguir-les les han de </a:t>
            </a:r>
            <a:r>
              <a:rPr lang="ca"/>
              <a:t>comprar</a:t>
            </a:r>
            <a:r>
              <a:rPr lang="ca"/>
              <a:t> a altres </a:t>
            </a:r>
            <a:r>
              <a:rPr lang="ca"/>
              <a:t>països</a:t>
            </a:r>
            <a:r>
              <a:rPr lang="ca"/>
              <a:t>,aconseguint </a:t>
            </a:r>
            <a:r>
              <a:rPr lang="ca"/>
              <a:t>així</a:t>
            </a:r>
            <a:r>
              <a:rPr lang="ca"/>
              <a:t>, que ens generem una dependencia.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d4fbaa702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2d4fbaa702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1"/>
                </a:solidFill>
              </a:rPr>
              <a:t>Al llarg dels anys les </a:t>
            </a:r>
            <a:r>
              <a:rPr lang="ca" sz="1200" u="sng">
                <a:solidFill>
                  <a:schemeClr val="dk1"/>
                </a:solidFill>
              </a:rPr>
              <a:t>terres rares</a:t>
            </a:r>
            <a:r>
              <a:rPr lang="ca" sz="1200">
                <a:solidFill>
                  <a:schemeClr val="dk1"/>
                </a:solidFill>
              </a:rPr>
              <a:t> (com ara </a:t>
            </a:r>
            <a:r>
              <a:rPr lang="ca" sz="1200">
                <a:solidFill>
                  <a:schemeClr val="dk1"/>
                </a:solidFill>
              </a:rPr>
              <a:t> platí i pal·ladi ) </a:t>
            </a:r>
            <a:r>
              <a:rPr lang="ca" sz="1200">
                <a:solidFill>
                  <a:schemeClr val="dk1"/>
                </a:solidFill>
              </a:rPr>
              <a:t>s'han anat estancant i s’han anat liquidant, fins i tot, Estats Units tenia valorades les seves terres rares en desenes de </a:t>
            </a:r>
            <a:r>
              <a:rPr lang="ca" sz="1200" u="sng">
                <a:solidFill>
                  <a:schemeClr val="dk1"/>
                </a:solidFill>
              </a:rPr>
              <a:t>miliards</a:t>
            </a:r>
            <a:r>
              <a:rPr lang="ca" sz="1200">
                <a:solidFill>
                  <a:schemeClr val="dk1"/>
                </a:solidFill>
              </a:rPr>
              <a:t> de dòlars. Tot aixo està </a:t>
            </a:r>
            <a:r>
              <a:rPr lang="ca" sz="1200">
                <a:solidFill>
                  <a:schemeClr val="dk1"/>
                </a:solidFill>
              </a:rPr>
              <a:t>passant perquè</a:t>
            </a:r>
            <a:r>
              <a:rPr lang="ca" sz="1200">
                <a:solidFill>
                  <a:schemeClr val="dk1"/>
                </a:solidFill>
              </a:rPr>
              <a:t> no tenim cura dels recursos ja que els podem adquirir a qualsevol quantitat i hora i els estem gastant més rapid del que es poden regenerar.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2d4fbaa702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2d4fbaa702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 molt dificil i cada dia que passi ho </a:t>
            </a:r>
            <a:r>
              <a:rPr lang="ca"/>
              <a:t>serà</a:t>
            </a:r>
            <a:r>
              <a:rPr lang="ca"/>
              <a:t> més, </a:t>
            </a:r>
            <a:r>
              <a:rPr lang="ca"/>
              <a:t>però</a:t>
            </a:r>
            <a:r>
              <a:rPr lang="ca"/>
              <a:t> </a:t>
            </a:r>
            <a:r>
              <a:rPr lang="ca"/>
              <a:t>és possible</a:t>
            </a:r>
            <a:r>
              <a:rPr lang="ca"/>
              <a:t> acabar amb el canvi </a:t>
            </a:r>
            <a:r>
              <a:rPr lang="ca"/>
              <a:t>climàtic ja que</a:t>
            </a:r>
            <a:r>
              <a:rPr lang="ca"/>
              <a:t> </a:t>
            </a:r>
            <a:r>
              <a:rPr lang="ca" sz="1200">
                <a:solidFill>
                  <a:schemeClr val="dk1"/>
                </a:solidFill>
              </a:rPr>
              <a:t>al comprar o deixar de comprar productes podem </a:t>
            </a:r>
            <a:r>
              <a:rPr lang="ca" sz="1200">
                <a:solidFill>
                  <a:schemeClr val="dk1"/>
                </a:solidFill>
              </a:rPr>
              <a:t>reconduir</a:t>
            </a:r>
            <a:r>
              <a:rPr lang="ca" sz="1200">
                <a:solidFill>
                  <a:schemeClr val="dk1"/>
                </a:solidFill>
              </a:rPr>
              <a:t> el mercat i fer </a:t>
            </a:r>
            <a:r>
              <a:rPr lang="ca" sz="1200">
                <a:solidFill>
                  <a:schemeClr val="dk1"/>
                </a:solidFill>
              </a:rPr>
              <a:t>pressió</a:t>
            </a:r>
            <a:r>
              <a:rPr lang="ca" sz="1200">
                <a:solidFill>
                  <a:schemeClr val="dk1"/>
                </a:solidFill>
              </a:rPr>
              <a:t> perque les industries evolucionin cap a una producció més ecologica. Fem un canvi </a:t>
            </a:r>
            <a:r>
              <a:rPr lang="ca" sz="1200">
                <a:solidFill>
                  <a:schemeClr val="dk1"/>
                </a:solidFill>
              </a:rPr>
              <a:t>perquè</a:t>
            </a:r>
            <a:r>
              <a:rPr lang="ca" sz="1200">
                <a:solidFill>
                  <a:schemeClr val="dk1"/>
                </a:solidFill>
              </a:rPr>
              <a:t> ja veuras que si tu fiques el teu gra de sorra el del costat també ho </a:t>
            </a:r>
            <a:r>
              <a:rPr lang="ca" sz="1200">
                <a:solidFill>
                  <a:schemeClr val="dk1"/>
                </a:solidFill>
              </a:rPr>
              <a:t>farà</a:t>
            </a:r>
            <a:r>
              <a:rPr lang="ca" sz="1200">
                <a:solidFill>
                  <a:schemeClr val="dk1"/>
                </a:solidFill>
              </a:rPr>
              <a:t>, </a:t>
            </a:r>
            <a:r>
              <a:rPr lang="ca" sz="1200">
                <a:solidFill>
                  <a:schemeClr val="dk1"/>
                </a:solidFill>
              </a:rPr>
              <a:t>gràcies</a:t>
            </a:r>
            <a:r>
              <a:rPr lang="ca" sz="1200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8.jpg"/><Relationship Id="rId5" Type="http://schemas.openxmlformats.org/officeDocument/2006/relationships/image" Target="../media/image14.jpg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cha.europa.eu/es/regulations/prior-informed-consent/list-chemicals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6.jpg"/><Relationship Id="rId5" Type="http://schemas.openxmlformats.org/officeDocument/2006/relationships/image" Target="../media/image12.jpg"/><Relationship Id="rId6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602" y="1400313"/>
            <a:ext cx="4823398" cy="241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02600"/>
            <a:ext cx="6446300" cy="3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/>
          <p:nvPr>
            <p:ph type="ctrTitle"/>
          </p:nvPr>
        </p:nvSpPr>
        <p:spPr>
          <a:xfrm>
            <a:off x="311700" y="0"/>
            <a:ext cx="8520600" cy="13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4900"/>
              <a:t>La guerra dels metalls rars 11</a:t>
            </a:r>
            <a:endParaRPr sz="4900"/>
          </a:p>
        </p:txBody>
      </p:sp>
      <p:sp>
        <p:nvSpPr>
          <p:cNvPr id="280" name="Google Shape;280;p13"/>
          <p:cNvSpPr txBox="1"/>
          <p:nvPr>
            <p:ph idx="1" type="subTitle"/>
          </p:nvPr>
        </p:nvSpPr>
        <p:spPr>
          <a:xfrm>
            <a:off x="4713900" y="3867575"/>
            <a:ext cx="4430100" cy="11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800">
                <a:solidFill>
                  <a:schemeClr val="dk2"/>
                </a:solidFill>
              </a:rPr>
              <a:t>Alumne:</a:t>
            </a:r>
            <a:r>
              <a:rPr lang="ca" sz="1800">
                <a:solidFill>
                  <a:schemeClr val="dk2"/>
                </a:solidFill>
              </a:rPr>
              <a:t>Gin Espel Bonet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800">
                <a:solidFill>
                  <a:schemeClr val="dk2"/>
                </a:solidFill>
              </a:rPr>
              <a:t>Curs:</a:t>
            </a:r>
            <a:r>
              <a:rPr lang="ca" sz="1800">
                <a:solidFill>
                  <a:schemeClr val="dk2"/>
                </a:solidFill>
              </a:rPr>
              <a:t>1rB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dk2"/>
                </a:solidFill>
              </a:rPr>
              <a:t>Assignatura:</a:t>
            </a:r>
            <a:r>
              <a:rPr lang="ca" sz="1800">
                <a:solidFill>
                  <a:schemeClr val="dk2"/>
                </a:solidFill>
              </a:rPr>
              <a:t>CMC</a:t>
            </a:r>
            <a:endParaRPr sz="2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Índex</a:t>
            </a:r>
            <a:endParaRPr/>
          </a:p>
        </p:txBody>
      </p: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/>
              <a:t>-Noves tecnologies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900"/>
              <a:t>-</a:t>
            </a:r>
            <a:r>
              <a:rPr lang="ca" sz="1900"/>
              <a:t>Conseqüències</a:t>
            </a:r>
            <a:r>
              <a:rPr lang="ca" sz="1900"/>
              <a:t> i solucions del canvi climàtic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900"/>
              <a:t>-Informe Summers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900"/>
              <a:t>-RAECH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900"/>
              <a:t>-Estancament de les terres rares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900"/>
              <a:t>-</a:t>
            </a:r>
            <a:r>
              <a:rPr lang="ca" sz="1900"/>
              <a:t>Conclusió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721000" y="6523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720"/>
              <a:t>Noves tecnologies</a:t>
            </a:r>
            <a:endParaRPr sz="2720"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600" y="0"/>
            <a:ext cx="5111400" cy="384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69469"/>
            <a:ext cx="4654926" cy="237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350" y="0"/>
            <a:ext cx="3463649" cy="21621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 txBox="1"/>
          <p:nvPr>
            <p:ph type="title"/>
          </p:nvPr>
        </p:nvSpPr>
        <p:spPr>
          <a:xfrm>
            <a:off x="311700" y="257000"/>
            <a:ext cx="546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Conseqüències i solucions del c</a:t>
            </a:r>
            <a:r>
              <a:rPr lang="ca"/>
              <a:t>anvi climàtic</a:t>
            </a:r>
            <a:endParaRPr/>
          </a:p>
        </p:txBody>
      </p:sp>
      <p:sp>
        <p:nvSpPr>
          <p:cNvPr id="301" name="Google Shape;301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Consequencies:                                              :</a:t>
            </a:r>
            <a:endParaRPr/>
          </a:p>
        </p:txBody>
      </p:sp>
      <p:pic>
        <p:nvPicPr>
          <p:cNvPr id="302" name="Google Shape;3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9250" y="2162150"/>
            <a:ext cx="2896451" cy="19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692124"/>
            <a:ext cx="3669249" cy="24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6"/>
          <p:cNvSpPr txBox="1"/>
          <p:nvPr/>
        </p:nvSpPr>
        <p:spPr>
          <a:xfrm>
            <a:off x="311700" y="4143200"/>
            <a:ext cx="8688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El canvi climàtic és un canvi en el clima, atribuït directament o indirectament a l'activitat humana que altera la composició de l'atmosfera mundial</a:t>
            </a:r>
            <a:endParaRPr sz="2000"/>
          </a:p>
        </p:txBody>
      </p:sp>
      <p:pic>
        <p:nvPicPr>
          <p:cNvPr id="305" name="Google Shape;3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5700" y="2342800"/>
            <a:ext cx="2578299" cy="18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500"/>
              <a:t>“Informe Summers”</a:t>
            </a:r>
            <a:endParaRPr sz="4100"/>
          </a:p>
        </p:txBody>
      </p:sp>
      <p:sp>
        <p:nvSpPr>
          <p:cNvPr id="311" name="Google Shape;311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7025"/>
            <a:ext cx="5928150" cy="27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3697" y="0"/>
            <a:ext cx="2440300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7"/>
          <p:cNvSpPr/>
          <p:nvPr/>
        </p:nvSpPr>
        <p:spPr>
          <a:xfrm rot="10800000">
            <a:off x="4982350" y="1074350"/>
            <a:ext cx="1651800" cy="1101300"/>
          </a:xfrm>
          <a:prstGeom prst="bentUpArrow">
            <a:avLst>
              <a:gd fmla="val 27376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Registre, Avaluació, Autorització i Restricció de Substàncies Químiques (REACH)</a:t>
            </a:r>
            <a:endParaRPr sz="3600"/>
          </a:p>
        </p:txBody>
      </p:sp>
      <p:sp>
        <p:nvSpPr>
          <p:cNvPr id="320" name="Google Shape;320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8"/>
          <p:cNvSpPr txBox="1"/>
          <p:nvPr/>
        </p:nvSpPr>
        <p:spPr>
          <a:xfrm>
            <a:off x="1208650" y="4579450"/>
            <a:ext cx="721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https://echa.europa.eu/es/regulations/prior-informed-consent/list-chemicals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2" name="Google Shape;3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08575"/>
            <a:ext cx="4347525" cy="290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7523" y="1145800"/>
            <a:ext cx="4796476" cy="31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"/>
          <p:cNvSpPr txBox="1"/>
          <p:nvPr>
            <p:ph type="title"/>
          </p:nvPr>
        </p:nvSpPr>
        <p:spPr>
          <a:xfrm>
            <a:off x="1056750" y="1016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Estancament de terres rares</a:t>
            </a:r>
            <a:endParaRPr/>
          </a:p>
        </p:txBody>
      </p:sp>
      <p:sp>
        <p:nvSpPr>
          <p:cNvPr id="329" name="Google Shape;329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9"/>
          <p:cNvSpPr txBox="1"/>
          <p:nvPr/>
        </p:nvSpPr>
        <p:spPr>
          <a:xfrm>
            <a:off x="993775" y="4297450"/>
            <a:ext cx="76950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/>
              <a:t>Terres rares: Són un grup d’elements químics utilitzats per fabricar productes tecnològics i armament.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1" name="Google Shape;3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3"/>
            <a:ext cx="3222093" cy="180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500" y="-12"/>
            <a:ext cx="209550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9"/>
          <p:cNvSpPr txBox="1"/>
          <p:nvPr/>
        </p:nvSpPr>
        <p:spPr>
          <a:xfrm>
            <a:off x="7735400" y="1907000"/>
            <a:ext cx="171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Nunito"/>
                <a:ea typeface="Nunito"/>
                <a:cs typeface="Nunito"/>
                <a:sym typeface="Nunito"/>
              </a:rPr>
              <a:t>Platí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4" name="Google Shape;3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3975" y="1428288"/>
            <a:ext cx="209550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9"/>
          <p:cNvSpPr txBox="1"/>
          <p:nvPr/>
        </p:nvSpPr>
        <p:spPr>
          <a:xfrm>
            <a:off x="5490600" y="3330500"/>
            <a:ext cx="15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Nunito"/>
                <a:ea typeface="Nunito"/>
                <a:cs typeface="Nunito"/>
                <a:sym typeface="Nunito"/>
              </a:rPr>
              <a:t>Pal·ladi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6" name="Google Shape;33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4588" y="25717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0"/>
          <p:cNvSpPr txBox="1"/>
          <p:nvPr/>
        </p:nvSpPr>
        <p:spPr>
          <a:xfrm>
            <a:off x="0" y="268600"/>
            <a:ext cx="689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300">
                <a:latin typeface="Nunito"/>
                <a:ea typeface="Nunito"/>
                <a:cs typeface="Nunito"/>
                <a:sym typeface="Nunito"/>
              </a:rPr>
              <a:t>Conclusió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3" name="Google Shape;3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0050"/>
            <a:ext cx="5733546" cy="31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275" y="0"/>
            <a:ext cx="5007725" cy="33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