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aveat"/>
      <p:regular r:id="rId14"/>
      <p:bold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e543b49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e543b49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e543b49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e543b49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e543b496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e543b496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e543b496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e543b496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e543b496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e543b496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e543b496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e543b496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43b496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e543b496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300">
                <a:latin typeface="Caveat"/>
                <a:ea typeface="Caveat"/>
                <a:cs typeface="Caveat"/>
                <a:sym typeface="Caveat"/>
              </a:rPr>
              <a:t>La guerra dels metalls rars (20)</a:t>
            </a:r>
            <a:endParaRPr b="1" sz="5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82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634">
                <a:solidFill>
                  <a:schemeClr val="dk1"/>
                </a:solidFill>
              </a:rPr>
              <a:t>Ciències del món contemporani</a:t>
            </a:r>
            <a:endParaRPr b="1" sz="2634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4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759"/>
              <a:buFont typeface="Arial"/>
              <a:buNone/>
            </a:pPr>
            <a:r>
              <a:rPr b="1" lang="ca" sz="2634">
                <a:solidFill>
                  <a:schemeClr val="dk1"/>
                </a:solidFill>
              </a:rPr>
              <a:t>Mariona Marés Soler</a:t>
            </a:r>
            <a:endParaRPr b="1" sz="2634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Índex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ca" sz="2000">
                <a:solidFill>
                  <a:schemeClr val="dk1"/>
                </a:solidFill>
              </a:rPr>
              <a:t>Guillaume Pitron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ca" sz="2000">
                <a:solidFill>
                  <a:schemeClr val="dk1"/>
                </a:solidFill>
              </a:rPr>
              <a:t>La importància de les terres rares (militarment)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ca" sz="2000">
                <a:solidFill>
                  <a:schemeClr val="dk1"/>
                </a:solidFill>
              </a:rPr>
              <a:t>Magnequench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ca" sz="2000">
                <a:solidFill>
                  <a:schemeClr val="dk1"/>
                </a:solidFill>
              </a:rPr>
              <a:t>Imants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ca" sz="2000">
                <a:solidFill>
                  <a:schemeClr val="dk1"/>
                </a:solidFill>
              </a:rPr>
              <a:t>La política dels disset caràcters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ca" sz="2000">
                <a:solidFill>
                  <a:schemeClr val="dk1"/>
                </a:solidFill>
              </a:rPr>
              <a:t>Conclusions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4970" lvl="0" marL="457200" rtl="0" algn="l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620"/>
              <a:buAutoNum type="arabicPeriod"/>
            </a:pPr>
            <a:r>
              <a:rPr b="1" lang="ca" sz="2620">
                <a:solidFill>
                  <a:srgbClr val="783F04"/>
                </a:solidFill>
              </a:rPr>
              <a:t>Guillaume Pitron</a:t>
            </a:r>
            <a:endParaRPr b="1" sz="2620">
              <a:solidFill>
                <a:srgbClr val="783F04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ca" sz="2000">
                <a:solidFill>
                  <a:schemeClr val="dk1"/>
                </a:solidFill>
              </a:rPr>
              <a:t>Periodista i documentalista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ca" sz="2000" u="sng">
                <a:solidFill>
                  <a:schemeClr val="dk1"/>
                </a:solidFill>
              </a:rPr>
              <a:t>La guerra dels metalls rars</a:t>
            </a:r>
            <a:endParaRPr sz="2000" u="sng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7123" l="6393" r="0" t="0"/>
          <a:stretch/>
        </p:blipFill>
        <p:spPr>
          <a:xfrm>
            <a:off x="4672850" y="504250"/>
            <a:ext cx="3933276" cy="20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627550" y="3037925"/>
            <a:ext cx="1887000" cy="17145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3525400" y="3037850"/>
            <a:ext cx="1887000" cy="17145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Econòmica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6423250" y="3037925"/>
            <a:ext cx="1824300" cy="17145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Ecològica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893050" y="3633575"/>
            <a:ext cx="135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latin typeface="Oswald"/>
                <a:ea typeface="Oswald"/>
                <a:cs typeface="Oswald"/>
                <a:sym typeface="Oswald"/>
              </a:rPr>
              <a:t>Estratègica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600">
                <a:solidFill>
                  <a:srgbClr val="783F04"/>
                </a:solidFill>
              </a:rPr>
              <a:t>2. La importància de les terres rares</a:t>
            </a:r>
            <a:endParaRPr b="1" sz="26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Grans </a:t>
            </a:r>
            <a:r>
              <a:rPr lang="ca">
                <a:solidFill>
                  <a:schemeClr val="dk1"/>
                </a:solidFill>
              </a:rPr>
              <a:t>avenços</a:t>
            </a:r>
            <a:r>
              <a:rPr lang="ca">
                <a:solidFill>
                  <a:schemeClr val="dk1"/>
                </a:solidFill>
              </a:rPr>
              <a:t> tècnics i militars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Superioritat estratègica i militar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Magnequench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General Motors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600" y="2744538"/>
            <a:ext cx="1824325" cy="182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6"/>
          <p:cNvCxnSpPr/>
          <p:nvPr/>
        </p:nvCxnSpPr>
        <p:spPr>
          <a:xfrm>
            <a:off x="3742775" y="3656700"/>
            <a:ext cx="119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726" y="2835325"/>
            <a:ext cx="2463396" cy="16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 sz="2600">
                <a:solidFill>
                  <a:srgbClr val="783F04"/>
                </a:solidFill>
              </a:rPr>
              <a:t>3. </a:t>
            </a:r>
            <a:r>
              <a:rPr b="1" lang="ca" sz="2600">
                <a:solidFill>
                  <a:srgbClr val="783F04"/>
                </a:solidFill>
              </a:rPr>
              <a:t>Magnequench</a:t>
            </a:r>
            <a:endParaRPr b="1" sz="2600">
              <a:solidFill>
                <a:srgbClr val="783F04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Pols magnètiques (imants)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Petjada de fabricació a Àsia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Sols dues instal.lacions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946" y="2229975"/>
            <a:ext cx="3292925" cy="21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874050" y="4572000"/>
            <a:ext cx="30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Tianjin, Xina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103" y="2229975"/>
            <a:ext cx="3904623" cy="21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5446050" y="4594400"/>
            <a:ext cx="29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Korat, </a:t>
            </a:r>
            <a:r>
              <a:rPr lang="ca"/>
              <a:t>Tailandia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620">
                <a:solidFill>
                  <a:srgbClr val="783F04"/>
                </a:solidFill>
              </a:rPr>
              <a:t>4. </a:t>
            </a:r>
            <a:r>
              <a:rPr b="1" lang="ca" sz="2620">
                <a:solidFill>
                  <a:srgbClr val="783F04"/>
                </a:solidFill>
              </a:rPr>
              <a:t>Imants</a:t>
            </a:r>
            <a:endParaRPr b="1" sz="2620">
              <a:solidFill>
                <a:srgbClr val="783F04"/>
              </a:solidFill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3 elements, ferro, bor i neodimi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Ex: motors </a:t>
            </a:r>
            <a:r>
              <a:rPr lang="ca">
                <a:solidFill>
                  <a:schemeClr val="dk1"/>
                </a:solidFill>
              </a:rPr>
              <a:t>elèctrics</a:t>
            </a:r>
            <a:r>
              <a:rPr lang="ca">
                <a:solidFill>
                  <a:schemeClr val="dk1"/>
                </a:solidFill>
              </a:rPr>
              <a:t>, generadors, imants </a:t>
            </a:r>
            <a:r>
              <a:rPr lang="ca">
                <a:solidFill>
                  <a:schemeClr val="dk1"/>
                </a:solidFill>
              </a:rPr>
              <a:t>adhesius</a:t>
            </a:r>
            <a:r>
              <a:rPr lang="ca">
                <a:solidFill>
                  <a:schemeClr val="dk1"/>
                </a:solidFill>
              </a:rPr>
              <a:t>, brùixoles...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300" y="2571748"/>
            <a:ext cx="2470900" cy="15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896" y="2571750"/>
            <a:ext cx="1870654" cy="15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9250" y="2522688"/>
            <a:ext cx="16383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739600" y="4258225"/>
            <a:ext cx="206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Ferro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3933275" y="4303050"/>
            <a:ext cx="187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Bor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6745950" y="4314275"/>
            <a:ext cx="155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Neodimi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600">
                <a:solidFill>
                  <a:srgbClr val="783F04"/>
                </a:solidFill>
              </a:rPr>
              <a:t>5. La política dels disset caràcters</a:t>
            </a:r>
            <a:endParaRPr b="1" sz="26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1978 → polìtica dels disset caràcters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Deng Xiaoping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Tecnologies “duals” → àmbit de defensa i seguretat i en el sector civil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a">
                <a:solidFill>
                  <a:schemeClr val="dk1"/>
                </a:solidFill>
              </a:rPr>
              <a:t>Empreses </a:t>
            </a:r>
            <a:r>
              <a:rPr lang="ca">
                <a:solidFill>
                  <a:schemeClr val="dk1"/>
                </a:solidFill>
              </a:rPr>
              <a:t>estrangeres + rendibilitat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275" y="2297200"/>
            <a:ext cx="1995626" cy="25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051" y="2743212"/>
            <a:ext cx="2750124" cy="185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1109375" y="4594400"/>
            <a:ext cx="22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Targeta SIM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620">
                <a:solidFill>
                  <a:srgbClr val="783F04"/>
                </a:solidFill>
              </a:rPr>
              <a:t>Conclusions</a:t>
            </a:r>
            <a:endParaRPr b="1" sz="2620">
              <a:solidFill>
                <a:srgbClr val="783F04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207" y="1152475"/>
            <a:ext cx="4741091" cy="35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