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56" r:id="rId3"/>
    <p:sldId id="259" r:id="rId4"/>
    <p:sldId id="263" r:id="rId5"/>
    <p:sldId id="264" r:id="rId6"/>
    <p:sldId id="265" r:id="rId7"/>
  </p:sldIdLst>
  <p:sldSz cx="6858000" cy="9906000" type="A4"/>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1F497D"/>
    <a:srgbClr val="DDA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1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CDEDBC5-3DFF-4573-B29A-296B29D4594D}" type="datetimeFigureOut">
              <a:rPr lang="es-ES" smtClean="0"/>
              <a:t>14/10/2019</a:t>
            </a:fld>
            <a:endParaRPr lang="es-ES"/>
          </a:p>
        </p:txBody>
      </p:sp>
      <p:sp>
        <p:nvSpPr>
          <p:cNvPr id="4" name="Marcador de imagen de diapositiva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981EECE-6E22-4122-A3F3-0F252994F1DB}" type="slidenum">
              <a:rPr lang="es-ES" smtClean="0"/>
              <a:t>‹Nº›</a:t>
            </a:fld>
            <a:endParaRPr lang="es-ES"/>
          </a:p>
        </p:txBody>
      </p:sp>
    </p:spTree>
    <p:extLst>
      <p:ext uri="{BB962C8B-B14F-4D97-AF65-F5344CB8AC3E}">
        <p14:creationId xmlns:p14="http://schemas.microsoft.com/office/powerpoint/2010/main" val="142642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981EECE-6E22-4122-A3F3-0F252994F1DB}" type="slidenum">
              <a:rPr lang="es-ES" smtClean="0"/>
              <a:t>3</a:t>
            </a:fld>
            <a:endParaRPr lang="es-ES"/>
          </a:p>
        </p:txBody>
      </p:sp>
    </p:spTree>
    <p:extLst>
      <p:ext uri="{BB962C8B-B14F-4D97-AF65-F5344CB8AC3E}">
        <p14:creationId xmlns:p14="http://schemas.microsoft.com/office/powerpoint/2010/main" val="404787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981EECE-6E22-4122-A3F3-0F252994F1DB}" type="slidenum">
              <a:rPr lang="es-ES" smtClean="0"/>
              <a:t>4</a:t>
            </a:fld>
            <a:endParaRPr lang="es-ES"/>
          </a:p>
        </p:txBody>
      </p:sp>
    </p:spTree>
    <p:extLst>
      <p:ext uri="{BB962C8B-B14F-4D97-AF65-F5344CB8AC3E}">
        <p14:creationId xmlns:p14="http://schemas.microsoft.com/office/powerpoint/2010/main" val="246527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981EECE-6E22-4122-A3F3-0F252994F1DB}" type="slidenum">
              <a:rPr lang="es-ES" smtClean="0"/>
              <a:t>5</a:t>
            </a:fld>
            <a:endParaRPr lang="es-ES"/>
          </a:p>
        </p:txBody>
      </p:sp>
    </p:spTree>
    <p:extLst>
      <p:ext uri="{BB962C8B-B14F-4D97-AF65-F5344CB8AC3E}">
        <p14:creationId xmlns:p14="http://schemas.microsoft.com/office/powerpoint/2010/main" val="348677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1191"/>
            <a:ext cx="5143500" cy="3448756"/>
          </a:xfrm>
        </p:spPr>
        <p:txBody>
          <a:bodyPr anchor="b"/>
          <a:lstStyle>
            <a:lvl1pPr algn="ctr">
              <a:defRPr sz="3375"/>
            </a:lvl1pPr>
          </a:lstStyle>
          <a:p>
            <a:r>
              <a:rPr lang="es-ES"/>
              <a:t>Haga clic para modificar el estilo de título del patrón</a:t>
            </a:r>
          </a:p>
        </p:txBody>
      </p:sp>
      <p:sp>
        <p:nvSpPr>
          <p:cNvPr id="3" name="Subtítulo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396466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80649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527403"/>
            <a:ext cx="1478756" cy="839487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7" y="527403"/>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68666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0838"/>
            <a:ext cx="5143500" cy="3449637"/>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01303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15589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8313" y="2470150"/>
            <a:ext cx="5915025" cy="4119563"/>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6070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6838"/>
            <a:ext cx="2881312"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505200" y="2636838"/>
            <a:ext cx="2881313"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21541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3075" y="527050"/>
            <a:ext cx="5915025" cy="1914525"/>
          </a:xfrm>
        </p:spPr>
        <p:txBody>
          <a:bodyPr/>
          <a:lstStyle/>
          <a:p>
            <a:r>
              <a:rPr lang="es-ES"/>
              <a:t>Haga clic para modificar el estilo de título del patrón</a:t>
            </a:r>
          </a:p>
        </p:txBody>
      </p:sp>
      <p:sp>
        <p:nvSpPr>
          <p:cNvPr id="3" name="Marcador de texto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473075" y="3617913"/>
            <a:ext cx="2900363"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3471863" y="3617913"/>
            <a:ext cx="2916237"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142596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11341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50200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52430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025117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21818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4941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8550" y="527050"/>
            <a:ext cx="1477963" cy="83947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8" y="527050"/>
            <a:ext cx="4284662" cy="83947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0376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469622"/>
            <a:ext cx="5915025" cy="4120620"/>
          </a:xfrm>
        </p:spPr>
        <p:txBody>
          <a:bodyPr anchor="b"/>
          <a:lstStyle>
            <a:lvl1pPr>
              <a:defRPr sz="3375"/>
            </a:lvl1pPr>
          </a:lstStyle>
          <a:p>
            <a:r>
              <a:rPr lang="es-ES"/>
              <a:t>Haga clic para modificar el estilo de título del patrón</a:t>
            </a:r>
          </a:p>
        </p:txBody>
      </p:sp>
      <p:sp>
        <p:nvSpPr>
          <p:cNvPr id="3" name="Marcador de texto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291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45630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527404"/>
            <a:ext cx="5915025" cy="1914702"/>
          </a:xfrm>
        </p:spPr>
        <p:txBody>
          <a:bodyPr/>
          <a:lstStyle/>
          <a:p>
            <a:r>
              <a:rPr lang="es-ES"/>
              <a:t>Haga clic para modificar el estilo de título del patrón</a:t>
            </a:r>
          </a:p>
        </p:txBody>
      </p:sp>
      <p:sp>
        <p:nvSpPr>
          <p:cNvPr id="3" name="Marcador de texto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618442"/>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3" y="3618442"/>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98100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0443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3E02D7A-1334-44CC-94EB-4FCC8D9ED54E}" type="slidenum">
              <a:rPr lang="es-ES" smtClean="0"/>
              <a:t>‹Nº›</a:t>
            </a:fld>
            <a:endParaRPr lang="es-ES"/>
          </a:p>
        </p:txBody>
      </p:sp>
      <p:pic>
        <p:nvPicPr>
          <p:cNvPr id="6" name="0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617516" y="193636"/>
            <a:ext cx="1209014" cy="705258"/>
          </a:xfrm>
          <a:prstGeom prst="rect">
            <a:avLst/>
          </a:prstGeom>
        </p:spPr>
      </p:pic>
    </p:spTree>
    <p:extLst>
      <p:ext uri="{BB962C8B-B14F-4D97-AF65-F5344CB8AC3E}">
        <p14:creationId xmlns:p14="http://schemas.microsoft.com/office/powerpoint/2010/main" val="340412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contenido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219749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posición de imagen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ES"/>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28365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E3E02D7A-1334-44CC-94EB-4FCC8D9ED54E}" type="slidenum">
              <a:rPr lang="es-ES" smtClean="0"/>
              <a:t>‹Nº›</a:t>
            </a:fld>
            <a:endParaRPr lang="es-ES"/>
          </a:p>
        </p:txBody>
      </p:sp>
    </p:spTree>
    <p:extLst>
      <p:ext uri="{BB962C8B-B14F-4D97-AF65-F5344CB8AC3E}">
        <p14:creationId xmlns:p14="http://schemas.microsoft.com/office/powerpoint/2010/main" val="314863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D95B4475-61BF-41B5-B06B-387C7BBCCC2E}" type="slidenum">
              <a:rPr lang="es-ES" smtClean="0"/>
              <a:t>‹Nº›</a:t>
            </a:fld>
            <a:endParaRPr lang="es-ES"/>
          </a:p>
        </p:txBody>
      </p:sp>
    </p:spTree>
    <p:extLst>
      <p:ext uri="{BB962C8B-B14F-4D97-AF65-F5344CB8AC3E}">
        <p14:creationId xmlns:p14="http://schemas.microsoft.com/office/powerpoint/2010/main" val="72903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hyperlink" Target="http://www.cnmv.es/" TargetMode="External"/><Relationship Id="rId3" Type="http://schemas.openxmlformats.org/officeDocument/2006/relationships/image" Target="../media/image6.png"/><Relationship Id="rId7" Type="http://schemas.openxmlformats.org/officeDocument/2006/relationships/hyperlink" Target="http://www.finanzasparatodos.e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5.jpe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www.bde.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redondeado 15"/>
          <p:cNvSpPr/>
          <p:nvPr/>
        </p:nvSpPr>
        <p:spPr>
          <a:xfrm>
            <a:off x="1022211" y="4134850"/>
            <a:ext cx="5198425"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Conceptes Clau</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Planificació, finances, objectius vitals, interès compost</a:t>
            </a:r>
            <a:endParaRPr lang="es-ES" sz="14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5" name="Imagen 4"/>
          <p:cNvPicPr>
            <a:picLocks noChangeAspect="1"/>
          </p:cNvPicPr>
          <p:nvPr/>
        </p:nvPicPr>
        <p:blipFill rotWithShape="1">
          <a:blip r:embed="rId2" cstate="print">
            <a:clrChange>
              <a:clrFrom>
                <a:srgbClr val="E3EDEC"/>
              </a:clrFrom>
              <a:clrTo>
                <a:srgbClr val="E3EDEC">
                  <a:alpha val="0"/>
                </a:srgbClr>
              </a:clrTo>
            </a:clrChange>
            <a:extLst>
              <a:ext uri="{28A0092B-C50C-407E-A947-70E740481C1C}">
                <a14:useLocalDpi xmlns:a14="http://schemas.microsoft.com/office/drawing/2010/main" val="0"/>
              </a:ext>
            </a:extLst>
          </a:blip>
          <a:srcRect l="52361" t="4914" r="26187" b="65068"/>
          <a:stretch/>
        </p:blipFill>
        <p:spPr>
          <a:xfrm>
            <a:off x="4610100" y="262375"/>
            <a:ext cx="2047875" cy="1546588"/>
          </a:xfrm>
          <a:prstGeom prst="flowChartPreparation">
            <a:avLst/>
          </a:prstGeom>
          <a:noFill/>
        </p:spPr>
      </p:pic>
      <p:sp>
        <p:nvSpPr>
          <p:cNvPr id="6" name="CuadroTexto 5"/>
          <p:cNvSpPr txBox="1"/>
          <p:nvPr/>
        </p:nvSpPr>
        <p:spPr>
          <a:xfrm rot="21410086">
            <a:off x="4876528" y="855404"/>
            <a:ext cx="1515017" cy="523220"/>
          </a:xfrm>
          <a:prstGeom prst="rect">
            <a:avLst/>
          </a:prstGeom>
          <a:noFill/>
        </p:spPr>
        <p:txBody>
          <a:bodyPr wrap="square" rtlCol="0">
            <a:spAutoFit/>
          </a:bodyPr>
          <a:lstStyle/>
          <a:p>
            <a:pPr algn="ctr"/>
            <a:r>
              <a:rPr lang="es-ES" sz="1400" b="1" dirty="0">
                <a:solidFill>
                  <a:schemeClr val="bg1"/>
                </a:solidFill>
                <a:latin typeface="RoBOTO" panose="020B0604020202020204" charset="0"/>
                <a:ea typeface="RoBOTO" panose="020B0604020202020204" charset="0"/>
              </a:rPr>
              <a:t>QUADERN DE L’ALUMNE</a:t>
            </a:r>
          </a:p>
        </p:txBody>
      </p:sp>
      <p:sp>
        <p:nvSpPr>
          <p:cNvPr id="13" name="Rectángulo redondeado 12"/>
          <p:cNvSpPr/>
          <p:nvPr/>
        </p:nvSpPr>
        <p:spPr>
          <a:xfrm>
            <a:off x="1058539" y="3059601"/>
            <a:ext cx="5166218" cy="749141"/>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Objectiu</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pPr lvl="1"/>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Entendre que els objectius vitals comporten decisions financeres</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12" name="Imagen 1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6389" t="65278" r="12083" b="22917"/>
          <a:stretch/>
        </p:blipFill>
        <p:spPr>
          <a:xfrm>
            <a:off x="554760" y="2921987"/>
            <a:ext cx="790575" cy="809625"/>
          </a:xfrm>
          <a:prstGeom prst="rect">
            <a:avLst/>
          </a:prstGeom>
        </p:spPr>
      </p:pic>
      <p:pic>
        <p:nvPicPr>
          <p:cNvPr id="14" name="Imagen 1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6667" t="81806" r="11389" b="7361"/>
          <a:stretch/>
        </p:blipFill>
        <p:spPr>
          <a:xfrm>
            <a:off x="626198" y="3928764"/>
            <a:ext cx="819150" cy="742951"/>
          </a:xfrm>
          <a:prstGeom prst="rect">
            <a:avLst/>
          </a:prstGeom>
        </p:spPr>
      </p:pic>
      <p:sp>
        <p:nvSpPr>
          <p:cNvPr id="17" name="Rectángulo redondeado 16"/>
          <p:cNvSpPr/>
          <p:nvPr/>
        </p:nvSpPr>
        <p:spPr>
          <a:xfrm>
            <a:off x="724682" y="2049870"/>
            <a:ext cx="5500075" cy="919401"/>
          </a:xfrm>
          <a:prstGeom prst="roundRect">
            <a:avLst/>
          </a:prstGeom>
          <a:noFill/>
        </p:spPr>
        <p:txBody>
          <a:bodyPr wrap="square">
            <a:spAutoFit/>
          </a:bodyPr>
          <a:lstStyle/>
          <a:p>
            <a:pPr algn="just"/>
            <a:r>
              <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Tothom és diferent quant a les conviccions, estils de vida, fites, etc. però, independentment de tots aquests factors que fan úniques les persones, al llarg de la vida ens trobarem amb diferents situacions que tindran impacte en les finances personals de cadascú. </a:t>
            </a:r>
            <a:endParaRPr lang="es-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p:txBody>
      </p:sp>
      <p:sp>
        <p:nvSpPr>
          <p:cNvPr id="28" name="Rectángulo 27"/>
          <p:cNvSpPr/>
          <p:nvPr/>
        </p:nvSpPr>
        <p:spPr>
          <a:xfrm>
            <a:off x="912345" y="6262729"/>
            <a:ext cx="5304915" cy="2308324"/>
          </a:xfrm>
          <a:prstGeom prst="rect">
            <a:avLst/>
          </a:prstGeom>
        </p:spPr>
        <p:txBody>
          <a:bodyPr wrap="square">
            <a:spAutoFit/>
          </a:bodyPr>
          <a:lstStyle/>
          <a:p>
            <a:pPr lvl="0" algn="just" eaLnBrk="0" fontAlgn="base" hangingPunct="0">
              <a:spcBef>
                <a:spcPct val="0"/>
              </a:spcBef>
              <a:spcAft>
                <a:spcPct val="0"/>
              </a:spcAf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Definim que són els diners i les finances i com i perquè els utilitzem:</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algn="just"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Diners</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_________________________________________________________________________________________________________________________________________________________________________________________________________________________________</a:t>
            </a:r>
          </a:p>
          <a:p>
            <a:pPr lvl="0" algn="just" eaLnBrk="0" fontAlgn="base" hangingPunct="0">
              <a:spcBef>
                <a:spcPct val="0"/>
              </a:spcBef>
              <a:spcAft>
                <a:spcPct val="0"/>
              </a:spcAft>
            </a:pPr>
            <a:endPar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algn="just"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Finances</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_________________________________________________________________________________________________________________________________________________________________________________________________________________________________</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endParaRPr>
          </a:p>
        </p:txBody>
      </p:sp>
      <p:sp>
        <p:nvSpPr>
          <p:cNvPr id="29" name="Rectángulo redondeado 34"/>
          <p:cNvSpPr>
            <a:spLocks noChangeArrowheads="1"/>
          </p:cNvSpPr>
          <p:nvPr/>
        </p:nvSpPr>
        <p:spPr bwMode="auto">
          <a:xfrm>
            <a:off x="1093195" y="5511044"/>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ACTIVITAT 1: Els diners i les finances</a:t>
            </a: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30" name="Picture 43" descr="EducaciÃ³n lÃ­nea negra icono - 25 conjunto de iconos de esquema de negocios"/>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73823" y="5119842"/>
            <a:ext cx="552451" cy="72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9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89681" y="3254691"/>
            <a:ext cx="4192652" cy="2492990"/>
          </a:xfrm>
          <a:prstGeom prst="rect">
            <a:avLst/>
          </a:prstGeom>
        </p:spPr>
        <p:txBody>
          <a:bodyPr wrap="square">
            <a:spAutoFit/>
          </a:bodyPr>
          <a:lstStyle/>
          <a:p>
            <a:pPr lvl="0" algn="just"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Què vull fer a la vida?:</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algn="just" eaLnBrk="0" fontAlgn="base" hangingPunct="0">
              <a:spcBef>
                <a:spcPct val="0"/>
              </a:spcBef>
              <a:spcAft>
                <a:spcPct val="0"/>
              </a:spcAf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a:t>
            </a:r>
          </a:p>
          <a:p>
            <a:pPr lvl="0" algn="just" eaLnBrk="0" fontAlgn="base" hangingPunct="0">
              <a:spcBef>
                <a:spcPct val="0"/>
              </a:spcBef>
              <a:spcAft>
                <a:spcPct val="0"/>
              </a:spcAft>
            </a:pPr>
            <a:endPar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Quines decisions financeres implica?</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________________________________________________________________________________________________________________________________________________________________________________________________________________________________________</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endParaRPr>
          </a:p>
        </p:txBody>
      </p:sp>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26" name="Rectángulo 25"/>
          <p:cNvSpPr/>
          <p:nvPr/>
        </p:nvSpPr>
        <p:spPr>
          <a:xfrm>
            <a:off x="784321" y="2768743"/>
            <a:ext cx="5602192" cy="276999"/>
          </a:xfrm>
          <a:prstGeom prst="rect">
            <a:avLst/>
          </a:prstGeom>
        </p:spPr>
        <p:txBody>
          <a:bodyPr wrap="square">
            <a:spAutoFit/>
          </a:bodyPr>
          <a:lstStyle/>
          <a:p>
            <a:pPr lvl="0" algn="just" eaLnBrk="0" fontAlgn="base" hangingPunct="0">
              <a:spcBef>
                <a:spcPct val="0"/>
              </a:spcBef>
              <a:spcAft>
                <a:spcPct val="0"/>
              </a:spcAf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Planificar vol dir establir els nostres objectius de futur</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p>
        </p:txBody>
      </p:sp>
      <p:pic>
        <p:nvPicPr>
          <p:cNvPr id="10" name="Recurso 2.png"/>
          <p:cNvPicPr/>
          <p:nvPr/>
        </p:nvPicPr>
        <p:blipFill>
          <a:blip r:embed="rId3"/>
          <a:stretch>
            <a:fillRect/>
          </a:stretch>
        </p:blipFill>
        <p:spPr>
          <a:xfrm flipH="1">
            <a:off x="1062563" y="3424912"/>
            <a:ext cx="1005202" cy="919827"/>
          </a:xfrm>
          <a:prstGeom prst="rect">
            <a:avLst/>
          </a:prstGeom>
          <a:ln w="12700">
            <a:miter lim="400000"/>
          </a:ln>
        </p:spPr>
      </p:pic>
      <p:pic>
        <p:nvPicPr>
          <p:cNvPr id="11" name="pasted-image.pdf"/>
          <p:cNvPicPr/>
          <p:nvPr/>
        </p:nvPicPr>
        <p:blipFill>
          <a:blip r:embed="rId4" cstate="print">
            <a:extLst>
              <a:ext uri="{28A0092B-C50C-407E-A947-70E740481C1C}">
                <a14:useLocalDpi xmlns:a14="http://schemas.microsoft.com/office/drawing/2010/main" val="0"/>
              </a:ext>
            </a:extLst>
          </a:blip>
          <a:stretch>
            <a:fillRect/>
          </a:stretch>
        </p:blipFill>
        <p:spPr>
          <a:xfrm>
            <a:off x="1141395" y="5089159"/>
            <a:ext cx="456721" cy="479407"/>
          </a:xfrm>
          <a:prstGeom prst="rect">
            <a:avLst/>
          </a:prstGeom>
          <a:ln w="12700">
            <a:miter lim="400000"/>
          </a:ln>
        </p:spPr>
      </p:pic>
      <p:pic>
        <p:nvPicPr>
          <p:cNvPr id="12" name="pasted-image.pdf"/>
          <p:cNvPicPr/>
          <p:nvPr/>
        </p:nvPicPr>
        <p:blipFill>
          <a:blip r:embed="rId5" cstate="print">
            <a:extLst>
              <a:ext uri="{28A0092B-C50C-407E-A947-70E740481C1C}">
                <a14:useLocalDpi xmlns:a14="http://schemas.microsoft.com/office/drawing/2010/main" val="0"/>
              </a:ext>
            </a:extLst>
          </a:blip>
          <a:stretch>
            <a:fillRect/>
          </a:stretch>
        </p:blipFill>
        <p:spPr>
          <a:xfrm>
            <a:off x="916752" y="4350545"/>
            <a:ext cx="412630" cy="434800"/>
          </a:xfrm>
          <a:prstGeom prst="rect">
            <a:avLst/>
          </a:prstGeom>
          <a:ln w="12700">
            <a:miter lim="400000"/>
          </a:ln>
        </p:spPr>
      </p:pic>
      <p:pic>
        <p:nvPicPr>
          <p:cNvPr id="13" name="pasted-image.pdf"/>
          <p:cNvPicPr/>
          <p:nvPr/>
        </p:nvPicPr>
        <p:blipFill>
          <a:blip r:embed="rId6" cstate="print">
            <a:extLst>
              <a:ext uri="{28A0092B-C50C-407E-A947-70E740481C1C}">
                <a14:useLocalDpi xmlns:a14="http://schemas.microsoft.com/office/drawing/2010/main" val="0"/>
              </a:ext>
            </a:extLst>
          </a:blip>
          <a:stretch>
            <a:fillRect/>
          </a:stretch>
        </p:blipFill>
        <p:spPr>
          <a:xfrm>
            <a:off x="1545618" y="4595051"/>
            <a:ext cx="335005" cy="451101"/>
          </a:xfrm>
          <a:prstGeom prst="rect">
            <a:avLst/>
          </a:prstGeom>
          <a:ln w="12700">
            <a:miter lim="400000"/>
          </a:ln>
        </p:spPr>
      </p:pic>
      <p:sp>
        <p:nvSpPr>
          <p:cNvPr id="16" name="Rectángulo redondeado 34"/>
          <p:cNvSpPr>
            <a:spLocks noChangeArrowheads="1"/>
          </p:cNvSpPr>
          <p:nvPr/>
        </p:nvSpPr>
        <p:spPr bwMode="auto">
          <a:xfrm>
            <a:off x="1123067" y="59753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ACTIVITAT 3:  El dubte de la Laia</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17" name="Picture 43" descr="EducaciÃ³n lÃ­nea negra icono - 25 conjunto de iconos de esquema de negocios"/>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58778" y="5778145"/>
            <a:ext cx="552451" cy="723901"/>
          </a:xfrm>
          <a:prstGeom prst="rect">
            <a:avLst/>
          </a:prstGeom>
          <a:noFill/>
          <a:extLst>
            <a:ext uri="{909E8E84-426E-40DD-AFC4-6F175D3DCCD1}">
              <a14:hiddenFill xmlns:a14="http://schemas.microsoft.com/office/drawing/2010/main">
                <a:solidFill>
                  <a:srgbClr val="FFFFFF"/>
                </a:solidFill>
              </a14:hiddenFill>
            </a:ext>
          </a:extLst>
        </p:spPr>
      </p:pic>
      <p:pic>
        <p:nvPicPr>
          <p:cNvPr id="18" name="Recurso 2.png"/>
          <p:cNvPicPr/>
          <p:nvPr/>
        </p:nvPicPr>
        <p:blipFill>
          <a:blip r:embed="rId3"/>
          <a:stretch>
            <a:fillRect/>
          </a:stretch>
        </p:blipFill>
        <p:spPr>
          <a:xfrm>
            <a:off x="5515685" y="5685705"/>
            <a:ext cx="829456" cy="941098"/>
          </a:xfrm>
          <a:prstGeom prst="rect">
            <a:avLst/>
          </a:prstGeom>
          <a:ln w="12700">
            <a:miter lim="400000"/>
          </a:ln>
        </p:spPr>
      </p:pic>
      <p:pic>
        <p:nvPicPr>
          <p:cNvPr id="19" name="pasted-image.pdf"/>
          <p:cNvPicPr/>
          <p:nvPr/>
        </p:nvPicPr>
        <p:blipFill>
          <a:blip r:embed="rId8" cstate="print">
            <a:extLst>
              <a:ext uri="{28A0092B-C50C-407E-A947-70E740481C1C}">
                <a14:useLocalDpi xmlns:a14="http://schemas.microsoft.com/office/drawing/2010/main" val="0"/>
              </a:ext>
            </a:extLst>
          </a:blip>
          <a:stretch>
            <a:fillRect/>
          </a:stretch>
        </p:blipFill>
        <p:spPr>
          <a:xfrm>
            <a:off x="559402" y="6819679"/>
            <a:ext cx="494430" cy="763737"/>
          </a:xfrm>
          <a:prstGeom prst="rect">
            <a:avLst/>
          </a:prstGeom>
          <a:ln w="12700">
            <a:miter lim="400000"/>
          </a:ln>
        </p:spPr>
      </p:pic>
      <p:pic>
        <p:nvPicPr>
          <p:cNvPr id="20" name="pasted-image.pdf"/>
          <p:cNvPicPr/>
          <p:nvPr/>
        </p:nvPicPr>
        <p:blipFill>
          <a:blip r:embed="rId9" cstate="print">
            <a:extLst>
              <a:ext uri="{28A0092B-C50C-407E-A947-70E740481C1C}">
                <a14:useLocalDpi xmlns:a14="http://schemas.microsoft.com/office/drawing/2010/main" val="0"/>
              </a:ext>
            </a:extLst>
          </a:blip>
          <a:stretch>
            <a:fillRect/>
          </a:stretch>
        </p:blipFill>
        <p:spPr>
          <a:xfrm>
            <a:off x="528770" y="7908735"/>
            <a:ext cx="554073" cy="643236"/>
          </a:xfrm>
          <a:prstGeom prst="rect">
            <a:avLst/>
          </a:prstGeom>
          <a:ln w="12700">
            <a:miter lim="400000"/>
          </a:ln>
        </p:spPr>
      </p:pic>
      <p:sp>
        <p:nvSpPr>
          <p:cNvPr id="5" name="Rectángulo 4"/>
          <p:cNvSpPr/>
          <p:nvPr/>
        </p:nvSpPr>
        <p:spPr>
          <a:xfrm>
            <a:off x="1339866" y="6722755"/>
            <a:ext cx="4590547" cy="2123658"/>
          </a:xfrm>
          <a:prstGeom prst="rect">
            <a:avLst/>
          </a:prstGeom>
        </p:spPr>
        <p:txBody>
          <a:bodyPr wrap="square">
            <a:spAutoFit/>
          </a:bodyPr>
          <a:lstStyle/>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 Laia està a punt d’acabar el grau d’Enginyeria Informàtica. El seu somni és viatjar pel món. </a:t>
            </a:r>
          </a:p>
          <a:p>
            <a:pPr algn="just"/>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Treballa en uns grans magatzems i li ha sortit la possibilitat de fer un màster a la seva ciutat. Mentre busca pis de lloguer, ara viu a casa dels pares, ha aparegut l’oportunitat de comprar un pis a molt bon preu al costat de casa dels pares. Aquests li diuen que ho valori, que és una molt bona oportunitat i que li pagarien l’entrada per tal que pogués assumir la hipoteca.</a:t>
            </a:r>
          </a:p>
          <a:p>
            <a:pPr algn="just"/>
            <a:endParaRPr lang="it-IT"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it-IT"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Què li aconsellaries a la Laia?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p>
        </p:txBody>
      </p:sp>
      <p:sp>
        <p:nvSpPr>
          <p:cNvPr id="21" name="Rectángulo redondeado 34"/>
          <p:cNvSpPr>
            <a:spLocks noChangeArrowheads="1"/>
          </p:cNvSpPr>
          <p:nvPr/>
        </p:nvSpPr>
        <p:spPr bwMode="auto">
          <a:xfrm>
            <a:off x="1111753" y="2114723"/>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ACTIVITAT 2: Planificació financera</a:t>
            </a:r>
            <a:endParaRPr lang="ca-ES" altLang="es-ES" sz="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22" name="Picture 43" descr="EducaciÃ³n lÃ­nea negra icono - 25 conjunto de iconos de esquema de negocios"/>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58778" y="1933635"/>
            <a:ext cx="552451" cy="72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9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3"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16" name="Rectángulo redondeado 34"/>
          <p:cNvSpPr>
            <a:spLocks noChangeArrowheads="1"/>
          </p:cNvSpPr>
          <p:nvPr/>
        </p:nvSpPr>
        <p:spPr bwMode="auto">
          <a:xfrm>
            <a:off x="1135767" y="65595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ACTIVITAT 4: El dilema d’en Pere</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17" name="Picture 43" descr="EducaciÃ³n lÃ­nea negra icono - 25 conjunto de iconos de esquema de negocios"/>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70092" y="6378504"/>
            <a:ext cx="552451" cy="723901"/>
          </a:xfrm>
          <a:prstGeom prst="rect">
            <a:avLst/>
          </a:prstGeom>
          <a:noFill/>
          <a:extLst>
            <a:ext uri="{909E8E84-426E-40DD-AFC4-6F175D3DCCD1}">
              <a14:hiddenFill xmlns:a14="http://schemas.microsoft.com/office/drawing/2010/main">
                <a:solidFill>
                  <a:srgbClr val="FFFFFF"/>
                </a:solidFill>
              </a14:hiddenFill>
            </a:ext>
          </a:extLst>
        </p:spPr>
      </p:pic>
      <p:pic>
        <p:nvPicPr>
          <p:cNvPr id="19" name="pasted-image.pdf"/>
          <p:cNvPicPr/>
          <p:nvPr/>
        </p:nvPicPr>
        <p:blipFill>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531773" y="2478380"/>
            <a:ext cx="684448" cy="1146171"/>
          </a:xfrm>
          <a:prstGeom prst="rect">
            <a:avLst/>
          </a:prstGeom>
          <a:ln w="12700">
            <a:miter lim="400000"/>
          </a:ln>
        </p:spPr>
      </p:pic>
      <p:sp>
        <p:nvSpPr>
          <p:cNvPr id="5" name="Rectángulo 4"/>
          <p:cNvSpPr/>
          <p:nvPr/>
        </p:nvSpPr>
        <p:spPr>
          <a:xfrm>
            <a:off x="1339866" y="7141855"/>
            <a:ext cx="4923002" cy="2308324"/>
          </a:xfrm>
          <a:prstGeom prst="rect">
            <a:avLst/>
          </a:prstGeom>
        </p:spPr>
        <p:txBody>
          <a:bodyPr wrap="square">
            <a:spAutoFit/>
          </a:bodyPr>
          <a:lstStyle/>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Pere té 19 anys i s’acaba de treure el carnet de conduir, un tiet seu li ofereix a molt bon preu el seu cotxe, gairebé regalat. </a:t>
            </a:r>
          </a:p>
          <a:p>
            <a:pPr algn="just"/>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Ell estudia a la ciutat i amb el cotxe podria tornar al poble els caps de setmana sense estar pendent dels horaris de transport. D’altra banda d’aquí 3 anys vol independitzar-se amb la seva parella i està estalviant per poder pagar la fiança, els mobles i els electrodomèstics. </a:t>
            </a:r>
          </a:p>
          <a:p>
            <a:pPr algn="just"/>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Dubta entre acceptar el cotxe que li regala el seu tiet o buscar altres alternatives. </a:t>
            </a:r>
          </a:p>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p>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Què li aconsellaries a en Pere? </a:t>
            </a:r>
          </a:p>
        </p:txBody>
      </p:sp>
      <p:sp>
        <p:nvSpPr>
          <p:cNvPr id="27" name="Shape 132"/>
          <p:cNvSpPr/>
          <p:nvPr/>
        </p:nvSpPr>
        <p:spPr>
          <a:xfrm>
            <a:off x="317221" y="2884132"/>
            <a:ext cx="1094309"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b="1" dirty="0">
                <a:solidFill>
                  <a:srgbClr val="3F4A74"/>
                </a:solidFill>
                <a:latin typeface="Roboto" panose="02000000000000000000" pitchFamily="2" charset="0"/>
                <a:ea typeface="Roboto" panose="02000000000000000000" pitchFamily="2" charset="0"/>
              </a:rPr>
              <a:t>Comprar</a:t>
            </a:r>
          </a:p>
        </p:txBody>
      </p:sp>
      <p:sp>
        <p:nvSpPr>
          <p:cNvPr id="28" name="Rectángulo 27"/>
          <p:cNvSpPr/>
          <p:nvPr/>
        </p:nvSpPr>
        <p:spPr>
          <a:xfrm>
            <a:off x="1472533" y="1986590"/>
            <a:ext cx="4872607" cy="2123658"/>
          </a:xfrm>
          <a:prstGeom prst="rect">
            <a:avLst/>
          </a:prstGeom>
        </p:spPr>
        <p:txBody>
          <a:bodyPr wrap="square">
            <a:spAutoFit/>
          </a:bodyPr>
          <a:lstStyle/>
          <a:p>
            <a:pPr lvl="0" algn="just" eaLnBrk="0" fontAlgn="base" hangingPunct="0">
              <a:spcBef>
                <a:spcPct val="0"/>
              </a:spcBef>
              <a:spcAft>
                <a:spcPct val="0"/>
              </a:spcAf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Si la Laia triar comprar:</a:t>
            </a:r>
          </a:p>
          <a:p>
            <a:pPr lvl="0" eaLnBrk="0" fontAlgn="base" hangingPunct="0">
              <a:spcBef>
                <a:spcPct val="0"/>
              </a:spcBef>
              <a:spcAft>
                <a:spcPct val="0"/>
              </a:spcAft>
            </a:pPr>
            <a:endPar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 favor</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a:t>
            </a:r>
          </a:p>
          <a:p>
            <a:pPr lvl="0"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contra</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a:t>
            </a:r>
            <a:endParaRPr lang="ca-ES" altLang="es-ES" sz="1200" dirty="0">
              <a:solidFill>
                <a:schemeClr val="tx1">
                  <a:lumMod val="50000"/>
                  <a:lumOff val="50000"/>
                </a:schemeClr>
              </a:solidFill>
              <a:latin typeface="Roboto" panose="020B0604020202020204" charset="0"/>
              <a:ea typeface="Roboto" panose="020B0604020202020204" charset="0"/>
            </a:endParaRPr>
          </a:p>
        </p:txBody>
      </p:sp>
      <p:pic>
        <p:nvPicPr>
          <p:cNvPr id="29" name="pasted-image.pdf"/>
          <p:cNvPicPr/>
          <p:nvPr/>
        </p:nvPicPr>
        <p:blipFill>
          <a:blip r:embed="rId7" cstate="print">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409457" y="4876999"/>
            <a:ext cx="806764" cy="905238"/>
          </a:xfrm>
          <a:prstGeom prst="rect">
            <a:avLst/>
          </a:prstGeom>
          <a:ln w="12700">
            <a:miter lim="400000"/>
          </a:ln>
        </p:spPr>
      </p:pic>
      <p:sp>
        <p:nvSpPr>
          <p:cNvPr id="30" name="Shape 132"/>
          <p:cNvSpPr/>
          <p:nvPr/>
        </p:nvSpPr>
        <p:spPr>
          <a:xfrm>
            <a:off x="360923" y="5160341"/>
            <a:ext cx="949199"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b="1" dirty="0">
                <a:solidFill>
                  <a:srgbClr val="3F4A74"/>
                </a:solidFill>
                <a:latin typeface="Roboto" panose="02000000000000000000" pitchFamily="2" charset="0"/>
                <a:ea typeface="Roboto" panose="02000000000000000000" pitchFamily="2" charset="0"/>
              </a:rPr>
              <a:t>Lloguer</a:t>
            </a:r>
          </a:p>
        </p:txBody>
      </p:sp>
      <p:sp>
        <p:nvSpPr>
          <p:cNvPr id="31" name="Rectángulo 30"/>
          <p:cNvSpPr/>
          <p:nvPr/>
        </p:nvSpPr>
        <p:spPr>
          <a:xfrm>
            <a:off x="1491307" y="4193499"/>
            <a:ext cx="4853834" cy="2308324"/>
          </a:xfrm>
          <a:prstGeom prst="rect">
            <a:avLst/>
          </a:prstGeom>
        </p:spPr>
        <p:txBody>
          <a:bodyPr wrap="square">
            <a:spAutoFit/>
          </a:bodyPr>
          <a:lstStyle/>
          <a:p>
            <a:pPr lvl="0" algn="just" eaLnBrk="0" fontAlgn="base" hangingPunct="0">
              <a:spcBef>
                <a:spcPct val="0"/>
              </a:spcBef>
              <a:spcAft>
                <a:spcPct val="0"/>
              </a:spcAf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Si la Laia triar llogar:</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 favor</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a:t>
            </a:r>
          </a:p>
          <a:p>
            <a:pPr lvl="0"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contra</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endParaRPr>
          </a:p>
        </p:txBody>
      </p:sp>
      <p:pic>
        <p:nvPicPr>
          <p:cNvPr id="34" name="pasted-image.pdf"/>
          <p:cNvPicPr/>
          <p:nvPr/>
        </p:nvPicPr>
        <p:blipFill>
          <a:blip r:embed="rId9" cstate="print"/>
          <a:stretch>
            <a:fillRect/>
          </a:stretch>
        </p:blipFill>
        <p:spPr>
          <a:xfrm>
            <a:off x="6009850" y="6220023"/>
            <a:ext cx="732735" cy="1040862"/>
          </a:xfrm>
          <a:prstGeom prst="rect">
            <a:avLst/>
          </a:prstGeom>
          <a:ln w="12700">
            <a:miter lim="400000"/>
          </a:ln>
        </p:spPr>
      </p:pic>
      <p:pic>
        <p:nvPicPr>
          <p:cNvPr id="35" name="pasted-image.pdf"/>
          <p:cNvPicPr/>
          <p:nvPr/>
        </p:nvPicPr>
        <p:blipFill>
          <a:blip r:embed="rId10" cstate="print">
            <a:extLst>
              <a:ext uri="{28A0092B-C50C-407E-A947-70E740481C1C}">
                <a14:useLocalDpi xmlns:a14="http://schemas.microsoft.com/office/drawing/2010/main" val="0"/>
              </a:ext>
            </a:extLst>
          </a:blip>
          <a:stretch>
            <a:fillRect/>
          </a:stretch>
        </p:blipFill>
        <p:spPr>
          <a:xfrm>
            <a:off x="498740" y="7405772"/>
            <a:ext cx="611555" cy="507781"/>
          </a:xfrm>
          <a:prstGeom prst="rect">
            <a:avLst/>
          </a:prstGeom>
          <a:ln w="12700">
            <a:miter lim="400000"/>
          </a:ln>
        </p:spPr>
      </p:pic>
      <p:pic>
        <p:nvPicPr>
          <p:cNvPr id="36" name="pasted-image.pdf"/>
          <p:cNvPicPr/>
          <p:nvPr/>
        </p:nvPicPr>
        <p:blipFill>
          <a:blip r:embed="rId11" cstate="print">
            <a:extLst>
              <a:ext uri="{28A0092B-C50C-407E-A947-70E740481C1C}">
                <a14:useLocalDpi xmlns:a14="http://schemas.microsoft.com/office/drawing/2010/main" val="0"/>
              </a:ext>
            </a:extLst>
          </a:blip>
          <a:stretch>
            <a:fillRect/>
          </a:stretch>
        </p:blipFill>
        <p:spPr>
          <a:xfrm>
            <a:off x="454964" y="8216920"/>
            <a:ext cx="761257" cy="510411"/>
          </a:xfrm>
          <a:prstGeom prst="rect">
            <a:avLst/>
          </a:prstGeom>
          <a:ln w="12700">
            <a:miter lim="400000"/>
          </a:ln>
        </p:spPr>
      </p:pic>
    </p:spTree>
    <p:extLst>
      <p:ext uri="{BB962C8B-B14F-4D97-AF65-F5344CB8AC3E}">
        <p14:creationId xmlns:p14="http://schemas.microsoft.com/office/powerpoint/2010/main" val="32776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asted-image.pdf"/>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90035" y="5037069"/>
            <a:ext cx="945766" cy="622744"/>
          </a:xfrm>
          <a:prstGeom prst="rect">
            <a:avLst/>
          </a:prstGeom>
          <a:ln w="12700">
            <a:miter lim="400000"/>
          </a:ln>
        </p:spPr>
      </p:pic>
      <p:pic>
        <p:nvPicPr>
          <p:cNvPr id="18" name="pasted-image.pdf"/>
          <p:cNvPicPr/>
          <p:nvPr/>
        </p:nvPicPr>
        <p:blipFill>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470020" y="2837051"/>
            <a:ext cx="868931" cy="748929"/>
          </a:xfrm>
          <a:prstGeom prst="rect">
            <a:avLst/>
          </a:prstGeom>
          <a:ln w="12700">
            <a:miter lim="400000"/>
          </a:ln>
        </p:spPr>
      </p:pic>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7"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27" name="Shape 132"/>
          <p:cNvSpPr/>
          <p:nvPr/>
        </p:nvSpPr>
        <p:spPr>
          <a:xfrm>
            <a:off x="365200" y="2970683"/>
            <a:ext cx="1094309"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a:solidFill>
                  <a:srgbClr val="3F6797"/>
                </a:solidFill>
                <a:latin typeface="Roboto Regular"/>
                <a:ea typeface="Roboto Regular"/>
                <a:cs typeface="Roboto Regular"/>
                <a:sym typeface="Roboto Regular"/>
              </a:defRPr>
            </a:lvl1pPr>
          </a:lstStyle>
          <a:p>
            <a:pPr lvl="0" algn="ctr">
              <a:defRPr>
                <a:solidFill>
                  <a:srgbClr val="000000"/>
                </a:solidFill>
              </a:defRPr>
            </a:pPr>
            <a:r>
              <a:rPr lang="ca-ES" b="1" dirty="0">
                <a:solidFill>
                  <a:srgbClr val="3F4A74"/>
                </a:solidFill>
                <a:latin typeface="Roboto" panose="02000000000000000000" pitchFamily="2" charset="0"/>
                <a:ea typeface="Roboto" panose="02000000000000000000" pitchFamily="2" charset="0"/>
              </a:rPr>
              <a:t>Cotxe</a:t>
            </a:r>
          </a:p>
        </p:txBody>
      </p:sp>
      <p:sp>
        <p:nvSpPr>
          <p:cNvPr id="30" name="Shape 132"/>
          <p:cNvSpPr/>
          <p:nvPr/>
        </p:nvSpPr>
        <p:spPr>
          <a:xfrm>
            <a:off x="250900" y="5138662"/>
            <a:ext cx="1489282"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b="1" dirty="0">
                <a:solidFill>
                  <a:srgbClr val="3F4A74"/>
                </a:solidFill>
                <a:latin typeface="Roboto" panose="02000000000000000000" pitchFamily="2" charset="0"/>
                <a:ea typeface="Roboto" panose="02000000000000000000" pitchFamily="2" charset="0"/>
              </a:rPr>
              <a:t>Alternativa</a:t>
            </a:r>
          </a:p>
        </p:txBody>
      </p:sp>
      <p:sp>
        <p:nvSpPr>
          <p:cNvPr id="21" name="Rectángulo 20"/>
          <p:cNvSpPr/>
          <p:nvPr/>
        </p:nvSpPr>
        <p:spPr>
          <a:xfrm>
            <a:off x="1138398" y="6919405"/>
            <a:ext cx="5124470" cy="1326517"/>
          </a:xfrm>
          <a:prstGeom prst="rect">
            <a:avLst/>
          </a:prstGeom>
          <a:solidFill>
            <a:schemeClr val="accent1">
              <a:lumMod val="20000"/>
              <a:lumOff val="80000"/>
            </a:schemeClr>
          </a:solidFill>
        </p:spPr>
        <p:txBody>
          <a:bodyPr wrap="square">
            <a:spAutoFit/>
          </a:bodyPr>
          <a:lstStyle/>
          <a:p>
            <a:pPr lvl="0">
              <a:lnSpc>
                <a:spcPct val="115000"/>
              </a:lnSpc>
              <a:spcAft>
                <a:spcPts val="1000"/>
              </a:spcAft>
              <a:tabLst>
                <a:tab pos="457200" algn="l"/>
              </a:tabLst>
            </a:pPr>
            <a:r>
              <a:rPr lang="ca-ES" sz="1200" b="1" dirty="0">
                <a:solidFill>
                  <a:schemeClr val="bg1">
                    <a:lumMod val="50000"/>
                  </a:schemeClr>
                </a:solidFill>
                <a:latin typeface="RoBOTO" panose="020B0604020202020204" charset="0"/>
                <a:ea typeface="RoBOTO" panose="020B0604020202020204" charset="0"/>
                <a:cs typeface="Times New Roman" panose="02020603050405020304" pitchFamily="18" charset="0"/>
              </a:rPr>
              <a:t>Recorda:</a:t>
            </a:r>
            <a:endParaRPr lang="es-ES" sz="1200" dirty="0">
              <a:solidFill>
                <a:schemeClr val="bg1">
                  <a:lumMod val="50000"/>
                </a:schemeClr>
              </a:solidFill>
              <a:latin typeface="RoBOTO" panose="020B0604020202020204" charset="0"/>
              <a:ea typeface="RoBOTO" panose="020B0604020202020204" charset="0"/>
              <a:cs typeface="Times New Roman" panose="02020603050405020304" pitchFamily="18" charset="0"/>
            </a:endParaRPr>
          </a:p>
          <a:p>
            <a:pPr marL="171450" lvl="0" indent="-171450">
              <a:lnSpc>
                <a:spcPct val="115000"/>
              </a:lnSpc>
              <a:spcAft>
                <a:spcPts val="1000"/>
              </a:spcAft>
              <a:buFont typeface="Wingdings" panose="05000000000000000000" pitchFamily="2" charset="2"/>
              <a:buChar char="q"/>
              <a:tabLst>
                <a:tab pos="457200" algn="l"/>
              </a:tabLst>
            </a:pPr>
            <a:r>
              <a:rPr lang="ca-ES" sz="1200" dirty="0">
                <a:solidFill>
                  <a:schemeClr val="bg1">
                    <a:lumMod val="50000"/>
                  </a:schemeClr>
                </a:solidFill>
                <a:latin typeface="RoBOTO" panose="020B0604020202020204" charset="0"/>
                <a:ea typeface="RoBOTO" panose="020B0604020202020204" charset="0"/>
                <a:cs typeface="Times New Roman" panose="02020603050405020304" pitchFamily="18" charset="0"/>
              </a:rPr>
              <a:t>Els deutes generen interessos que haurem de pagar</a:t>
            </a:r>
          </a:p>
          <a:p>
            <a:pPr marL="171450" lvl="0" indent="-171450">
              <a:lnSpc>
                <a:spcPct val="115000"/>
              </a:lnSpc>
              <a:spcAft>
                <a:spcPts val="1000"/>
              </a:spcAft>
              <a:buFont typeface="Wingdings" panose="05000000000000000000" pitchFamily="2" charset="2"/>
              <a:buChar char="q"/>
              <a:tabLst>
                <a:tab pos="457200" algn="l"/>
              </a:tabLst>
            </a:pPr>
            <a:r>
              <a:rPr lang="ca-ES" sz="1200" dirty="0">
                <a:solidFill>
                  <a:schemeClr val="bg1">
                    <a:lumMod val="50000"/>
                  </a:schemeClr>
                </a:solidFill>
                <a:latin typeface="RoBOTO" panose="020B0604020202020204" charset="0"/>
                <a:ea typeface="RoBOTO" panose="020B0604020202020204" charset="0"/>
                <a:cs typeface="Times New Roman" panose="02020603050405020304" pitchFamily="18" charset="0"/>
              </a:rPr>
              <a:t>Les inversions generen interessos al nostre favor</a:t>
            </a:r>
          </a:p>
          <a:p>
            <a:pPr marL="171450" lvl="0" indent="-171450">
              <a:lnSpc>
                <a:spcPct val="115000"/>
              </a:lnSpc>
              <a:spcAft>
                <a:spcPts val="1000"/>
              </a:spcAft>
              <a:buFont typeface="Wingdings" panose="05000000000000000000" pitchFamily="2" charset="2"/>
              <a:buChar char="q"/>
              <a:tabLst>
                <a:tab pos="457200" algn="l"/>
              </a:tabLst>
            </a:pPr>
            <a:r>
              <a:rPr lang="ca-ES" sz="1200" dirty="0">
                <a:solidFill>
                  <a:schemeClr val="bg1">
                    <a:lumMod val="50000"/>
                  </a:schemeClr>
                </a:solidFill>
                <a:latin typeface="RoBOTO" panose="020B0604020202020204" charset="0"/>
                <a:ea typeface="RoBOTO" panose="020B0604020202020204" charset="0"/>
                <a:cs typeface="Times New Roman" panose="02020603050405020304" pitchFamily="18" charset="0"/>
              </a:rPr>
              <a:t>Els errors s’acumulen amb el temps</a:t>
            </a:r>
          </a:p>
        </p:txBody>
      </p:sp>
      <p:pic>
        <p:nvPicPr>
          <p:cNvPr id="22" name="Imagen 21">
            <a:extLst>
              <a:ext uri="{FF2B5EF4-FFF2-40B4-BE49-F238E27FC236}">
                <a16:creationId xmlns:a16="http://schemas.microsoft.com/office/drawing/2014/main" id="{F4A29DD2-C1FF-1844-806D-48359472358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516" b="96875" l="0" r="98633"/>
                    </a14:imgEffect>
                  </a14:imgLayer>
                </a14:imgProps>
              </a:ext>
            </a:extLst>
          </a:blip>
          <a:stretch>
            <a:fillRect/>
          </a:stretch>
        </p:blipFill>
        <p:spPr>
          <a:xfrm>
            <a:off x="863276" y="6565934"/>
            <a:ext cx="422521" cy="422521"/>
          </a:xfrm>
          <a:prstGeom prst="rect">
            <a:avLst/>
          </a:prstGeom>
        </p:spPr>
      </p:pic>
      <p:sp>
        <p:nvSpPr>
          <p:cNvPr id="13" name="Rectángulo 12"/>
          <p:cNvSpPr/>
          <p:nvPr/>
        </p:nvSpPr>
        <p:spPr>
          <a:xfrm>
            <a:off x="1472533" y="1986590"/>
            <a:ext cx="4872607" cy="2123658"/>
          </a:xfrm>
          <a:prstGeom prst="rect">
            <a:avLst/>
          </a:prstGeom>
        </p:spPr>
        <p:txBody>
          <a:bodyPr wrap="square">
            <a:spAutoFit/>
          </a:bodyPr>
          <a:lstStyle/>
          <a:p>
            <a:pPr lvl="0" algn="just" eaLnBrk="0" fontAlgn="base" hangingPunct="0">
              <a:spcBef>
                <a:spcPct val="0"/>
              </a:spcBef>
              <a:spcAft>
                <a:spcPct val="0"/>
              </a:spcAf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Si en Pere es queda el cotxe:</a:t>
            </a:r>
          </a:p>
          <a:p>
            <a:pPr lvl="0" eaLnBrk="0" fontAlgn="base" hangingPunct="0">
              <a:spcBef>
                <a:spcPct val="0"/>
              </a:spcBef>
              <a:spcAft>
                <a:spcPct val="0"/>
              </a:spcAft>
            </a:pPr>
            <a:endPar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 favor</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a:t>
            </a:r>
          </a:p>
          <a:p>
            <a:pPr lvl="0"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contra</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a:t>
            </a:r>
            <a:endParaRPr lang="ca-ES" altLang="es-ES" sz="1200" dirty="0">
              <a:solidFill>
                <a:schemeClr val="tx1">
                  <a:lumMod val="50000"/>
                  <a:lumOff val="50000"/>
                </a:schemeClr>
              </a:solidFill>
              <a:latin typeface="Roboto" panose="020B0604020202020204" charset="0"/>
              <a:ea typeface="Roboto" panose="020B0604020202020204" charset="0"/>
            </a:endParaRPr>
          </a:p>
        </p:txBody>
      </p:sp>
      <p:sp>
        <p:nvSpPr>
          <p:cNvPr id="14" name="Rectángulo 13"/>
          <p:cNvSpPr/>
          <p:nvPr/>
        </p:nvSpPr>
        <p:spPr>
          <a:xfrm>
            <a:off x="1491307" y="4193499"/>
            <a:ext cx="4853834" cy="2308324"/>
          </a:xfrm>
          <a:prstGeom prst="rect">
            <a:avLst/>
          </a:prstGeom>
        </p:spPr>
        <p:txBody>
          <a:bodyPr wrap="square">
            <a:spAutoFit/>
          </a:bodyPr>
          <a:lstStyle/>
          <a:p>
            <a:pPr lvl="0" algn="just" eaLnBrk="0" fontAlgn="base" hangingPunct="0">
              <a:spcBef>
                <a:spcPct val="0"/>
              </a:spcBef>
              <a:spcAft>
                <a:spcPct val="0"/>
              </a:spcAf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Si en Pere tria buscar transport alternatiu:</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 favor</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a:t>
            </a:r>
          </a:p>
          <a:p>
            <a:pPr lvl="0"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lvl="0"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contra</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a:t>
            </a:r>
          </a:p>
          <a:p>
            <a:pPr lvl="0" algn="just" eaLnBrk="0" fontAlgn="base" hangingPunct="0">
              <a:spcBef>
                <a:spcPct val="0"/>
              </a:spcBef>
              <a:spcAft>
                <a:spcPct val="0"/>
              </a:spcAft>
            </a:pPr>
            <a:endParaRPr lang="ca-ES" altLang="es-ES" sz="1200" dirty="0">
              <a:solidFill>
                <a:schemeClr val="tx1">
                  <a:lumMod val="50000"/>
                  <a:lumOff val="50000"/>
                </a:schemeClr>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155304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3"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15" name="Shape 274"/>
          <p:cNvSpPr/>
          <p:nvPr/>
        </p:nvSpPr>
        <p:spPr>
          <a:xfrm>
            <a:off x="1354968" y="2894284"/>
            <a:ext cx="4975990" cy="461665"/>
          </a:xfrm>
          <a:prstGeom prst="rect">
            <a:avLst/>
          </a:prstGeom>
          <a:extLst>
            <a:ext uri="{C572A759-6A51-4108-AA02-DFA0A04FC94B}">
              <ma14:wrappingTextBoxFlag xmlns:ma14="http://schemas.microsoft.com/office/mac/drawingml/2011/main" xmlns="" val="1"/>
            </a:ext>
          </a:extLst>
        </p:spPr>
        <p:txBody>
          <a:bodyPr wrap="square">
            <a:spAutoFit/>
          </a:bodyPr>
          <a:lstStyle/>
          <a:p>
            <a:pPr algn="just" eaLnBrk="0" fontAlgn="base" hangingPunct="0">
              <a:spcBef>
                <a:spcPct val="0"/>
              </a:spcBef>
              <a:spcAft>
                <a:spcPct val="0"/>
              </a:spcAft>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Els interessos guanyats generen més interessos, així doncs a llarg termini tenen un efecte molt important en l’estalvi.</a:t>
            </a:r>
            <a:endParaRPr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endParaRPr>
          </a:p>
        </p:txBody>
      </p:sp>
      <p:pic>
        <p:nvPicPr>
          <p:cNvPr id="16" name="pasted-image.pdf"/>
          <p:cNvPicPr/>
          <p:nvPr/>
        </p:nvPicPr>
        <p:blipFill>
          <a:blip r:embed="rId4"/>
          <a:stretch>
            <a:fillRect/>
          </a:stretch>
        </p:blipFill>
        <p:spPr>
          <a:xfrm>
            <a:off x="1285797" y="3518560"/>
            <a:ext cx="2136039" cy="2107414"/>
          </a:xfrm>
          <a:prstGeom prst="rect">
            <a:avLst/>
          </a:prstGeom>
          <a:ln w="12700">
            <a:miter lim="400000"/>
          </a:ln>
        </p:spPr>
      </p:pic>
      <p:grpSp>
        <p:nvGrpSpPr>
          <p:cNvPr id="17" name="4 Grupo"/>
          <p:cNvGrpSpPr/>
          <p:nvPr/>
        </p:nvGrpSpPr>
        <p:grpSpPr>
          <a:xfrm>
            <a:off x="3603573" y="3628174"/>
            <a:ext cx="2479779" cy="1792523"/>
            <a:chOff x="2758187" y="3409950"/>
            <a:chExt cx="2873442" cy="2129272"/>
          </a:xfrm>
        </p:grpSpPr>
        <p:pic>
          <p:nvPicPr>
            <p:cNvPr id="19" name="pasted-image.pdf"/>
            <p:cNvPicPr/>
            <p:nvPr/>
          </p:nvPicPr>
          <p:blipFill>
            <a:blip r:embed="rId5"/>
            <a:stretch>
              <a:fillRect/>
            </a:stretch>
          </p:blipFill>
          <p:spPr>
            <a:xfrm>
              <a:off x="2956597" y="3409950"/>
              <a:ext cx="2623515" cy="2129272"/>
            </a:xfrm>
            <a:prstGeom prst="rect">
              <a:avLst/>
            </a:prstGeom>
            <a:ln w="12700">
              <a:miter lim="400000"/>
            </a:ln>
          </p:spPr>
        </p:pic>
        <p:pic>
          <p:nvPicPr>
            <p:cNvPr id="24" name="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187" y="3582275"/>
              <a:ext cx="2873442" cy="1775787"/>
            </a:xfrm>
            <a:prstGeom prst="rect">
              <a:avLst/>
            </a:prstGeom>
          </p:spPr>
        </p:pic>
      </p:grpSp>
      <p:sp>
        <p:nvSpPr>
          <p:cNvPr id="25" name="Rectángulo redondeado 24"/>
          <p:cNvSpPr/>
          <p:nvPr/>
        </p:nvSpPr>
        <p:spPr>
          <a:xfrm>
            <a:off x="788333" y="6081735"/>
            <a:ext cx="5059266" cy="1191816"/>
          </a:xfrm>
          <a:prstGeom prst="roundRect">
            <a:avLst/>
          </a:prstGeom>
          <a:solidFill>
            <a:schemeClr val="bg1">
              <a:lumMod val="95000"/>
            </a:schemeClr>
          </a:solidFill>
        </p:spPr>
        <p:txBody>
          <a:bodyPr wrap="square">
            <a:spAutoFit/>
          </a:bodyPr>
          <a:lstStyle/>
          <a:p>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Per saber-ne més...</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7"/>
              </a:rPr>
              <a:t>www.finanzasparatodos.es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8"/>
              </a:rPr>
              <a:t>www.cnmv.es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9"/>
              </a:rPr>
              <a:t>www.bde.es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26" name="image6.png" descr="Recurso 4.png"/>
          <p:cNvPicPr/>
          <p:nvPr/>
        </p:nvPicPr>
        <p:blipFill>
          <a:blip r:embed="rId10" cstate="print">
            <a:extLst>
              <a:ext uri="{28A0092B-C50C-407E-A947-70E740481C1C}">
                <a14:useLocalDpi xmlns:a14="http://schemas.microsoft.com/office/drawing/2010/main" val="0"/>
              </a:ext>
            </a:extLst>
          </a:blip>
          <a:stretch>
            <a:fillRect/>
          </a:stretch>
        </p:blipFill>
        <p:spPr>
          <a:xfrm>
            <a:off x="4661735" y="5788585"/>
            <a:ext cx="1185864" cy="1817325"/>
          </a:xfrm>
          <a:prstGeom prst="rect">
            <a:avLst/>
          </a:prstGeom>
          <a:ln w="12700">
            <a:miter lim="400000"/>
          </a:ln>
        </p:spPr>
      </p:pic>
      <p:sp>
        <p:nvSpPr>
          <p:cNvPr id="21" name="Rectángulo redondeado 34"/>
          <p:cNvSpPr>
            <a:spLocks noChangeArrowheads="1"/>
          </p:cNvSpPr>
          <p:nvPr/>
        </p:nvSpPr>
        <p:spPr bwMode="auto">
          <a:xfrm>
            <a:off x="1111753" y="2114723"/>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L’interès compost</a:t>
            </a:r>
            <a:endParaRPr lang="ca-ES" altLang="es-ES" sz="400" dirty="0"/>
          </a:p>
        </p:txBody>
      </p:sp>
      <p:pic>
        <p:nvPicPr>
          <p:cNvPr id="14" name="Imagen 30" descr="Pack de vectores de temporizado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39815" t="34102" r="39859" b="37675"/>
          <a:stretch>
            <a:fillRect/>
          </a:stretch>
        </p:blipFill>
        <p:spPr bwMode="auto">
          <a:xfrm>
            <a:off x="450179" y="1709393"/>
            <a:ext cx="727107" cy="100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05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519</Words>
  <Application>Microsoft Office PowerPoint</Application>
  <PresentationFormat>A4 (210 x 297 mm)</PresentationFormat>
  <Paragraphs>79</Paragraphs>
  <Slides>5</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5</vt:i4>
      </vt:variant>
    </vt:vector>
  </HeadingPairs>
  <TitlesOfParts>
    <vt:vector size="13" baseType="lpstr">
      <vt:lpstr>Arial</vt:lpstr>
      <vt:lpstr>Calibri</vt:lpstr>
      <vt:lpstr>Calibri Light</vt:lpstr>
      <vt:lpstr>Roboto</vt:lpstr>
      <vt:lpstr>Roboto</vt:lpstr>
      <vt:lpstr>Wingdings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Auxiliar2</dc:creator>
  <cp:lastModifiedBy>Montse Uribe</cp:lastModifiedBy>
  <cp:revision>66</cp:revision>
  <cp:lastPrinted>2019-04-30T13:34:04Z</cp:lastPrinted>
  <dcterms:created xsi:type="dcterms:W3CDTF">2019-04-30T08:49:57Z</dcterms:created>
  <dcterms:modified xsi:type="dcterms:W3CDTF">2019-10-14T08:20:50Z</dcterms:modified>
</cp:coreProperties>
</file>