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58" r:id="rId5"/>
    <p:sldId id="259" r:id="rId6"/>
    <p:sldId id="266" r:id="rId7"/>
    <p:sldId id="265" r:id="rId8"/>
    <p:sldId id="267" r:id="rId9"/>
    <p:sldId id="268" r:id="rId10"/>
    <p:sldId id="263" r:id="rId11"/>
    <p:sldId id="269" r:id="rId12"/>
  </p:sldIdLst>
  <p:sldSz cx="6858000" cy="9906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1F497D"/>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EDBC5-3DFF-4573-B29A-296B29D4594D}" type="datetimeFigureOut">
              <a:rPr lang="es-ES" smtClean="0"/>
              <a:t>29/07/2020</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81EECE-6E22-4122-A3F3-0F252994F1DB}" type="slidenum">
              <a:rPr lang="es-ES" smtClean="0"/>
              <a:t>‹Nº›</a:t>
            </a:fld>
            <a:endParaRPr lang="es-ES"/>
          </a:p>
        </p:txBody>
      </p:sp>
    </p:spTree>
    <p:extLst>
      <p:ext uri="{BB962C8B-B14F-4D97-AF65-F5344CB8AC3E}">
        <p14:creationId xmlns:p14="http://schemas.microsoft.com/office/powerpoint/2010/main" val="14264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81EECE-6E22-4122-A3F3-0F252994F1DB}" type="slidenum">
              <a:rPr lang="es-ES" smtClean="0"/>
              <a:t>8</a:t>
            </a:fld>
            <a:endParaRPr lang="es-ES"/>
          </a:p>
        </p:txBody>
      </p:sp>
    </p:spTree>
    <p:extLst>
      <p:ext uri="{BB962C8B-B14F-4D97-AF65-F5344CB8AC3E}">
        <p14:creationId xmlns:p14="http://schemas.microsoft.com/office/powerpoint/2010/main" val="43122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ítulo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39646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8064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527403"/>
            <a:ext cx="1478756" cy="839487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7"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6866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0838"/>
            <a:ext cx="5143500" cy="3449637"/>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01303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15589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8313" y="2470150"/>
            <a:ext cx="5915025" cy="4119563"/>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607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6838"/>
            <a:ext cx="2881312"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505200" y="2636838"/>
            <a:ext cx="2881313"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21541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3075" y="527050"/>
            <a:ext cx="5915025" cy="1914525"/>
          </a:xfrm>
        </p:spPr>
        <p:txBody>
          <a:bodyPr/>
          <a:lstStyle/>
          <a:p>
            <a:r>
              <a:rPr lang="es-ES"/>
              <a:t>Haga clic para modificar el estilo de título del patrón</a:t>
            </a:r>
          </a:p>
        </p:txBody>
      </p:sp>
      <p:sp>
        <p:nvSpPr>
          <p:cNvPr id="3" name="Marcador de texto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73075" y="3617913"/>
            <a:ext cx="2900363"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3471863" y="3617913"/>
            <a:ext cx="2916237"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142596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11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5020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5243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02511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218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494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8550" y="527050"/>
            <a:ext cx="1477963" cy="839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8" y="527050"/>
            <a:ext cx="4284662" cy="83947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03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p>
        </p:txBody>
      </p:sp>
      <p:sp>
        <p:nvSpPr>
          <p:cNvPr id="3" name="Marcador de texto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291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4563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527404"/>
            <a:ext cx="5915025" cy="1914702"/>
          </a:xfrm>
        </p:spPr>
        <p:txBody>
          <a:bodyPr/>
          <a:lstStyle/>
          <a:p>
            <a:r>
              <a:rPr lang="es-ES"/>
              <a:t>Haga clic para modificar el estilo de título del patrón</a:t>
            </a:r>
          </a:p>
        </p:txBody>
      </p:sp>
      <p:sp>
        <p:nvSpPr>
          <p:cNvPr id="3" name="Marcador de texto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9810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044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E02D7A-1334-44CC-94EB-4FCC8D9ED54E}" type="slidenum">
              <a:rPr lang="es-ES" smtClean="0"/>
              <a:t>‹Nº›</a:t>
            </a:fld>
            <a:endParaRPr lang="es-ES"/>
          </a:p>
        </p:txBody>
      </p:sp>
      <p:pic>
        <p:nvPicPr>
          <p:cNvPr id="6" name="0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617516" y="193636"/>
            <a:ext cx="1209014" cy="705258"/>
          </a:xfrm>
          <a:prstGeom prst="rect">
            <a:avLst/>
          </a:prstGeom>
        </p:spPr>
      </p:pic>
    </p:spTree>
    <p:extLst>
      <p:ext uri="{BB962C8B-B14F-4D97-AF65-F5344CB8AC3E}">
        <p14:creationId xmlns:p14="http://schemas.microsoft.com/office/powerpoint/2010/main" val="34041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contenido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2197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posición de imagen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28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E3E02D7A-1334-44CC-94EB-4FCC8D9ED54E}" type="slidenum">
              <a:rPr lang="es-ES" smtClean="0"/>
              <a:t>‹Nº›</a:t>
            </a:fld>
            <a:endParaRPr lang="es-ES"/>
          </a:p>
        </p:txBody>
      </p:sp>
    </p:spTree>
    <p:extLst>
      <p:ext uri="{BB962C8B-B14F-4D97-AF65-F5344CB8AC3E}">
        <p14:creationId xmlns:p14="http://schemas.microsoft.com/office/powerpoint/2010/main" val="314863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D95B4475-61BF-41B5-B06B-387C7BBCCC2E}" type="slidenum">
              <a:rPr lang="es-ES" smtClean="0"/>
              <a:t>‹Nº›</a:t>
            </a:fld>
            <a:endParaRPr lang="es-ES"/>
          </a:p>
        </p:txBody>
      </p:sp>
    </p:spTree>
    <p:extLst>
      <p:ext uri="{BB962C8B-B14F-4D97-AF65-F5344CB8AC3E}">
        <p14:creationId xmlns:p14="http://schemas.microsoft.com/office/powerpoint/2010/main" val="72903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de.es/" TargetMode="External"/><Relationship Id="rId3" Type="http://schemas.openxmlformats.org/officeDocument/2006/relationships/image" Target="../media/image3.jpeg"/><Relationship Id="rId7" Type="http://schemas.openxmlformats.org/officeDocument/2006/relationships/hyperlink" Target="http://www.cnmv.e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finanzasparatodos.es/" TargetMode="External"/><Relationship Id="rId5" Type="http://schemas.openxmlformats.org/officeDocument/2006/relationships/image" Target="../media/image5.png"/><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impuestosrenta.com/que-es-la-presion-fisc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5" name="Imagen 4"/>
          <p:cNvPicPr>
            <a:picLocks noChangeAspect="1"/>
          </p:cNvPicPr>
          <p:nvPr/>
        </p:nvPicPr>
        <p:blipFill rotWithShape="1">
          <a:blip r:embed="rId2" cstate="print">
            <a:clrChange>
              <a:clrFrom>
                <a:srgbClr val="E3EDEC"/>
              </a:clrFrom>
              <a:clrTo>
                <a:srgbClr val="E3EDEC">
                  <a:alpha val="0"/>
                </a:srgbClr>
              </a:clrTo>
            </a:clrChange>
            <a:extLst>
              <a:ext uri="{28A0092B-C50C-407E-A947-70E740481C1C}">
                <a14:useLocalDpi xmlns:a14="http://schemas.microsoft.com/office/drawing/2010/main" val="0"/>
              </a:ext>
            </a:extLst>
          </a:blip>
          <a:srcRect l="52361" t="4914" r="26187" b="65068"/>
          <a:stretch/>
        </p:blipFill>
        <p:spPr>
          <a:xfrm>
            <a:off x="4610100" y="262375"/>
            <a:ext cx="2047875" cy="1546588"/>
          </a:xfrm>
          <a:prstGeom prst="flowChartPreparation">
            <a:avLst/>
          </a:prstGeom>
          <a:noFill/>
        </p:spPr>
      </p:pic>
      <p:sp>
        <p:nvSpPr>
          <p:cNvPr id="6" name="CuadroTexto 5"/>
          <p:cNvSpPr txBox="1"/>
          <p:nvPr/>
        </p:nvSpPr>
        <p:spPr>
          <a:xfrm rot="21410086">
            <a:off x="4995116" y="836365"/>
            <a:ext cx="1277841" cy="523220"/>
          </a:xfrm>
          <a:prstGeom prst="rect">
            <a:avLst/>
          </a:prstGeom>
          <a:noFill/>
        </p:spPr>
        <p:txBody>
          <a:bodyPr wrap="square" rtlCol="0">
            <a:spAutoFit/>
          </a:bodyPr>
          <a:lstStyle/>
          <a:p>
            <a:pPr algn="ctr"/>
            <a:r>
              <a:rPr lang="es-ES" sz="1400" b="1" dirty="0">
                <a:solidFill>
                  <a:schemeClr val="bg1"/>
                </a:solidFill>
                <a:latin typeface="RoBOTO" panose="020B0604020202020204" charset="0"/>
                <a:ea typeface="RoBOTO" panose="020B0604020202020204" charset="0"/>
              </a:rPr>
              <a:t>FITXA</a:t>
            </a:r>
          </a:p>
          <a:p>
            <a:pPr algn="ctr"/>
            <a:r>
              <a:rPr lang="es-ES" sz="1400" b="1" dirty="0">
                <a:solidFill>
                  <a:schemeClr val="bg1"/>
                </a:solidFill>
                <a:latin typeface="RoBOTO" panose="020B0604020202020204" charset="0"/>
                <a:ea typeface="RoBOTO" panose="020B0604020202020204" charset="0"/>
              </a:rPr>
              <a:t>DIDÀCTICA</a:t>
            </a:r>
          </a:p>
        </p:txBody>
      </p:sp>
      <p:sp>
        <p:nvSpPr>
          <p:cNvPr id="13" name="Rectángulo redondeado 12"/>
          <p:cNvSpPr/>
          <p:nvPr/>
        </p:nvSpPr>
        <p:spPr>
          <a:xfrm>
            <a:off x="1038224" y="4821160"/>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Objectiu</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Entendre que els objectius vitals comporten decisions financeres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2" name="Imagen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389" t="65278" r="12083" b="22917"/>
          <a:stretch/>
        </p:blipFill>
        <p:spPr>
          <a:xfrm>
            <a:off x="481986" y="4648683"/>
            <a:ext cx="790575" cy="809625"/>
          </a:xfrm>
          <a:prstGeom prst="rect">
            <a:avLst/>
          </a:prstGeom>
        </p:spPr>
      </p:pic>
      <p:sp>
        <p:nvSpPr>
          <p:cNvPr id="15" name="Rectángulo redondeado 14"/>
          <p:cNvSpPr/>
          <p:nvPr/>
        </p:nvSpPr>
        <p:spPr>
          <a:xfrm>
            <a:off x="1038224" y="5694483"/>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Conceptes Clau</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Planificació, finances, objectius vitals, interès compost</a:t>
            </a:r>
            <a:endParaRPr lang="es-ES" sz="14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14" name="Imagen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6667" t="81806" r="11389" b="7361"/>
          <a:stretch/>
        </p:blipFill>
        <p:spPr>
          <a:xfrm>
            <a:off x="467699" y="5561265"/>
            <a:ext cx="819150" cy="742951"/>
          </a:xfrm>
          <a:prstGeom prst="rect">
            <a:avLst/>
          </a:prstGeom>
        </p:spPr>
      </p:pic>
      <p:sp>
        <p:nvSpPr>
          <p:cNvPr id="17" name="Rectángulo redondeado 16"/>
          <p:cNvSpPr/>
          <p:nvPr/>
        </p:nvSpPr>
        <p:spPr>
          <a:xfrm>
            <a:off x="565355" y="2580058"/>
            <a:ext cx="5818729" cy="1940957"/>
          </a:xfrm>
          <a:prstGeom prst="roundRect">
            <a:avLst/>
          </a:prstGeom>
          <a:noFill/>
        </p:spPr>
        <p:txBody>
          <a:bodyPr wrap="square">
            <a:spAutoFit/>
          </a:bodyPr>
          <a:lstStyle/>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Tothom és diferent quant a les conviccions, estils de vida, fites, etc. però, independentment de tots aquests factors que fan úniques les persones, al llarg de la vida ens trobarem amb diferents situacions que tindran impacte en les finances personals de cadascú. Per exemple, fer un viatge, independitzar-se, ampliar estudis, muntar un negoci propi, jubilar-se, etc.  Aquest taller intenta iniciar els alumnes a la planificació financera al llarg de la vida, posant de relleu els objectius vitals i mostrant com aquests acostumen a comportar decisions financeres. Una adequada planificació pot ajudar a optimitzar els ingressos i, alhora, reduir la necessitat d’endeutar-se.</a:t>
            </a:r>
            <a:endParaRPr lang="es-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p:txBody>
      </p:sp>
      <p:sp>
        <p:nvSpPr>
          <p:cNvPr id="22" name="Rectángulo redondeado 21"/>
          <p:cNvSpPr/>
          <p:nvPr/>
        </p:nvSpPr>
        <p:spPr>
          <a:xfrm>
            <a:off x="1004824" y="6562188"/>
            <a:ext cx="3725608" cy="1157764"/>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Material del taller</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Fitxa didàctica</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Presentació PPT </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Targetes per les activitats</a:t>
            </a:r>
            <a:endParaRPr lang="ca-ES" sz="1200" dirty="0">
              <a:solidFill>
                <a:srgbClr val="FF0000"/>
              </a:solidFill>
              <a:latin typeface="RoBOTO" panose="020B0604020202020204" charset="0"/>
              <a:ea typeface="RoBOTO" panose="020B0604020202020204" charset="0"/>
              <a:cs typeface="Times New Roman" panose="02020603050405020304" pitchFamily="18" charset="0"/>
            </a:endParaRP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Quadern de l’alumne</a:t>
            </a:r>
            <a:endParaRPr lang="es-ES" sz="1200" dirty="0">
              <a:solidFill>
                <a:srgbClr val="1F497D"/>
              </a:solidFill>
              <a:latin typeface="RoBOTO" panose="020B0604020202020204" charset="0"/>
              <a:ea typeface="RoBOTO" panose="020B0604020202020204" charset="0"/>
              <a:cs typeface="Times New Roman" panose="02020603050405020304" pitchFamily="18" charset="0"/>
            </a:endParaRPr>
          </a:p>
        </p:txBody>
      </p:sp>
      <p:pic>
        <p:nvPicPr>
          <p:cNvPr id="21" name="Imagen 2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44" t="65417" r="61944" b="23194"/>
          <a:stretch/>
        </p:blipFill>
        <p:spPr>
          <a:xfrm>
            <a:off x="528950" y="6478906"/>
            <a:ext cx="590550" cy="781051"/>
          </a:xfrm>
          <a:prstGeom prst="rect">
            <a:avLst/>
          </a:prstGeom>
        </p:spPr>
      </p:pic>
      <p:pic>
        <p:nvPicPr>
          <p:cNvPr id="20" name="image6.png" descr="Recurso 4.png"/>
          <p:cNvPicPr/>
          <p:nvPr/>
        </p:nvPicPr>
        <p:blipFill>
          <a:blip r:embed="rId5">
            <a:extLst>
              <a:ext uri="{28A0092B-C50C-407E-A947-70E740481C1C}">
                <a14:useLocalDpi xmlns:a14="http://schemas.microsoft.com/office/drawing/2010/main" val="0"/>
              </a:ext>
            </a:extLst>
          </a:blip>
          <a:stretch>
            <a:fillRect/>
          </a:stretch>
        </p:blipFill>
        <p:spPr>
          <a:xfrm>
            <a:off x="4590978" y="6343607"/>
            <a:ext cx="1733550" cy="2696452"/>
          </a:xfrm>
          <a:prstGeom prst="rect">
            <a:avLst/>
          </a:prstGeom>
          <a:ln w="12700">
            <a:miter lim="400000"/>
          </a:ln>
        </p:spPr>
      </p:pic>
      <p:sp>
        <p:nvSpPr>
          <p:cNvPr id="24" name="Rectángulo redondeado 23"/>
          <p:cNvSpPr/>
          <p:nvPr/>
        </p:nvSpPr>
        <p:spPr>
          <a:xfrm>
            <a:off x="1004824" y="7987943"/>
            <a:ext cx="3725608" cy="1191816"/>
          </a:xfrm>
          <a:prstGeom prst="roundRect">
            <a:avLst/>
          </a:prstGeom>
          <a:solidFill>
            <a:schemeClr val="bg1">
              <a:lumMod val="95000"/>
            </a:schemeClr>
          </a:solidFill>
        </p:spPr>
        <p:txBody>
          <a:bodyPr wrap="square">
            <a:spAutoFit/>
          </a:bodyPr>
          <a:lstStyle/>
          <a:p>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Per saber-ne més...</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6"/>
              </a:rPr>
              <a:t>www.finanzasparatodos.es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7"/>
              </a:rPr>
              <a:t>www.cnmv.es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8"/>
              </a:rPr>
              <a:t>www.bde.es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3" name="Imagen 2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55" t="33750" r="60417" b="56805"/>
          <a:stretch/>
        </p:blipFill>
        <p:spPr>
          <a:xfrm>
            <a:off x="463332" y="7811654"/>
            <a:ext cx="790575" cy="647701"/>
          </a:xfrm>
          <a:prstGeom prst="rect">
            <a:avLst/>
          </a:prstGeom>
        </p:spPr>
      </p:pic>
      <p:sp>
        <p:nvSpPr>
          <p:cNvPr id="25" name="Rectángulo redondeado 24"/>
          <p:cNvSpPr/>
          <p:nvPr/>
        </p:nvSpPr>
        <p:spPr>
          <a:xfrm>
            <a:off x="1038224" y="1994088"/>
            <a:ext cx="5306917" cy="376273"/>
          </a:xfrm>
          <a:prstGeom prst="roundRect">
            <a:avLst/>
          </a:prstGeom>
          <a:solidFill>
            <a:schemeClr val="bg1">
              <a:lumMod val="95000"/>
            </a:schemeClr>
          </a:solidFill>
        </p:spPr>
        <p:txBody>
          <a:bodyPr wrap="square">
            <a:spAutoFit/>
          </a:bodyPr>
          <a:lstStyle/>
          <a:p>
            <a:pPr>
              <a:lnSpc>
                <a:spcPct val="115000"/>
              </a:lnSpc>
              <a:spcAft>
                <a:spcPts val="1000"/>
              </a:spcAft>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Temps:</a:t>
            </a:r>
            <a:r>
              <a:rPr lang="ca-ES" sz="1400" b="1" dirty="0">
                <a:latin typeface="Roboto" panose="020B0604020202020204" charset="0"/>
                <a:ea typeface="Times New Roman" panose="02020603050405020304" pitchFamily="18" charset="0"/>
                <a:cs typeface="Times New Roman" panose="02020603050405020304" pitchFamily="18" charset="0"/>
              </a:rPr>
              <a:t> </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50’-60’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Alumnes:</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 4t ESO</a:t>
            </a:r>
            <a:endParaRPr lang="es-ES" sz="1050" b="1"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1250" t="48611" r="29028" b="39306"/>
          <a:stretch/>
        </p:blipFill>
        <p:spPr>
          <a:xfrm>
            <a:off x="528950" y="1697768"/>
            <a:ext cx="666751" cy="828675"/>
          </a:xfrm>
          <a:prstGeom prst="rect">
            <a:avLst/>
          </a:prstGeom>
        </p:spPr>
      </p:pic>
      <p:pic>
        <p:nvPicPr>
          <p:cNvPr id="11" name="Imagen 10"/>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33" t="81388" r="60417" b="6667"/>
          <a:stretch/>
        </p:blipFill>
        <p:spPr>
          <a:xfrm>
            <a:off x="3073324" y="1759621"/>
            <a:ext cx="722239" cy="766822"/>
          </a:xfrm>
          <a:prstGeom prst="rect">
            <a:avLst/>
          </a:prstGeom>
        </p:spPr>
      </p:pic>
    </p:spTree>
    <p:extLst>
      <p:ext uri="{BB962C8B-B14F-4D97-AF65-F5344CB8AC3E}">
        <p14:creationId xmlns:p14="http://schemas.microsoft.com/office/powerpoint/2010/main" val="420529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sp>
        <p:nvSpPr>
          <p:cNvPr id="14" name="Rectángulo redondeado 13"/>
          <p:cNvSpPr/>
          <p:nvPr/>
        </p:nvSpPr>
        <p:spPr>
          <a:xfrm>
            <a:off x="957256" y="1772583"/>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Competències bàsiques de l’alumnat</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aquest taller es treballen les següents competències: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29" name="Picture 2" descr="EducaciÃ³n lÃ­nea negra icono - 25 conjunto de iconos de esquema de negocio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80474" y="1669057"/>
            <a:ext cx="819150" cy="75004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04299" y="2590800"/>
            <a:ext cx="5659874" cy="6032421"/>
          </a:xfrm>
          <a:prstGeom prst="rect">
            <a:avLst/>
          </a:prstGeom>
          <a:noFill/>
        </p:spPr>
        <p:txBody>
          <a:bodyPr wrap="square" rtlCol="0">
            <a:spAutoFit/>
          </a:bodyPr>
          <a:lstStyle/>
          <a:p>
            <a:pPr algn="just">
              <a:spcAft>
                <a:spcPts val="600"/>
              </a:spcAft>
            </a:pPr>
            <a:r>
              <a:rPr lang="ca-ES" sz="1200" b="1" dirty="0">
                <a:solidFill>
                  <a:schemeClr val="tx1">
                    <a:lumMod val="50000"/>
                    <a:lumOff val="50000"/>
                  </a:schemeClr>
                </a:solidFill>
                <a:latin typeface="Roboto" panose="02000000000000000000" pitchFamily="2" charset="0"/>
                <a:ea typeface="Roboto" panose="02000000000000000000" pitchFamily="2" charset="0"/>
              </a:rPr>
              <a:t>Relació amb els objectius del currículum d’economia</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2. Prendre consciència de la interdependència dels factors econòmics i reflexionar sobre les conseqüències del propi comportament com a agent econòmic.</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9. Identificar les competències, interessos i actituds envers la feina per poder prendre decisions de formació i inserció laboral i adaptar-se de manera flexible als canvis que puguin produir-se al llarg de la vida personal i professional.</a:t>
            </a:r>
          </a:p>
          <a:p>
            <a:pPr algn="just">
              <a:spcAft>
                <a:spcPts val="600"/>
              </a:spcAft>
            </a:pPr>
            <a:br>
              <a:rPr lang="ca-ES" sz="1200" b="1" dirty="0">
                <a:solidFill>
                  <a:schemeClr val="tx1">
                    <a:lumMod val="50000"/>
                    <a:lumOff val="50000"/>
                  </a:schemeClr>
                </a:solidFill>
                <a:latin typeface="Roboto" panose="02000000000000000000" pitchFamily="2" charset="0"/>
                <a:ea typeface="Roboto" panose="02000000000000000000" pitchFamily="2" charset="0"/>
              </a:rPr>
            </a:br>
            <a:br>
              <a:rPr lang="ca-ES" sz="1200" b="1" dirty="0">
                <a:solidFill>
                  <a:schemeClr val="tx1">
                    <a:lumMod val="50000"/>
                    <a:lumOff val="50000"/>
                  </a:schemeClr>
                </a:solidFill>
                <a:latin typeface="Roboto" panose="02000000000000000000" pitchFamily="2" charset="0"/>
                <a:ea typeface="Roboto" panose="02000000000000000000" pitchFamily="2" charset="0"/>
              </a:rPr>
            </a:br>
            <a:r>
              <a:rPr lang="ca-ES" sz="1200" b="1" dirty="0">
                <a:solidFill>
                  <a:schemeClr val="tx1">
                    <a:lumMod val="50000"/>
                    <a:lumOff val="50000"/>
                  </a:schemeClr>
                </a:solidFill>
                <a:latin typeface="Roboto" panose="02000000000000000000" pitchFamily="2" charset="0"/>
                <a:ea typeface="Roboto" panose="02000000000000000000" pitchFamily="2" charset="0"/>
              </a:rPr>
              <a:t>Competències bàsiques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matemàtic. Traduir un problema (càlcul de l’interès compost) a llenguatge matemàtic o a una representació matemàtica utilitzant variables, símbols, diagrames i models adequats.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2 de l’àmbit matemàtic. Emprar conceptes, eines i estratègies matemàtiques per resoldre problemes.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12 de l’àmbit social. Participar activament i de manera compromesa en projectes per exercir drets, deures i responsabilitats propis d’una societat democràtica.</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8 de l’àmbit digital. Realitzar activitats en grup tot utilitzant eines i entorns virtuals de treball col·laboratius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personal i social. Prendre consciència d’un mateix i implicar-se en el procés de creixement personal</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4 de l'àmbit personal i social. Participar a l’aula, al centre i a l’entorn de manera reflexiva i responsable</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de cultura i valores ètics. Actuar amb autonomia en la presa de decisions i ser responsable dels propis actes.</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889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5"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6" name="Cuadro de texto 2"/>
          <p:cNvSpPr>
            <a:spLocks noChangeArrowheads="1"/>
          </p:cNvSpPr>
          <p:nvPr/>
        </p:nvSpPr>
        <p:spPr bwMode="auto">
          <a:xfrm>
            <a:off x="1152525" y="2834108"/>
            <a:ext cx="5074340" cy="1147342"/>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Nom i breu descripció de la seva feina</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És important que els estudiants vegin que els parla un expert. Recordi que va a l’aula en nom d’EFEC.</a:t>
            </a: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Exposició curta dels temes</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que es tracten en aquest taller (diapositiva nº 2)</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7"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Benvinguda (5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0" y="21431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9"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983" t="1848" r="40027" b="68417"/>
          <a:stretch>
            <a:fillRect/>
          </a:stretch>
        </p:blipFill>
        <p:spPr bwMode="auto">
          <a:xfrm>
            <a:off x="536629" y="1719683"/>
            <a:ext cx="749246" cy="111442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 de texto 2"/>
          <p:cNvSpPr>
            <a:spLocks noChangeArrowheads="1"/>
          </p:cNvSpPr>
          <p:nvPr/>
        </p:nvSpPr>
        <p:spPr bwMode="auto">
          <a:xfrm>
            <a:off x="1229663" y="5198210"/>
            <a:ext cx="5115478" cy="1147342"/>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Joc “Sabies que”:</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activitat col·lectiva per trencar el gel i introduir els alumnes en alguns dels conceptes del taller. S’aconsella presentar-ho com un concurs per generar la participació dels estudiants.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4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activitat és un bon recurs per a motivar als estudiants i poder fer una avaluació inicial dels seus coneixements.</a:t>
            </a:r>
            <a:endParaRPr kumimoji="0" lang="ca-ES" altLang="es-ES" sz="18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14" name="Rectangle 13"/>
          <p:cNvSpPr>
            <a:spLocks noChangeArrowheads="1"/>
          </p:cNvSpPr>
          <p:nvPr/>
        </p:nvSpPr>
        <p:spPr bwMode="auto">
          <a:xfrm>
            <a:off x="2035175" y="55006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4"/>
          <p:cNvSpPr>
            <a:spLocks noChangeArrowheads="1"/>
          </p:cNvSpPr>
          <p:nvPr/>
        </p:nvSpPr>
        <p:spPr bwMode="auto">
          <a:xfrm>
            <a:off x="549243" y="6985644"/>
            <a:ext cx="5735939"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defTabSz="457200" eaLnBrk="1" fontAlgn="auto" hangingPunct="1">
              <a:lnSpc>
                <a:spcPct val="125000"/>
              </a:lnSpc>
              <a:spcBef>
                <a:spcPts val="0"/>
              </a:spcBef>
              <a:spcAft>
                <a:spcPts val="0"/>
              </a:spcAft>
              <a:buClr>
                <a:srgbClr val="C0504D"/>
              </a:buClr>
              <a:buFont typeface="Wingdings" panose="05000000000000000000" pitchFamily="2" charset="2"/>
              <a:buChar char="§"/>
              <a:defRP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2</a:t>
            </a: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rPr>
              <a:t>500 € (150 € bitllet d’avió, 200 € allotjament, 150 € altres despeses: trasllats, menjar, oci, etc.).</a:t>
            </a:r>
          </a:p>
          <a:p>
            <a:pPr marL="171450" indent="-171450" algn="just">
              <a:buClr>
                <a:srgbClr val="C0504D"/>
              </a:buClr>
              <a:buFont typeface="Wingdings" panose="05000000000000000000" pitchFamily="2" charset="2"/>
              <a:buChar char="§"/>
            </a:pP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3.</a:t>
            </a:r>
            <a:r>
              <a:rPr kumimoji="0" lang="ca-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rPr>
              <a:t>9.000 € (Font: II INFORME DE CEACCU SOBRE LO QUE CUESTA UN HIJO, pag. 7)</a:t>
            </a:r>
          </a:p>
          <a:p>
            <a:pPr marL="171450" indent="-171450" algn="just">
              <a:buClr>
                <a:srgbClr val="C0504D"/>
              </a:buClr>
              <a:buFont typeface="Wingdings" panose="05000000000000000000" pitchFamily="2" charset="2"/>
              <a:buChar char="§"/>
            </a:pPr>
            <a:r>
              <a:rPr lang="es-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Pregunta 4.</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rPr>
              <a:t>10.000€ (3.000 € matrícula, pis (300x10 mesos), manutenció (250x10) i altres (150x10)</a:t>
            </a:r>
          </a:p>
          <a:p>
            <a:pPr marL="171450" indent="-171450" algn="just">
              <a:buClr>
                <a:srgbClr val="C0504D"/>
              </a:buClr>
              <a:buFont typeface="Wingdings" panose="05000000000000000000" pitchFamily="2" charset="2"/>
              <a:buChar char="§"/>
            </a:pPr>
            <a:endPar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endParaRPr>
          </a:p>
          <a:p>
            <a:pPr marL="171450" indent="-171450" algn="just" defTabSz="457200">
              <a:lnSpc>
                <a:spcPct val="125000"/>
              </a:lnSpc>
              <a:buClr>
                <a:srgbClr val="C0504D"/>
              </a:buClr>
              <a:buFont typeface="Wingdings" panose="05000000000000000000" pitchFamily="2" charset="2"/>
              <a:buChar char="§"/>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Pregunta 5. </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rPr>
              <a:t>40% (magnitud de l’esforç fiscal: </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hlinkClick r:id="rId4"/>
              </a:rPr>
              <a:t>http://impuestosrenta.com/que-es-la-presion-fiscar/</a:t>
            </a:r>
            <a:r>
              <a:rPr lang="ca-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Avenir Roman"/>
              </a:rPr>
              <a:t> )</a:t>
            </a:r>
            <a:endParaRPr kumimoji="0" lang="es-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24" name="Rectángulo redondeado 34"/>
          <p:cNvSpPr>
            <a:spLocks noChangeArrowheads="1"/>
          </p:cNvSpPr>
          <p:nvPr/>
        </p:nvSpPr>
        <p:spPr bwMode="auto">
          <a:xfrm>
            <a:off x="1229663" y="449686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Sabies que…</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 (10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057" name="Imagen 28"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885" t="3696" r="10124" b="68417"/>
          <a:stretch>
            <a:fillRect/>
          </a:stretch>
        </p:blipFill>
        <p:spPr bwMode="auto">
          <a:xfrm>
            <a:off x="549243" y="4127705"/>
            <a:ext cx="724017" cy="100997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ducaciÃ³n lÃ­nea negra icono - 25 conjunto de iconos de esquema de negocios"/>
          <p:cNvPicPr>
            <a:picLocks noChangeAspect="1" noChangeArrowheads="1"/>
          </p:cNvPicPr>
          <p:nvPr/>
        </p:nvPicPr>
        <p:blipFill rotWithShape="1">
          <a:blip r:embed="rId5">
            <a:clrChange>
              <a:clrFrom>
                <a:srgbClr val="1A1A1A"/>
              </a:clrFrom>
              <a:clrTo>
                <a:srgbClr val="1A1A1A">
                  <a:alpha val="0"/>
                </a:srgbClr>
              </a:clrTo>
            </a:clrChange>
            <a:extLst>
              <a:ext uri="{28A0092B-C50C-407E-A947-70E740481C1C}">
                <a14:useLocalDpi xmlns:a14="http://schemas.microsoft.com/office/drawing/2010/main" val="0"/>
              </a:ext>
            </a:extLst>
          </a:blip>
          <a:srcRect l="28874" t="16096" r="61701" b="71604"/>
          <a:stretch/>
        </p:blipFill>
        <p:spPr bwMode="auto">
          <a:xfrm>
            <a:off x="672852" y="6385658"/>
            <a:ext cx="476798" cy="622263"/>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149650" y="6746311"/>
            <a:ext cx="4530630" cy="261610"/>
          </a:xfrm>
          <a:prstGeom prst="rect">
            <a:avLst/>
          </a:prstGeom>
        </p:spPr>
        <p:txBody>
          <a:bodyPr wrap="square">
            <a:spAutoFit/>
          </a:bodyPr>
          <a:lstStyle/>
          <a:p>
            <a:pPr lvl="0" eaLnBrk="0" fontAlgn="base" hangingPunct="0">
              <a:spcBef>
                <a:spcPct val="0"/>
              </a:spcBef>
              <a:spcAft>
                <a:spcPct val="0"/>
              </a:spcAf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Solucions</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1-C; 2-C; 3-B; 4-C; 5-B</a:t>
            </a:r>
            <a:endParaRPr lang="es-ES" altLang="es-ES" sz="1100" dirty="0">
              <a:solidFill>
                <a:schemeClr val="tx1">
                  <a:lumMod val="50000"/>
                  <a:lumOff val="50000"/>
                </a:schemeClr>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17084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Cuadro de texto 2"/>
          <p:cNvSpPr>
            <a:spLocks noChangeArrowheads="1"/>
          </p:cNvSpPr>
          <p:nvPr/>
        </p:nvSpPr>
        <p:spPr bwMode="auto">
          <a:xfrm>
            <a:off x="1222802" y="2704105"/>
            <a:ext cx="5183505" cy="643932"/>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Entendre la diferència entre parlar de diners i parlar de finances.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6" name="Rectangle 4"/>
          <p:cNvSpPr>
            <a:spLocks noChangeArrowheads="1"/>
          </p:cNvSpPr>
          <p:nvPr/>
        </p:nvSpPr>
        <p:spPr bwMode="auto">
          <a:xfrm>
            <a:off x="447675" y="2714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6"/>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76" name="Rectangle 4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77" name="Rectangle 41"/>
          <p:cNvSpPr>
            <a:spLocks noChangeArrowheads="1"/>
          </p:cNvSpPr>
          <p:nvPr/>
        </p:nvSpPr>
        <p:spPr bwMode="auto">
          <a:xfrm>
            <a:off x="1347042" y="3456385"/>
            <a:ext cx="163406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15-16)</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3115"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83253" y="3228280"/>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ángulo 3077"/>
          <p:cNvSpPr/>
          <p:nvPr/>
        </p:nvSpPr>
        <p:spPr>
          <a:xfrm>
            <a:off x="716649" y="4129486"/>
            <a:ext cx="5804494" cy="461665"/>
          </a:xfrm>
          <a:prstGeom prst="rect">
            <a:avLst/>
          </a:prstGeom>
        </p:spPr>
        <p:txBody>
          <a:bodyPr wrap="square">
            <a:spAutoFit/>
          </a:bodyPr>
          <a:lstStyle/>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Els diners:</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ens permeten posar valor a les coses i són un mitjà de pagament acceptat per la societat.</a:t>
            </a:r>
            <a:endParaRPr lang="ca-ES" altLang="es-ES" sz="1200" dirty="0">
              <a:solidFill>
                <a:schemeClr val="tx1">
                  <a:lumMod val="50000"/>
                  <a:lumOff val="50000"/>
                </a:schemeClr>
              </a:solidFill>
              <a:latin typeface="Roboto" panose="020B0604020202020204" charset="0"/>
              <a:ea typeface="Roboto" panose="020B0604020202020204" charset="0"/>
            </a:endParaRPr>
          </a:p>
        </p:txBody>
      </p:sp>
      <p:sp>
        <p:nvSpPr>
          <p:cNvPr id="20" name="Rectángulo 19"/>
          <p:cNvSpPr/>
          <p:nvPr/>
        </p:nvSpPr>
        <p:spPr>
          <a:xfrm>
            <a:off x="2981104" y="4853833"/>
            <a:ext cx="3429000" cy="1938992"/>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Què són els diners? </a:t>
            </a:r>
            <a:r>
              <a:rPr lang="ca-ES" sz="1200" dirty="0">
                <a:solidFill>
                  <a:schemeClr val="tx1">
                    <a:lumMod val="50000"/>
                    <a:lumOff val="50000"/>
                  </a:schemeClr>
                </a:solidFill>
                <a:latin typeface="Roboto" panose="020B0604020202020204" charset="0"/>
                <a:ea typeface="Roboto" panose="020B0604020202020204" charset="0"/>
              </a:rPr>
              <a:t>Faci la pregunta a la classe demanant exemples i apunti les respostes a la pissarra. La conclusió ens hauria de dur a entendre què són els diners i per a que serveixen.</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Per exemple</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Els utilitzem per mesurar els nostres ingressos i despeses. Acceptat per la societat com a mitjà de pagament. Són dipòsit de valor....</a:t>
            </a:r>
          </a:p>
        </p:txBody>
      </p:sp>
      <p:pic>
        <p:nvPicPr>
          <p:cNvPr id="21" name="Imagen 20"/>
          <p:cNvPicPr>
            <a:picLocks noChangeAspect="1"/>
          </p:cNvPicPr>
          <p:nvPr/>
        </p:nvPicPr>
        <p:blipFill rotWithShape="1">
          <a:blip r:embed="rId4" cstate="print">
            <a:clrChange>
              <a:clrFrom>
                <a:srgbClr val="F8F8F8"/>
              </a:clrFrom>
              <a:clrTo>
                <a:srgbClr val="F8F8F8">
                  <a:alpha val="0"/>
                </a:srgbClr>
              </a:clrTo>
            </a:clrChange>
            <a:extLst>
              <a:ext uri="{28A0092B-C50C-407E-A947-70E740481C1C}">
                <a14:useLocalDpi xmlns:a14="http://schemas.microsoft.com/office/drawing/2010/main" val="0"/>
              </a:ext>
            </a:extLst>
          </a:blip>
          <a:srcRect l="5992" t="4027" r="73053" b="67970"/>
          <a:stretch/>
        </p:blipFill>
        <p:spPr>
          <a:xfrm rot="287369">
            <a:off x="604951" y="4866537"/>
            <a:ext cx="1783906" cy="1653969"/>
          </a:xfrm>
          <a:prstGeom prst="rect">
            <a:avLst/>
          </a:prstGeom>
        </p:spPr>
      </p:pic>
      <p:sp>
        <p:nvSpPr>
          <p:cNvPr id="22" name="Rectángulo 21"/>
          <p:cNvSpPr/>
          <p:nvPr/>
        </p:nvSpPr>
        <p:spPr>
          <a:xfrm rot="350180">
            <a:off x="1014926" y="5230814"/>
            <a:ext cx="1490269" cy="1384995"/>
          </a:xfrm>
          <a:prstGeom prst="rect">
            <a:avLst/>
          </a:prstGeom>
        </p:spPr>
        <p:txBody>
          <a:bodyPr wrap="square">
            <a:spAutoFit/>
          </a:bodyPr>
          <a:lstStyle/>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a:p>
            <a:pPr marL="342900" indent="-342900">
              <a:lnSpc>
                <a:spcPct val="200000"/>
              </a:lnSpc>
              <a:buFont typeface="Wingdings" panose="05000000000000000000" pitchFamily="2" charset="2"/>
              <a:buChar char="ü"/>
            </a:pPr>
            <a:r>
              <a:rPr lang="ca-ES" sz="1400" b="1" dirty="0">
                <a:solidFill>
                  <a:srgbClr val="3F4A74"/>
                </a:solidFill>
                <a:latin typeface="Roboto" panose="02000000000000000000" pitchFamily="2" charset="0"/>
                <a:ea typeface="Roboto" panose="02000000000000000000" pitchFamily="2" charset="0"/>
                <a:cs typeface="Roboto Regular"/>
              </a:rPr>
              <a:t>...</a:t>
            </a:r>
          </a:p>
        </p:txBody>
      </p:sp>
      <p:grpSp>
        <p:nvGrpSpPr>
          <p:cNvPr id="23" name="Grupo 22"/>
          <p:cNvGrpSpPr/>
          <p:nvPr/>
        </p:nvGrpSpPr>
        <p:grpSpPr>
          <a:xfrm rot="341423">
            <a:off x="583959" y="6921681"/>
            <a:ext cx="1825890" cy="1872136"/>
            <a:chOff x="1115616" y="2060848"/>
            <a:chExt cx="4011112" cy="4165388"/>
          </a:xfrm>
        </p:grpSpPr>
        <p:pic>
          <p:nvPicPr>
            <p:cNvPr id="24" name="Imagen 2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3150" t="65895" r="26375" b="3450"/>
            <a:stretch/>
          </p:blipFill>
          <p:spPr>
            <a:xfrm>
              <a:off x="1115616" y="2060848"/>
              <a:ext cx="4011112" cy="4165388"/>
            </a:xfrm>
            <a:prstGeom prst="rect">
              <a:avLst/>
            </a:prstGeom>
          </p:spPr>
        </p:pic>
        <p:sp>
          <p:nvSpPr>
            <p:cNvPr id="25" name="CuadroTexto 24"/>
            <p:cNvSpPr txBox="1"/>
            <p:nvPr/>
          </p:nvSpPr>
          <p:spPr>
            <a:xfrm rot="201941">
              <a:off x="2203216" y="2848085"/>
              <a:ext cx="2016224" cy="2670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sym typeface="Calibri"/>
                </a:rPr>
                <a:t>...</a:t>
              </a: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R="0" algn="l" defTabSz="457200" rtl="0" fontAlgn="auto" latinLnBrk="1" hangingPunct="0">
                <a:lnSpc>
                  <a:spcPct val="100000"/>
                </a:lnSpc>
                <a:spcBef>
                  <a:spcPts val="0"/>
                </a:spcBef>
                <a:spcAft>
                  <a:spcPts val="0"/>
                </a:spcAft>
                <a:buClrTx/>
                <a:buSzTx/>
                <a:tabLst/>
              </a:pP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rPr>
                <a:t>...</a:t>
              </a:r>
            </a:p>
            <a:p>
              <a:pPr marR="0" algn="l" defTabSz="457200" rtl="0" fontAlgn="auto" latinLnBrk="1" hangingPunct="0">
                <a:lnSpc>
                  <a:spcPct val="100000"/>
                </a:lnSpc>
                <a:spcBef>
                  <a:spcPts val="0"/>
                </a:spcBef>
                <a:spcAft>
                  <a:spcPts val="0"/>
                </a:spcAft>
                <a:buClrTx/>
                <a:buSzTx/>
                <a:tabLst/>
              </a:pPr>
              <a:endParaRPr lang="ca-ES" sz="1200" b="1" dirty="0">
                <a:solidFill>
                  <a:srgbClr val="2A4067"/>
                </a:solidFill>
                <a:latin typeface="Roboto" panose="020B0604020202020204" charset="0"/>
                <a:ea typeface="Roboto" panose="020B0604020202020204" charset="0"/>
              </a:endParaRPr>
            </a:p>
            <a:p>
              <a:pPr marL="342900" marR="0" indent="-342900" algn="l" defTabSz="457200" rtl="0" fontAlgn="auto" latinLnBrk="1" hangingPunct="0">
                <a:lnSpc>
                  <a:spcPct val="100000"/>
                </a:lnSpc>
                <a:spcBef>
                  <a:spcPts val="0"/>
                </a:spcBef>
                <a:spcAft>
                  <a:spcPts val="0"/>
                </a:spcAft>
                <a:buClrTx/>
                <a:buSzTx/>
                <a:buFont typeface="Wingdings" panose="05000000000000000000" pitchFamily="2" charset="2"/>
                <a:buChar char="ü"/>
                <a:tabLst/>
              </a:pPr>
              <a:r>
                <a:rPr lang="ca-ES" sz="1200" b="1" dirty="0">
                  <a:solidFill>
                    <a:srgbClr val="2A4067"/>
                  </a:solidFill>
                  <a:latin typeface="Roboto" panose="020B0604020202020204" charset="0"/>
                  <a:ea typeface="Roboto" panose="020B0604020202020204" charset="0"/>
                </a:rPr>
                <a:t>...</a:t>
              </a:r>
              <a:endParaRPr kumimoji="0" lang="ca-ES" sz="1200" b="1" i="0" u="none" strike="noStrike" cap="none" spc="0" normalizeH="0" baseline="0" dirty="0">
                <a:ln>
                  <a:noFill/>
                </a:ln>
                <a:solidFill>
                  <a:srgbClr val="2A4067"/>
                </a:solidFill>
                <a:effectLst/>
                <a:uFillTx/>
                <a:latin typeface="Roboto" panose="020B0604020202020204" charset="0"/>
                <a:ea typeface="Roboto" panose="020B0604020202020204" charset="0"/>
                <a:sym typeface="Calibri"/>
              </a:endParaRPr>
            </a:p>
          </p:txBody>
        </p:sp>
      </p:grpSp>
      <p:sp>
        <p:nvSpPr>
          <p:cNvPr id="26" name="Rectángulo 25"/>
          <p:cNvSpPr/>
          <p:nvPr/>
        </p:nvSpPr>
        <p:spPr>
          <a:xfrm>
            <a:off x="2916141" y="7040584"/>
            <a:ext cx="3429000" cy="2123658"/>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I les finances? </a:t>
            </a:r>
            <a:r>
              <a:rPr lang="ca-ES" sz="1200" dirty="0">
                <a:solidFill>
                  <a:schemeClr val="tx1">
                    <a:lumMod val="50000"/>
                    <a:lumOff val="50000"/>
                  </a:schemeClr>
                </a:solidFill>
                <a:latin typeface="Roboto" panose="020B0604020202020204" charset="0"/>
                <a:ea typeface="Roboto" panose="020B0604020202020204" charset="0"/>
              </a:rPr>
              <a:t>Faci la pregunta a la classe i apunti les respostes a la pissarra. </a:t>
            </a:r>
          </a:p>
          <a:p>
            <a:pPr algn="just"/>
            <a:endParaRPr lang="ca-ES" sz="1200" dirty="0">
              <a:latin typeface="Roboto" panose="02000000000000000000" pitchFamily="2" charset="0"/>
              <a:ea typeface="Roboto" panose="02000000000000000000" pitchFamily="2"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Per exemple</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mètode per organitzar els diners (pot utilitzar el concepte «fluxos de diners» si creu que el poden entendre). Serveixen per organitzar els cobraments i pagaments de manera que puguem aconseguir els nostres objectius. En resum, podem entendre les finances com l’organització i gestió dels nostres fluxos de diners.</a:t>
            </a:r>
            <a:endParaRPr lang="es-ES" sz="1200" i="1" dirty="0">
              <a:solidFill>
                <a:schemeClr val="tx1">
                  <a:lumMod val="50000"/>
                  <a:lumOff val="50000"/>
                </a:schemeClr>
              </a:solidFill>
              <a:latin typeface="Roboto" panose="020B0604020202020204" charset="0"/>
              <a:ea typeface="Roboto" panose="020B0604020202020204" charset="0"/>
            </a:endParaRPr>
          </a:p>
        </p:txBody>
      </p:sp>
      <p:sp>
        <p:nvSpPr>
          <p:cNvPr id="27"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Els diners i les finances (5 MIN)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5" name="Imagen 4"/>
          <p:cNvPicPr>
            <a:picLocks noChangeAspect="1"/>
          </p:cNvPicPr>
          <p:nvPr/>
        </p:nvPicPr>
        <p:blipFill>
          <a:blip r:embed="rId6">
            <a:clrChange>
              <a:clrFrom>
                <a:srgbClr val="FFFFFF"/>
              </a:clrFrom>
              <a:clrTo>
                <a:srgbClr val="FFFFFF">
                  <a:alpha val="0"/>
                </a:srgbClr>
              </a:clrTo>
            </a:clrChange>
          </a:blip>
          <a:stretch>
            <a:fillRect/>
          </a:stretch>
        </p:blipFill>
        <p:spPr>
          <a:xfrm>
            <a:off x="521832" y="1784205"/>
            <a:ext cx="818147" cy="1026617"/>
          </a:xfrm>
          <a:prstGeom prst="rect">
            <a:avLst/>
          </a:prstGeom>
        </p:spPr>
      </p:pic>
    </p:spTree>
    <p:extLst>
      <p:ext uri="{BB962C8B-B14F-4D97-AF65-F5344CB8AC3E}">
        <p14:creationId xmlns:p14="http://schemas.microsoft.com/office/powerpoint/2010/main" val="38261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7" name="Rectángulo 16"/>
          <p:cNvSpPr/>
          <p:nvPr/>
        </p:nvSpPr>
        <p:spPr>
          <a:xfrm>
            <a:off x="904137" y="7870973"/>
            <a:ext cx="5357899" cy="1384995"/>
          </a:xfrm>
          <a:prstGeom prst="rect">
            <a:avLst/>
          </a:prstGeom>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Quines decisions financeres impliquen els vostres objectius vitals?</a:t>
            </a:r>
            <a:r>
              <a:rPr lang="ca-ES" sz="1200"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la pregunta als alumnes tot esperant respostes vinculades als objectius que ens ha definit abans.</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Per exemple</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si volem viatjar haurem d’estalviar, si anem a viure a l’estranger haurem de decidir si lloguem o comprem habitatge, si muntar un negoci haurem de tenir finançament...</a:t>
            </a:r>
            <a:endParaRPr lang="es-ES" sz="1200" dirty="0">
              <a:solidFill>
                <a:schemeClr val="tx1">
                  <a:lumMod val="50000"/>
                  <a:lumOff val="50000"/>
                </a:schemeClr>
              </a:solidFill>
              <a:latin typeface="RoBOTO" panose="020B0604020202020204" charset="0"/>
              <a:ea typeface="RoBOTO" panose="020B0604020202020204" charset="0"/>
            </a:endParaRPr>
          </a:p>
        </p:txBody>
      </p:sp>
      <p:sp>
        <p:nvSpPr>
          <p:cNvPr id="13" name="Cuadro de texto 2"/>
          <p:cNvSpPr>
            <a:spLocks noChangeArrowheads="1"/>
          </p:cNvSpPr>
          <p:nvPr/>
        </p:nvSpPr>
        <p:spPr bwMode="auto">
          <a:xfrm>
            <a:off x="1222802" y="2637430"/>
            <a:ext cx="5183505" cy="1212334"/>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Entendre</a:t>
            </a:r>
            <a:r>
              <a:rPr kumimoji="0" lang="ca-ES" altLang="es-ES" sz="12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que vol dir planificar-se. </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Saber que els objectius vitals acostumen a acompanyar objectius financers.</a:t>
            </a: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eaLnBrk="0" fontAlgn="base" hangingPunct="0">
              <a:spcBef>
                <a:spcPct val="0"/>
              </a:spcBef>
              <a:spcAft>
                <a:spcPct val="0"/>
              </a:spcAft>
            </a:pP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Aquesta part consta d’una diapositiva en la que explicarem que vol dir planificar per després dur a terme 3</a:t>
            </a:r>
            <a:r>
              <a:rPr lang="ca-ES" altLang="es-ES" sz="1200" i="1" dirty="0">
                <a:solidFill>
                  <a:srgbClr val="FF0000"/>
                </a:solidFill>
                <a:latin typeface="Roboto" panose="020B0604020202020204" charset="0"/>
                <a:ea typeface="Roboto" panose="020B0604020202020204" charset="0"/>
                <a:cs typeface="Times New Roman" panose="02020603050405020304" pitchFamily="18" charset="0"/>
              </a:rPr>
              <a:t> </a:t>
            </a: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activitats. Els alumnes han de participar en totes 3 activitats.</a:t>
            </a:r>
            <a:endParaRPr lang="ca-ES" altLang="es-ES" sz="1200" dirty="0">
              <a:solidFill>
                <a:srgbClr val="1F497D"/>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18" name="Rectangle 41"/>
          <p:cNvSpPr>
            <a:spLocks noChangeArrowheads="1"/>
          </p:cNvSpPr>
          <p:nvPr/>
        </p:nvSpPr>
        <p:spPr bwMode="auto">
          <a:xfrm>
            <a:off x="1347042" y="3971969"/>
            <a:ext cx="176445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2</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(Diapositives nº 19-20)</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19"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16649" y="3863621"/>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890048" y="4579518"/>
            <a:ext cx="5377401" cy="830997"/>
          </a:xfrm>
          <a:prstGeom prst="rect">
            <a:avLst/>
          </a:prstGeom>
        </p:spPr>
        <p:txBody>
          <a:bodyPr wrap="square">
            <a:spAutoFit/>
          </a:bodyPr>
          <a:lstStyle/>
          <a:p>
            <a:pPr lvl="0" algn="just" eaLnBrk="0" fontAlgn="base" hangingPunct="0">
              <a:spcBef>
                <a:spcPct val="0"/>
              </a:spcBef>
              <a:spcAft>
                <a:spcPct val="0"/>
              </a:spcAf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Un objectiu vital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es allò que volem fer en la nostra vida, allò que somniem, allò que pensem que ens omplirà. A vegades és més o menys realistes, a vegades és més fàcil o més complicat de saber, però un cop el tinguem identificat, el més lògic és actuar en conseqüència per aconseguir-lo.</a:t>
            </a: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21" name="Rectángulo 20"/>
          <p:cNvSpPr/>
          <p:nvPr/>
        </p:nvSpPr>
        <p:spPr>
          <a:xfrm>
            <a:off x="2130314" y="5553123"/>
            <a:ext cx="4149090" cy="1200329"/>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Què voleu fer a la vida? </a:t>
            </a:r>
            <a:r>
              <a:rPr lang="ca-ES" sz="1200" dirty="0">
                <a:solidFill>
                  <a:schemeClr val="tx1">
                    <a:lumMod val="50000"/>
                    <a:lumOff val="50000"/>
                  </a:schemeClr>
                </a:solidFill>
                <a:latin typeface="Roboto" panose="020B0604020202020204" charset="0"/>
                <a:ea typeface="Roboto" panose="020B0604020202020204" charset="0"/>
              </a:rPr>
              <a:t>Faci la pregunta a la classe demanant exemples, pot apuntar-ho a la pissarra. </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Per exemple</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Viatjar, estudiar a l’estranger, treballar d’una professió en concret...</a:t>
            </a:r>
          </a:p>
        </p:txBody>
      </p:sp>
      <p:pic>
        <p:nvPicPr>
          <p:cNvPr id="22" name="Recurso 2.png"/>
          <p:cNvPicPr/>
          <p:nvPr/>
        </p:nvPicPr>
        <p:blipFill>
          <a:blip r:embed="rId4"/>
          <a:stretch>
            <a:fillRect/>
          </a:stretch>
        </p:blipFill>
        <p:spPr>
          <a:xfrm flipH="1">
            <a:off x="692280" y="5845439"/>
            <a:ext cx="1005202" cy="919827"/>
          </a:xfrm>
          <a:prstGeom prst="rect">
            <a:avLst/>
          </a:prstGeom>
          <a:ln w="12700">
            <a:miter lim="400000"/>
          </a:ln>
        </p:spPr>
      </p:pic>
      <p:pic>
        <p:nvPicPr>
          <p:cNvPr id="23" name="pasted-image.pdf"/>
          <p:cNvPicPr/>
          <p:nvPr/>
        </p:nvPicPr>
        <p:blipFill>
          <a:blip r:embed="rId5" cstate="print">
            <a:extLst>
              <a:ext uri="{28A0092B-C50C-407E-A947-70E740481C1C}">
                <a14:useLocalDpi xmlns:a14="http://schemas.microsoft.com/office/drawing/2010/main" val="0"/>
              </a:ext>
            </a:extLst>
          </a:blip>
          <a:stretch>
            <a:fillRect/>
          </a:stretch>
        </p:blipFill>
        <p:spPr>
          <a:xfrm>
            <a:off x="1753687" y="5466045"/>
            <a:ext cx="364039" cy="382121"/>
          </a:xfrm>
          <a:prstGeom prst="rect">
            <a:avLst/>
          </a:prstGeom>
          <a:ln w="12700">
            <a:miter lim="400000"/>
          </a:ln>
        </p:spPr>
      </p:pic>
      <p:pic>
        <p:nvPicPr>
          <p:cNvPr id="24" name="pasted-image.pdf"/>
          <p:cNvPicPr/>
          <p:nvPr/>
        </p:nvPicPr>
        <p:blipFill>
          <a:blip r:embed="rId6" cstate="print">
            <a:extLst>
              <a:ext uri="{28A0092B-C50C-407E-A947-70E740481C1C}">
                <a14:useLocalDpi xmlns:a14="http://schemas.microsoft.com/office/drawing/2010/main" val="0"/>
              </a:ext>
            </a:extLst>
          </a:blip>
          <a:stretch>
            <a:fillRect/>
          </a:stretch>
        </p:blipFill>
        <p:spPr>
          <a:xfrm>
            <a:off x="1841546" y="6323093"/>
            <a:ext cx="276180" cy="291019"/>
          </a:xfrm>
          <a:prstGeom prst="rect">
            <a:avLst/>
          </a:prstGeom>
          <a:ln w="12700">
            <a:miter lim="400000"/>
          </a:ln>
        </p:spPr>
      </p:pic>
      <p:pic>
        <p:nvPicPr>
          <p:cNvPr id="25" name="pasted-image.pdf"/>
          <p:cNvPicPr/>
          <p:nvPr/>
        </p:nvPicPr>
        <p:blipFill>
          <a:blip r:embed="rId7" cstate="print">
            <a:extLst>
              <a:ext uri="{28A0092B-C50C-407E-A947-70E740481C1C}">
                <a14:useLocalDpi xmlns:a14="http://schemas.microsoft.com/office/drawing/2010/main" val="0"/>
              </a:ext>
            </a:extLst>
          </a:blip>
          <a:stretch>
            <a:fillRect/>
          </a:stretch>
        </p:blipFill>
        <p:spPr>
          <a:xfrm>
            <a:off x="1796672" y="5907191"/>
            <a:ext cx="278067" cy="374431"/>
          </a:xfrm>
          <a:prstGeom prst="rect">
            <a:avLst/>
          </a:prstGeom>
          <a:ln w="12700">
            <a:miter lim="400000"/>
          </a:ln>
        </p:spPr>
      </p:pic>
      <p:sp>
        <p:nvSpPr>
          <p:cNvPr id="26" name="Rectángulo 25"/>
          <p:cNvSpPr/>
          <p:nvPr/>
        </p:nvSpPr>
        <p:spPr>
          <a:xfrm>
            <a:off x="890047" y="6780874"/>
            <a:ext cx="5377402" cy="1015663"/>
          </a:xfrm>
          <a:prstGeom prst="rect">
            <a:avLst/>
          </a:prstGeom>
        </p:spPr>
        <p:txBody>
          <a:bodyPr wrap="square">
            <a:spAutoFit/>
          </a:bodyPr>
          <a:lstStyle/>
          <a:p>
            <a:pPr lvl="0" algn="just" eaLnBrk="0" fontAlgn="base" hangingPunct="0">
              <a:spcBef>
                <a:spcPct val="0"/>
              </a:spcBef>
              <a:spcAft>
                <a:spcPct val="0"/>
              </a:spcAf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Les decisions financers</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les prenem darrere d’uns objectius financers, però aquests objectius financers a vegades no es corresponen amb els nostres objectius vitals. Val la pena ser coherents i fer que les nostres decisions financeres vagin d’acord amb allò que volem fer a la vida. D’altra banda, males decisions financeres poden ser un obstacle pels nostres objectius.</a:t>
            </a: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
        <p:nvSpPr>
          <p:cNvPr id="27"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Planificació financera (25 MIN)</a:t>
            </a:r>
            <a:endParaRPr lang="ca-ES" altLang="es-ES" sz="400" dirty="0"/>
          </a:p>
        </p:txBody>
      </p:sp>
      <p:pic>
        <p:nvPicPr>
          <p:cNvPr id="4" name="Imagen 3"/>
          <p:cNvPicPr>
            <a:picLocks noChangeAspect="1"/>
          </p:cNvPicPr>
          <p:nvPr/>
        </p:nvPicPr>
        <p:blipFill>
          <a:blip r:embed="rId8">
            <a:clrChange>
              <a:clrFrom>
                <a:srgbClr val="FFFFFF"/>
              </a:clrFrom>
              <a:clrTo>
                <a:srgbClr val="FFFFFF">
                  <a:alpha val="0"/>
                </a:srgbClr>
              </a:clrTo>
            </a:clrChange>
          </a:blip>
          <a:stretch>
            <a:fillRect/>
          </a:stretch>
        </p:blipFill>
        <p:spPr>
          <a:xfrm>
            <a:off x="597600" y="1829656"/>
            <a:ext cx="749442" cy="1008000"/>
          </a:xfrm>
          <a:prstGeom prst="rect">
            <a:avLst/>
          </a:prstGeom>
        </p:spPr>
      </p:pic>
    </p:spTree>
    <p:extLst>
      <p:ext uri="{BB962C8B-B14F-4D97-AF65-F5344CB8AC3E}">
        <p14:creationId xmlns:p14="http://schemas.microsoft.com/office/powerpoint/2010/main" val="25887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8" name="Rectangle 41"/>
          <p:cNvSpPr>
            <a:spLocks noChangeArrowheads="1"/>
          </p:cNvSpPr>
          <p:nvPr/>
        </p:nvSpPr>
        <p:spPr bwMode="auto">
          <a:xfrm>
            <a:off x="1347042" y="1905213"/>
            <a:ext cx="1612058" cy="6155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3</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21-23)</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19"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16649" y="1796865"/>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p:cNvSpPr/>
          <p:nvPr/>
        </p:nvSpPr>
        <p:spPr>
          <a:xfrm>
            <a:off x="1129606" y="2502086"/>
            <a:ext cx="4222690" cy="857671"/>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llegir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l’activitat de la Laia</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Reparteixi les targetes de colors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els permetran votar una opció o l’altra</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28" name="2 Imagen"/>
          <p:cNvPicPr>
            <a:picLocks noChangeAspect="1"/>
          </p:cNvPicPr>
          <p:nvPr/>
        </p:nvPicPr>
        <p:blipFill rotWithShape="1">
          <a:blip r:embed="rId4" cstate="print">
            <a:extLst>
              <a:ext uri="{28A0092B-C50C-407E-A947-70E740481C1C}">
                <a14:useLocalDpi xmlns:a14="http://schemas.microsoft.com/office/drawing/2010/main" val="0"/>
              </a:ext>
            </a:extLst>
          </a:blip>
          <a:srcRect l="46565" t="24138" r="24641" b="16322"/>
          <a:stretch/>
        </p:blipFill>
        <p:spPr>
          <a:xfrm>
            <a:off x="5366254" y="1967864"/>
            <a:ext cx="913150" cy="1416203"/>
          </a:xfrm>
          <a:prstGeom prst="rect">
            <a:avLst/>
          </a:prstGeom>
        </p:spPr>
      </p:pic>
      <p:sp>
        <p:nvSpPr>
          <p:cNvPr id="30" name="Rectángulo 29"/>
          <p:cNvSpPr/>
          <p:nvPr/>
        </p:nvSpPr>
        <p:spPr>
          <a:xfrm>
            <a:off x="716649" y="3402664"/>
            <a:ext cx="5712968" cy="1200329"/>
          </a:xfrm>
          <a:prstGeom prst="rect">
            <a:avLst/>
          </a:prstGeom>
          <a:noFill/>
          <a:ln>
            <a:noFill/>
          </a:ln>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 dilema de la Laia:</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Laia ha de triar si comprar el pis amb l’ajuda dels pares o anar de lloguer, sense perdre de vista el seu objectiu vital.</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Els alumnes han de reflexionar i decidir quina decisió prendrien </a:t>
            </a:r>
            <a:r>
              <a:rPr lang="ca-ES" sz="1200" dirty="0">
                <a:solidFill>
                  <a:srgbClr val="1F497D"/>
                </a:solidFill>
                <a:latin typeface="RoBOTO" panose="020B0604020202020204" charset="0"/>
                <a:ea typeface="RoBOTO" panose="020B0604020202020204" charset="0"/>
                <a:cs typeface="Times New Roman" panose="02020603050405020304" pitchFamily="18" charset="0"/>
              </a:rPr>
              <a:t>(cal recordar –los l’objectiu vital de la Laia)</a:t>
            </a:r>
          </a:p>
        </p:txBody>
      </p:sp>
      <p:sp>
        <p:nvSpPr>
          <p:cNvPr id="31" name="Rectángulo 30"/>
          <p:cNvSpPr/>
          <p:nvPr/>
        </p:nvSpPr>
        <p:spPr>
          <a:xfrm>
            <a:off x="708164" y="4765200"/>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 comprar el pis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2"/>
                </a:solidFill>
                <a:latin typeface="RoBOTO" panose="020B0604020202020204" charset="0"/>
                <a:ea typeface="RoBOTO" panose="020B0604020202020204" charset="0"/>
                <a:cs typeface="Times New Roman" panose="02020603050405020304" pitchFamily="18" charset="0"/>
              </a:rPr>
              <a:t>targeta taronja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a favor d’aquesta opció. Demani a algun d’ells que els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32" name="Shape 143"/>
          <p:cNvSpPr/>
          <p:nvPr/>
        </p:nvSpPr>
        <p:spPr>
          <a:xfrm>
            <a:off x="1835696" y="5677635"/>
            <a:ext cx="4779416" cy="1077218"/>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lvl="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Aprofita l’oportunitat i l’entrada dels pares.</a:t>
            </a:r>
          </a:p>
          <a:p>
            <a:pPr marL="342900" lvl="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Viu a prop de casa.</a:t>
            </a:r>
          </a:p>
          <a:p>
            <a:pPr marL="342900" lvl="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En el futur s’estalviarà una despesa perquè el tindrà de propietat.</a:t>
            </a:r>
          </a:p>
          <a:p>
            <a:pPr marL="342900" lvl="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Tindrà un actiu a la seva disposició. </a:t>
            </a:r>
          </a:p>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Pot viatjar llogant el seu pis.</a:t>
            </a:r>
          </a:p>
        </p:txBody>
      </p:sp>
      <p:sp>
        <p:nvSpPr>
          <p:cNvPr id="33" name="1 Más"/>
          <p:cNvSpPr/>
          <p:nvPr/>
        </p:nvSpPr>
        <p:spPr>
          <a:xfrm>
            <a:off x="650292" y="5550244"/>
            <a:ext cx="1185404" cy="1204609"/>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F77825"/>
              </a:solidFill>
              <a:effectLst/>
              <a:uFillTx/>
              <a:latin typeface="Calibri"/>
              <a:ea typeface="Calibri"/>
              <a:cs typeface="Calibri"/>
              <a:sym typeface="Calibri"/>
            </a:endParaRPr>
          </a:p>
        </p:txBody>
      </p:sp>
      <p:sp>
        <p:nvSpPr>
          <p:cNvPr id="34" name="Rectángulo 33"/>
          <p:cNvSpPr/>
          <p:nvPr/>
        </p:nvSpPr>
        <p:spPr>
          <a:xfrm>
            <a:off x="746900" y="7146102"/>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del lloguer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5"/>
                </a:solidFill>
                <a:latin typeface="RoBOTO" panose="020B0604020202020204" charset="0"/>
                <a:ea typeface="RoBOTO" panose="020B0604020202020204" charset="0"/>
                <a:cs typeface="Times New Roman" panose="02020603050405020304" pitchFamily="18" charset="0"/>
              </a:rPr>
              <a:t>targeta blava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negatius de comprar (que un d’ells ho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37" name="Shape 144"/>
          <p:cNvSpPr/>
          <p:nvPr/>
        </p:nvSpPr>
        <p:spPr>
          <a:xfrm>
            <a:off x="1835696" y="7923198"/>
            <a:ext cx="4187041" cy="1261884"/>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Tindrà una despesa fixa durant molts anys.</a:t>
            </a:r>
          </a:p>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Haurà de pagar impostos, comunitat de propietaris, reparacions i manteniment.</a:t>
            </a:r>
          </a:p>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Pagarà interessos per la hipoteca.</a:t>
            </a:r>
          </a:p>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Més dificultats per la mobilitat laboral.</a:t>
            </a:r>
          </a:p>
          <a:p>
            <a:pPr marL="342900" indent="-34290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Dificulta el seu somni de viatjar.</a:t>
            </a:r>
          </a:p>
        </p:txBody>
      </p:sp>
      <p:sp>
        <p:nvSpPr>
          <p:cNvPr id="38" name="2 Rectángulo"/>
          <p:cNvSpPr/>
          <p:nvPr/>
        </p:nvSpPr>
        <p:spPr>
          <a:xfrm>
            <a:off x="746900" y="8337306"/>
            <a:ext cx="885772" cy="313509"/>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08021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31" name="Rectángulo 30"/>
          <p:cNvSpPr/>
          <p:nvPr/>
        </p:nvSpPr>
        <p:spPr>
          <a:xfrm>
            <a:off x="604299" y="1935232"/>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 llogar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5"/>
                </a:solidFill>
                <a:latin typeface="RoBOTO" panose="020B0604020202020204" charset="0"/>
                <a:ea typeface="RoBOTO" panose="020B0604020202020204" charset="0"/>
                <a:cs typeface="Times New Roman" panose="02020603050405020304" pitchFamily="18" charset="0"/>
              </a:rPr>
              <a:t>targeta blava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a favor d’aquesta opció. Demani a algun d’ells que els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33" name="1 Más"/>
          <p:cNvSpPr/>
          <p:nvPr/>
        </p:nvSpPr>
        <p:spPr>
          <a:xfrm>
            <a:off x="546427" y="2779767"/>
            <a:ext cx="1185404" cy="1204609"/>
          </a:xfrm>
          <a:prstGeom prst="mathPlus">
            <a:avLst>
              <a:gd name="adj1" fmla="val 26460"/>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000000"/>
              </a:solidFill>
              <a:latin typeface="Calibri"/>
              <a:ea typeface="Calibri"/>
              <a:cs typeface="Calibri"/>
              <a:sym typeface="Calibri"/>
            </a:endParaRPr>
          </a:p>
        </p:txBody>
      </p:sp>
      <p:sp>
        <p:nvSpPr>
          <p:cNvPr id="34" name="Rectángulo 33"/>
          <p:cNvSpPr/>
          <p:nvPr/>
        </p:nvSpPr>
        <p:spPr>
          <a:xfrm>
            <a:off x="546427" y="4217692"/>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del lloguer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2"/>
                </a:solidFill>
                <a:latin typeface="RoBOTO" panose="020B0604020202020204" charset="0"/>
                <a:ea typeface="RoBOTO" panose="020B0604020202020204" charset="0"/>
                <a:cs typeface="Times New Roman" panose="02020603050405020304" pitchFamily="18" charset="0"/>
              </a:rPr>
              <a:t>targeta taronja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negatius de comprar (que un d’ells ho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37" name="Shape 144"/>
          <p:cNvSpPr/>
          <p:nvPr/>
        </p:nvSpPr>
        <p:spPr>
          <a:xfrm>
            <a:off x="1705227" y="5103648"/>
            <a:ext cx="4187041" cy="592470"/>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Pot perdre l’oportunitat que suposa l’oferta i els diners dels pares.</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Si no compra, de gran haurà de seguir pagant un lloguer.</a:t>
            </a:r>
          </a:p>
        </p:txBody>
      </p:sp>
      <p:sp>
        <p:nvSpPr>
          <p:cNvPr id="38" name="2 Rectángulo"/>
          <p:cNvSpPr/>
          <p:nvPr/>
        </p:nvSpPr>
        <p:spPr>
          <a:xfrm>
            <a:off x="696243" y="5195341"/>
            <a:ext cx="885772" cy="369330"/>
          </a:xfrm>
          <a:prstGeom prst="rect">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F77825"/>
              </a:solidFill>
              <a:latin typeface="Calibri"/>
              <a:ea typeface="Calibri"/>
              <a:cs typeface="Calibri"/>
              <a:sym typeface="Calibri"/>
            </a:endParaRPr>
          </a:p>
        </p:txBody>
      </p:sp>
      <p:sp>
        <p:nvSpPr>
          <p:cNvPr id="39" name="Shape 160"/>
          <p:cNvSpPr/>
          <p:nvPr/>
        </p:nvSpPr>
        <p:spPr>
          <a:xfrm>
            <a:off x="1705227" y="2892815"/>
            <a:ext cx="4639914" cy="1223412"/>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lvl="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Li serà més fàcil viatjar quan ho desitgi o anar a treballar a un altre lloc.</a:t>
            </a:r>
          </a:p>
          <a:p>
            <a:pPr marL="285750" lvl="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S’estalviarà les despeses  que comporta ser propietari.</a:t>
            </a:r>
          </a:p>
          <a:p>
            <a:pPr marL="285750" lvl="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Podrà escollir viure en un pis més gran o més petit sense dependre de vendre el pis o cancel·lar la hipoteca.</a:t>
            </a:r>
          </a:p>
          <a:p>
            <a:pPr lvl="0">
              <a:spcBef>
                <a:spcPts val="300"/>
              </a:spcBef>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endParaRPr>
          </a:p>
        </p:txBody>
      </p:sp>
      <p:sp>
        <p:nvSpPr>
          <p:cNvPr id="40" name="Rectangle 41"/>
          <p:cNvSpPr>
            <a:spLocks noChangeArrowheads="1"/>
          </p:cNvSpPr>
          <p:nvPr/>
        </p:nvSpPr>
        <p:spPr bwMode="auto">
          <a:xfrm>
            <a:off x="1185305" y="5967360"/>
            <a:ext cx="1659495" cy="6155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4</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24-26)</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41"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554912" y="5859012"/>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42" name="Rectángulo 41"/>
          <p:cNvSpPr/>
          <p:nvPr/>
        </p:nvSpPr>
        <p:spPr>
          <a:xfrm>
            <a:off x="527291" y="6564233"/>
            <a:ext cx="3825055" cy="857671"/>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 llegir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l’activitat del Pere</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Tornarà a fer servir les targetes de colors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per votar una opció o l’altra</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44" name="Rectángulo 43"/>
          <p:cNvSpPr/>
          <p:nvPr/>
        </p:nvSpPr>
        <p:spPr>
          <a:xfrm>
            <a:off x="554912" y="7480853"/>
            <a:ext cx="5712968" cy="1015663"/>
          </a:xfrm>
          <a:prstGeom prst="rect">
            <a:avLst/>
          </a:prstGeom>
          <a:noFill/>
          <a:ln>
            <a:noFill/>
          </a:ln>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 dilema del Pere:</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El Pere ha de triar entre acceptar el cotxe que li regala el seu oncle o buscar altres alternatives.</a:t>
            </a:r>
          </a:p>
          <a:p>
            <a:pPr algn="just"/>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Els alumnes han de reflexionar i decidir quina decisió prendrien</a:t>
            </a:r>
            <a:endParaRPr lang="ca-ES" sz="1200" dirty="0">
              <a:solidFill>
                <a:srgbClr val="1F497D"/>
              </a:solidFill>
              <a:latin typeface="RoBOTO" panose="020B0604020202020204" charset="0"/>
              <a:ea typeface="RoBOTO" panose="020B0604020202020204" charset="0"/>
              <a:cs typeface="Times New Roman" panose="02020603050405020304" pitchFamily="18" charset="0"/>
            </a:endParaRPr>
          </a:p>
        </p:txBody>
      </p:sp>
      <p:sp>
        <p:nvSpPr>
          <p:cNvPr id="45" name="Rectángulo 44"/>
          <p:cNvSpPr/>
          <p:nvPr/>
        </p:nvSpPr>
        <p:spPr>
          <a:xfrm>
            <a:off x="546427" y="8514525"/>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d’acceptar el cotxe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2"/>
                </a:solidFill>
                <a:latin typeface="RoBOTO" panose="020B0604020202020204" charset="0"/>
                <a:ea typeface="RoBOTO" panose="020B0604020202020204" charset="0"/>
                <a:cs typeface="Times New Roman" panose="02020603050405020304" pitchFamily="18" charset="0"/>
              </a:rPr>
              <a:t>targeta taronja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a favor d’aquesta opció. Demani a algun d’ells que els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46" name="pasted-image.pdf"/>
          <p:cNvPicPr/>
          <p:nvPr/>
        </p:nvPicPr>
        <p:blipFill>
          <a:blip r:embed="rId4" cstate="print"/>
          <a:stretch>
            <a:fillRect/>
          </a:stretch>
        </p:blipFill>
        <p:spPr>
          <a:xfrm>
            <a:off x="5114474" y="5967360"/>
            <a:ext cx="1353449" cy="1783042"/>
          </a:xfrm>
          <a:prstGeom prst="rect">
            <a:avLst/>
          </a:prstGeom>
          <a:ln w="12700">
            <a:miter lim="400000"/>
          </a:ln>
        </p:spPr>
      </p:pic>
    </p:spTree>
    <p:extLst>
      <p:ext uri="{BB962C8B-B14F-4D97-AF65-F5344CB8AC3E}">
        <p14:creationId xmlns:p14="http://schemas.microsoft.com/office/powerpoint/2010/main" val="72593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33" name="1 Más"/>
          <p:cNvSpPr/>
          <p:nvPr/>
        </p:nvSpPr>
        <p:spPr>
          <a:xfrm>
            <a:off x="546427" y="1916167"/>
            <a:ext cx="1185404" cy="1204609"/>
          </a:xfrm>
          <a:prstGeom prst="mathPlus">
            <a:avLst>
              <a:gd name="adj1" fmla="val 26460"/>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F77825"/>
              </a:solidFill>
              <a:latin typeface="Calibri"/>
              <a:ea typeface="Calibri"/>
              <a:cs typeface="Calibri"/>
              <a:sym typeface="Calibri"/>
            </a:endParaRPr>
          </a:p>
        </p:txBody>
      </p:sp>
      <p:sp>
        <p:nvSpPr>
          <p:cNvPr id="34" name="Rectángulo 33"/>
          <p:cNvSpPr/>
          <p:nvPr/>
        </p:nvSpPr>
        <p:spPr>
          <a:xfrm>
            <a:off x="546427" y="3354092"/>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alternativa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5"/>
                </a:solidFill>
                <a:latin typeface="RoBOTO" panose="020B0604020202020204" charset="0"/>
                <a:ea typeface="RoBOTO" panose="020B0604020202020204" charset="0"/>
                <a:cs typeface="Times New Roman" panose="02020603050405020304" pitchFamily="18" charset="0"/>
              </a:rPr>
              <a:t>targeta blava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negatius d’acceptar el cotxe(que un d’ells ho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38" name="2 Rectángulo"/>
          <p:cNvSpPr/>
          <p:nvPr/>
        </p:nvSpPr>
        <p:spPr>
          <a:xfrm>
            <a:off x="696243" y="4331741"/>
            <a:ext cx="885772" cy="369330"/>
          </a:xfrm>
          <a:prstGeom prst="rect">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000000"/>
              </a:solidFill>
              <a:latin typeface="Calibri"/>
              <a:ea typeface="Calibri"/>
              <a:cs typeface="Calibri"/>
              <a:sym typeface="Calibri"/>
            </a:endParaRPr>
          </a:p>
        </p:txBody>
      </p:sp>
      <p:sp>
        <p:nvSpPr>
          <p:cNvPr id="17" name="Shape 198"/>
          <p:cNvSpPr/>
          <p:nvPr/>
        </p:nvSpPr>
        <p:spPr>
          <a:xfrm>
            <a:off x="1824433" y="2088800"/>
            <a:ext cx="3764356" cy="1077218"/>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Aprofita l’oportunitat de tenir un cotxe regalat.</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Té llibertat per anar i venir com vulgui.</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Pot aprofitar el cotxe per anar de vacances.</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Pot compartir-lo per anar a la ciutat.</a:t>
            </a:r>
          </a:p>
          <a:p>
            <a:pPr marL="285750" indent="-285750">
              <a:spcBef>
                <a:spcPts val="300"/>
              </a:spcBef>
              <a:buFont typeface="Roboto" panose="02000000000000000000" pitchFamily="2" charset="0"/>
              <a:buChar char="−"/>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endParaRPr>
          </a:p>
        </p:txBody>
      </p:sp>
      <p:sp>
        <p:nvSpPr>
          <p:cNvPr id="18" name="Shape 199"/>
          <p:cNvSpPr/>
          <p:nvPr/>
        </p:nvSpPr>
        <p:spPr>
          <a:xfrm>
            <a:off x="1824433" y="3994642"/>
            <a:ext cx="4562080" cy="1300356"/>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Un cotxe és una despesa fixa important.</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S’haurà de fer càrrec de les reparacions.</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L’assegurança quan t’acabes de treure el carnet és molt cara.</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El cotxe contamina més que el transport públic.</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Possible endeutament per assumir les despeses que genera.</a:t>
            </a:r>
          </a:p>
          <a:p>
            <a:pPr marL="285750" indent="-285750">
              <a:spcBef>
                <a:spcPts val="300"/>
              </a:spcBef>
              <a:buFont typeface="Roboto" panose="02000000000000000000" pitchFamily="2" charset="0"/>
              <a:buChar char="−"/>
            </a:pP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endParaRPr>
          </a:p>
        </p:txBody>
      </p:sp>
      <p:sp>
        <p:nvSpPr>
          <p:cNvPr id="19" name="Rectángulo 18"/>
          <p:cNvSpPr/>
          <p:nvPr/>
        </p:nvSpPr>
        <p:spPr>
          <a:xfrm>
            <a:off x="604299" y="5294998"/>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 no quedar-se el cotxe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5"/>
                </a:solidFill>
                <a:latin typeface="RoBOTO" panose="020B0604020202020204" charset="0"/>
                <a:ea typeface="RoBOTO" panose="020B0604020202020204" charset="0"/>
                <a:cs typeface="Times New Roman" panose="02020603050405020304" pitchFamily="18" charset="0"/>
              </a:rPr>
              <a:t>targeta blava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a favor d’aquesta opció. Demani a algun d’ells que els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20" name="1 Más"/>
          <p:cNvSpPr/>
          <p:nvPr/>
        </p:nvSpPr>
        <p:spPr>
          <a:xfrm>
            <a:off x="546427" y="6139533"/>
            <a:ext cx="1185404" cy="1204609"/>
          </a:xfrm>
          <a:prstGeom prst="mathPlus">
            <a:avLst>
              <a:gd name="adj1" fmla="val 26460"/>
            </a:avLst>
          </a:prstGeom>
          <a:solidFill>
            <a:srgbClr val="3F4A74"/>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000000"/>
              </a:solidFill>
              <a:latin typeface="Calibri"/>
              <a:ea typeface="Calibri"/>
              <a:cs typeface="Calibri"/>
              <a:sym typeface="Calibri"/>
            </a:endParaRPr>
          </a:p>
        </p:txBody>
      </p:sp>
      <p:sp>
        <p:nvSpPr>
          <p:cNvPr id="21" name="Rectángulo 20"/>
          <p:cNvSpPr/>
          <p:nvPr/>
        </p:nvSpPr>
        <p:spPr>
          <a:xfrm>
            <a:off x="546427" y="7577458"/>
            <a:ext cx="5636978" cy="1070037"/>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han escollit l’opció de quedar-se el cotxe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accent2"/>
                </a:solidFill>
                <a:latin typeface="RoBOTO" panose="020B0604020202020204" charset="0"/>
                <a:ea typeface="RoBOTO" panose="020B0604020202020204" charset="0"/>
                <a:cs typeface="Times New Roman" panose="02020603050405020304" pitchFamily="18" charset="0"/>
              </a:rPr>
              <a:t>targeta taronja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enumerin els punts negatius de refusar-lo (que un d’ells ho escrigui a la pissarra):</a:t>
            </a:r>
          </a:p>
          <a:p>
            <a:pPr algn="just">
              <a:lnSpc>
                <a:spcPct val="115000"/>
              </a:lnSpc>
              <a:spcAft>
                <a:spcPts val="1000"/>
              </a:spcAft>
            </a:pP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23" name="2 Rectángulo"/>
          <p:cNvSpPr/>
          <p:nvPr/>
        </p:nvSpPr>
        <p:spPr>
          <a:xfrm>
            <a:off x="696243" y="8555107"/>
            <a:ext cx="885772" cy="369330"/>
          </a:xfrm>
          <a:prstGeom prst="rect">
            <a:avLst/>
          </a:prstGeom>
          <a:solidFill>
            <a:srgbClr val="F7782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ca-ES" dirty="0">
              <a:solidFill>
                <a:srgbClr val="F77825"/>
              </a:solidFill>
              <a:latin typeface="Calibri"/>
              <a:ea typeface="Calibri"/>
              <a:cs typeface="Calibri"/>
              <a:sym typeface="Calibri"/>
            </a:endParaRPr>
          </a:p>
        </p:txBody>
      </p:sp>
      <p:sp>
        <p:nvSpPr>
          <p:cNvPr id="26" name="Shape 215"/>
          <p:cNvSpPr/>
          <p:nvPr/>
        </p:nvSpPr>
        <p:spPr>
          <a:xfrm>
            <a:off x="1824433" y="6291291"/>
            <a:ext cx="4562080" cy="815608"/>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Hi ha alternatives a comprar un cotxe (llogar, </a:t>
            </a:r>
            <a:r>
              <a:rPr lang="ca-ES" sz="1200" i="1"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carsharing</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 transport públic).</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S’estalvia molts diners a l’any.</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Els diners que s’estalvia li serviran per al seu objectiu vital.</a:t>
            </a:r>
          </a:p>
        </p:txBody>
      </p:sp>
      <p:sp>
        <p:nvSpPr>
          <p:cNvPr id="27" name="Shape 216"/>
          <p:cNvSpPr/>
          <p:nvPr/>
        </p:nvSpPr>
        <p:spPr>
          <a:xfrm>
            <a:off x="1824434" y="8323454"/>
            <a:ext cx="4562080" cy="815608"/>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Desaprofita l’oportunitat. </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Tindrà menys llibertat per moure’s, sobretot en entorns rurals.</a:t>
            </a:r>
          </a:p>
          <a:p>
            <a:pPr marL="285750" indent="-285750">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Tindrà altres despeses vinculades a la mobilitat: vacances, urgències...</a:t>
            </a:r>
          </a:p>
        </p:txBody>
      </p:sp>
    </p:spTree>
    <p:extLst>
      <p:ext uri="{BB962C8B-B14F-4D97-AF65-F5344CB8AC3E}">
        <p14:creationId xmlns:p14="http://schemas.microsoft.com/office/powerpoint/2010/main" val="158867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3"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34" name="Rectángulo 33"/>
          <p:cNvSpPr/>
          <p:nvPr/>
        </p:nvSpPr>
        <p:spPr>
          <a:xfrm>
            <a:off x="656231" y="1904295"/>
            <a:ext cx="5636978" cy="290079"/>
          </a:xfrm>
          <a:prstGeom prst="rect">
            <a:avLst/>
          </a:prstGeom>
        </p:spPr>
        <p:txBody>
          <a:bodyPr wrap="square">
            <a:spAutoFit/>
          </a:bodyPr>
          <a:lstStyle/>
          <a:p>
            <a:pPr algn="just">
              <a:lnSpc>
                <a:spcPct val="115000"/>
              </a:lnSpc>
              <a:spcAft>
                <a:spcPts val="1000"/>
              </a:spcAft>
            </a:pPr>
            <a:r>
              <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3 coses que han de recordar sobre la </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planificació</a:t>
            </a:r>
            <a:r>
              <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financera</a:t>
            </a:r>
            <a:r>
              <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6" name="Shape 241"/>
          <p:cNvSpPr/>
          <p:nvPr/>
        </p:nvSpPr>
        <p:spPr>
          <a:xfrm>
            <a:off x="604299" y="2430706"/>
            <a:ext cx="5688910"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lgn="just">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Els deutes generen interessos. No és bo endeutar-se innecessàriament,  perquè llavors apareixeran problemes greus a mitjà/llarg termini per les despeses que comporten. Intenteu saldar els vostres deutes com més aviat millor.</a:t>
            </a:r>
          </a:p>
        </p:txBody>
      </p:sp>
      <p:sp>
        <p:nvSpPr>
          <p:cNvPr id="22" name="Shape 241"/>
          <p:cNvSpPr/>
          <p:nvPr/>
        </p:nvSpPr>
        <p:spPr>
          <a:xfrm>
            <a:off x="604299" y="3177825"/>
            <a:ext cx="5688910"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lgn="just">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Les inversions generen interessos al vostre favor, per tant, estalviar us facilitarà les coses a mitjà/llarg termini.</a:t>
            </a:r>
          </a:p>
        </p:txBody>
      </p:sp>
      <p:sp>
        <p:nvSpPr>
          <p:cNvPr id="24" name="Shape 241"/>
          <p:cNvSpPr/>
          <p:nvPr/>
        </p:nvSpPr>
        <p:spPr>
          <a:xfrm>
            <a:off x="578333" y="3716032"/>
            <a:ext cx="5714876"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285750" indent="-285750" algn="just">
              <a:spcBef>
                <a:spcPts val="300"/>
              </a:spcBef>
              <a:buFont typeface="Roboto" panose="02000000000000000000" pitchFamily="2" charset="0"/>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sym typeface="Roboto Regular"/>
              </a:rPr>
              <a:t>Els errors s’acumulen amb el temps, els problemes creixen i una planificació nul·la pot comportar greus problemes a mitjà/llarg termini, per la reducció d’ingressos i l’augment de les despeses.</a:t>
            </a:r>
          </a:p>
        </p:txBody>
      </p:sp>
      <p:sp>
        <p:nvSpPr>
          <p:cNvPr id="25" name="Cuadro de texto 2"/>
          <p:cNvSpPr>
            <a:spLocks noChangeArrowheads="1"/>
          </p:cNvSpPr>
          <p:nvPr/>
        </p:nvSpPr>
        <p:spPr bwMode="auto">
          <a:xfrm>
            <a:off x="1112107" y="5309484"/>
            <a:ext cx="5183505" cy="1212334"/>
          </a:xfrm>
          <a:prstGeom prst="roundRect">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Entendre</a:t>
            </a:r>
            <a:r>
              <a:rPr kumimoji="0" lang="ca-ES" altLang="es-ES" sz="1200" b="0" i="0" u="none" strike="noStrike" cap="none" normalizeH="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que el temps i l’interès poden acostar o allunyar els nostres objectius</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eaLnBrk="0" fontAlgn="base" hangingPunct="0">
              <a:spcBef>
                <a:spcPct val="0"/>
              </a:spcBef>
              <a:spcAft>
                <a:spcPct val="0"/>
              </a:spcAft>
            </a:pPr>
            <a:r>
              <a:rPr lang="ca-ES" altLang="es-ES" sz="1200" i="1" dirty="0">
                <a:solidFill>
                  <a:srgbClr val="1F497D"/>
                </a:solidFill>
                <a:latin typeface="Roboto" panose="020B0604020202020204" charset="0"/>
                <a:ea typeface="Roboto" panose="020B0604020202020204" charset="0"/>
                <a:cs typeface="Times New Roman" panose="02020603050405020304" pitchFamily="18" charset="0"/>
              </a:rPr>
              <a:t>Aquesta part consta de cinc diapositives per explicar l’interès compost, és a dir com creixen les inversions si es reinverteixen els interessos.</a:t>
            </a:r>
            <a:endParaRPr lang="ca-ES" altLang="es-ES" sz="1200" dirty="0">
              <a:solidFill>
                <a:srgbClr val="1F497D"/>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28" name="Rectángulo redondeado 34"/>
          <p:cNvSpPr>
            <a:spLocks noChangeArrowheads="1"/>
          </p:cNvSpPr>
          <p:nvPr/>
        </p:nvSpPr>
        <p:spPr bwMode="auto">
          <a:xfrm>
            <a:off x="1236347" y="4752769"/>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L’interès compost (10 MIN)</a:t>
            </a:r>
            <a:endParaRPr lang="ca-ES" altLang="es-ES" sz="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30" name="Imagen 29"/>
          <p:cNvPicPr>
            <a:picLocks noChangeAspect="1"/>
          </p:cNvPicPr>
          <p:nvPr/>
        </p:nvPicPr>
        <p:blipFill>
          <a:blip r:embed="rId4">
            <a:clrChange>
              <a:clrFrom>
                <a:srgbClr val="FFFFFF"/>
              </a:clrFrom>
              <a:clrTo>
                <a:srgbClr val="FFFFFF">
                  <a:alpha val="0"/>
                </a:srgbClr>
              </a:clrTo>
            </a:clrChange>
          </a:blip>
          <a:stretch>
            <a:fillRect/>
          </a:stretch>
        </p:blipFill>
        <p:spPr>
          <a:xfrm>
            <a:off x="578333" y="4361881"/>
            <a:ext cx="749442" cy="1008000"/>
          </a:xfrm>
          <a:prstGeom prst="rect">
            <a:avLst/>
          </a:prstGeom>
        </p:spPr>
      </p:pic>
      <p:pic>
        <p:nvPicPr>
          <p:cNvPr id="31" name="pasted-image.pdf"/>
          <p:cNvPicPr/>
          <p:nvPr/>
        </p:nvPicPr>
        <p:blipFill>
          <a:blip r:embed="rId5"/>
          <a:stretch>
            <a:fillRect/>
          </a:stretch>
        </p:blipFill>
        <p:spPr>
          <a:xfrm>
            <a:off x="5089668" y="6767890"/>
            <a:ext cx="1403061" cy="1403061"/>
          </a:xfrm>
          <a:prstGeom prst="rect">
            <a:avLst/>
          </a:prstGeom>
          <a:ln w="12700">
            <a:miter lim="400000"/>
          </a:ln>
        </p:spPr>
      </p:pic>
      <p:sp>
        <p:nvSpPr>
          <p:cNvPr id="4" name="CuadroTexto 3"/>
          <p:cNvSpPr txBox="1"/>
          <p:nvPr/>
        </p:nvSpPr>
        <p:spPr>
          <a:xfrm>
            <a:off x="780055" y="7024254"/>
            <a:ext cx="4187232" cy="1015663"/>
          </a:xfrm>
          <a:prstGeom prst="rect">
            <a:avLst/>
          </a:prstGeom>
          <a:noFill/>
        </p:spPr>
        <p:txBody>
          <a:bodyPr wrap="square" rtlCol="0">
            <a:spAutoFit/>
          </a:bodyPr>
          <a:lstStyle/>
          <a:p>
            <a:pPr algn="just" defTabSz="914317"/>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L’interès compost es calcula tenint en compte que els interessos generats en el passat són reinvertits. Si s’inverteixen els estalvis en interès compost, aquests creixeran de forma exponencial. Com més s’estalvia, més creixeran els estalvis amb el pas del temps.</a:t>
            </a:r>
          </a:p>
        </p:txBody>
      </p:sp>
      <p:sp>
        <p:nvSpPr>
          <p:cNvPr id="35" name="Rectangle 41"/>
          <p:cNvSpPr>
            <a:spLocks noChangeArrowheads="1"/>
          </p:cNvSpPr>
          <p:nvPr/>
        </p:nvSpPr>
        <p:spPr bwMode="auto">
          <a:xfrm>
            <a:off x="780055" y="6529428"/>
            <a:ext cx="2166273" cy="6155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L’INTERÈS</a:t>
            </a:r>
            <a:r>
              <a:rPr kumimoji="0" lang="ca-ES" altLang="es-ES" sz="1200" b="1" i="0" u="none" strike="noStrike" cap="none" normalizeH="0" dirty="0">
                <a:ln>
                  <a:noFill/>
                </a:ln>
                <a:solidFill>
                  <a:srgbClr val="C0504D"/>
                </a:solidFill>
                <a:effectLst/>
                <a:latin typeface="Roboto" panose="020B0604020202020204" charset="0"/>
                <a:ea typeface="Roboto" panose="020B0604020202020204" charset="0"/>
                <a:cs typeface="Times New Roman" panose="02020603050405020304" pitchFamily="18" charset="0"/>
              </a:rPr>
              <a:t> COMPOST</a:t>
            </a:r>
            <a:endPar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29)</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sp>
        <p:nvSpPr>
          <p:cNvPr id="36" name="CuadroTexto 35"/>
          <p:cNvSpPr txBox="1"/>
          <p:nvPr/>
        </p:nvSpPr>
        <p:spPr>
          <a:xfrm>
            <a:off x="780055" y="8207327"/>
            <a:ext cx="5513154" cy="1384995"/>
          </a:xfrm>
          <a:prstGeom prst="rect">
            <a:avLst/>
          </a:prstGeom>
          <a:noFill/>
        </p:spPr>
        <p:txBody>
          <a:bodyPr wrap="square" rtlCol="0">
            <a:spAutoFit/>
          </a:bodyPr>
          <a:lstStyle/>
          <a:p>
            <a:pPr algn="just" defTabSz="914317"/>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fórmula per calcular el capital final amb interès simple és: Cf = Co*(1+(i*t))</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defTabSz="914317"/>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La fórmula per calcular el capital final amb interès compost és: Cf = Co*(1+i)^t</a:t>
            </a:r>
          </a:p>
          <a:p>
            <a:pPr algn="just" defTabSz="914317"/>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algn="just" defTabSz="914317"/>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Segurament els estudiants ja coneguin els conceptes d’exponents, simplement faci referència a la reinversió dels interessos com a principal diferència entre tots dos càlculs sense ensenyar-los la fórmula.</a:t>
            </a:r>
            <a:endParaRPr 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116810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FINANCES PER A LA VIDA</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6" name="Rectángulo 15"/>
          <p:cNvSpPr/>
          <p:nvPr/>
        </p:nvSpPr>
        <p:spPr>
          <a:xfrm>
            <a:off x="1245381" y="5463902"/>
            <a:ext cx="4960058" cy="1419619"/>
          </a:xfrm>
          <a:prstGeom prst="rect">
            <a:avLst/>
          </a:prstGeom>
          <a:noFill/>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Faci un resum del taller.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(Diapositiva 34)</a:t>
            </a:r>
          </a:p>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Resolgui els dubtes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que puguin tenir els alumnes sobre els temes tractats</a:t>
            </a:r>
          </a:p>
          <a:p>
            <a:pPr algn="just" defTabSz="457200">
              <a:lnSpc>
                <a:spcPct val="125000"/>
              </a:lnSpc>
              <a:defRPr/>
            </a:pPr>
            <a:endParaRPr lang="ca-ES" altLang="es-ES" sz="700" i="1" dirty="0">
              <a:solidFill>
                <a:schemeClr val="tx1">
                  <a:lumMod val="50000"/>
                  <a:lumOff val="50000"/>
                </a:schemeClr>
              </a:solidFill>
              <a:latin typeface="Roboto" panose="02000000000000000000" pitchFamily="2" charset="0"/>
              <a:ea typeface="Roboto" panose="02000000000000000000" pitchFamily="2" charset="0"/>
              <a:cs typeface="Arial" charset="0"/>
            </a:endParaRPr>
          </a:p>
          <a:p>
            <a:pPr algn="just" defTabSz="457200">
              <a:lnSpc>
                <a:spcPct val="125000"/>
              </a:lnSpc>
              <a:defRPr/>
            </a:pPr>
            <a:r>
              <a:rPr lang="ca-ES" altLang="es-ES" sz="1200" i="1" dirty="0">
                <a:solidFill>
                  <a:schemeClr val="tx1">
                    <a:lumMod val="50000"/>
                    <a:lumOff val="50000"/>
                  </a:schemeClr>
                </a:solidFill>
                <a:latin typeface="Roboto" panose="02000000000000000000" pitchFamily="2" charset="0"/>
                <a:ea typeface="Roboto" panose="02000000000000000000" pitchFamily="2" charset="0"/>
                <a:cs typeface="Arial" charset="0"/>
              </a:rPr>
              <a:t>En funció del temps disponible, la resolució de dubtes podrà ser més extensa o no.</a:t>
            </a:r>
          </a:p>
        </p:txBody>
      </p:sp>
      <p:sp>
        <p:nvSpPr>
          <p:cNvPr id="10" name="Rectángulo redondeado 34"/>
          <p:cNvSpPr>
            <a:spLocks noChangeArrowheads="1"/>
          </p:cNvSpPr>
          <p:nvPr/>
        </p:nvSpPr>
        <p:spPr bwMode="auto">
          <a:xfrm>
            <a:off x="1220138" y="4666833"/>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Conclusions (5 MIN)</a:t>
            </a:r>
            <a:endParaRPr lang="ca-ES" altLang="es-ES" sz="400" dirty="0"/>
          </a:p>
          <a:p>
            <a:pPr lvl="0" eaLnBrk="0" fontAlgn="base" hangingPunct="0">
              <a:spcBef>
                <a:spcPct val="0"/>
              </a:spcBef>
              <a:spcAft>
                <a:spcPct val="0"/>
              </a:spcAft>
            </a:pPr>
            <a:endParaRPr lang="ca-ES" altLang="es-ES" sz="400" dirty="0"/>
          </a:p>
        </p:txBody>
      </p:sp>
      <p:pic>
        <p:nvPicPr>
          <p:cNvPr id="15" name="Imagen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8372" t="66454" r="9105" b="6709"/>
          <a:stretch/>
        </p:blipFill>
        <p:spPr>
          <a:xfrm>
            <a:off x="541497" y="4321656"/>
            <a:ext cx="761517" cy="907339"/>
          </a:xfrm>
          <a:prstGeom prst="rect">
            <a:avLst/>
          </a:prstGeom>
        </p:spPr>
      </p:pic>
      <p:sp>
        <p:nvSpPr>
          <p:cNvPr id="11" name="Rectángulo 10"/>
          <p:cNvSpPr/>
          <p:nvPr/>
        </p:nvSpPr>
        <p:spPr>
          <a:xfrm>
            <a:off x="806705" y="2017847"/>
            <a:ext cx="5377401" cy="646331"/>
          </a:xfrm>
          <a:prstGeom prst="rect">
            <a:avLst/>
          </a:prstGeom>
          <a:noFill/>
          <a:ln>
            <a:noFill/>
          </a:ln>
        </p:spPr>
        <p:txBody>
          <a:bodyPr wrap="square">
            <a:spAutoFit/>
          </a:bodyPr>
          <a:lstStyle/>
          <a:p>
            <a:pPr lvl="0" algn="just" eaLnBrk="0" fontAlgn="base" hangingPunct="0">
              <a:spcBef>
                <a:spcPct val="0"/>
              </a:spcBef>
              <a:spcAft>
                <a:spcPct val="0"/>
              </a:spcAf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L’interès compost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l’explicarem amb l’exemple de dos germans bessos, l’Arantxa i el Biel. L’Arantxa estalviarà durant 15 anys i el Biel durant 30, però l’efecte del temps farà que les coses siguin diferent al que s’espera.</a:t>
            </a:r>
            <a:endPar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grpSp>
        <p:nvGrpSpPr>
          <p:cNvPr id="12" name="6 Grupo"/>
          <p:cNvGrpSpPr/>
          <p:nvPr/>
        </p:nvGrpSpPr>
        <p:grpSpPr>
          <a:xfrm>
            <a:off x="691074" y="3397283"/>
            <a:ext cx="918265" cy="843969"/>
            <a:chOff x="5004048" y="4534603"/>
            <a:chExt cx="1728192" cy="1918733"/>
          </a:xfrm>
        </p:grpSpPr>
        <p:sp>
          <p:nvSpPr>
            <p:cNvPr id="13" name="1 Elipse"/>
            <p:cNvSpPr/>
            <p:nvPr/>
          </p:nvSpPr>
          <p:spPr>
            <a:xfrm>
              <a:off x="5004048" y="4725144"/>
              <a:ext cx="1728192" cy="1728192"/>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8" name="pasted-image.pdf"/>
            <p:cNvPicPr/>
            <p:nvPr/>
          </p:nvPicPr>
          <p:blipFill>
            <a:blip r:embed="rId4"/>
            <a:stretch>
              <a:fillRect/>
            </a:stretch>
          </p:blipFill>
          <p:spPr>
            <a:xfrm>
              <a:off x="5282395" y="4534603"/>
              <a:ext cx="1039902" cy="1786088"/>
            </a:xfrm>
            <a:prstGeom prst="rect">
              <a:avLst/>
            </a:prstGeom>
            <a:ln w="12700">
              <a:miter lim="400000"/>
            </a:ln>
            <a:effectLst>
              <a:outerShdw blurRad="50800" dist="38100" dir="8100000" algn="tr" rotWithShape="0">
                <a:prstClr val="black">
                  <a:alpha val="40000"/>
                </a:prstClr>
              </a:outerShdw>
            </a:effectLst>
          </p:spPr>
        </p:pic>
      </p:grpSp>
      <p:grpSp>
        <p:nvGrpSpPr>
          <p:cNvPr id="19" name="7 Grupo"/>
          <p:cNvGrpSpPr/>
          <p:nvPr/>
        </p:nvGrpSpPr>
        <p:grpSpPr>
          <a:xfrm>
            <a:off x="1384261" y="3386085"/>
            <a:ext cx="835946" cy="855167"/>
            <a:chOff x="6948264" y="4437112"/>
            <a:chExt cx="1728192" cy="2016224"/>
          </a:xfrm>
        </p:grpSpPr>
        <p:sp>
          <p:nvSpPr>
            <p:cNvPr id="20" name="16 Elipse"/>
            <p:cNvSpPr/>
            <p:nvPr/>
          </p:nvSpPr>
          <p:spPr>
            <a:xfrm>
              <a:off x="6948264" y="4725144"/>
              <a:ext cx="1728192" cy="1728192"/>
            </a:xfrm>
            <a:prstGeom prst="ellipse">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1" name="pasted-image.pdf"/>
            <p:cNvPicPr/>
            <p:nvPr/>
          </p:nvPicPr>
          <p:blipFill>
            <a:blip r:embed="rId5"/>
            <a:stretch>
              <a:fillRect/>
            </a:stretch>
          </p:blipFill>
          <p:spPr>
            <a:xfrm>
              <a:off x="7064350" y="4437112"/>
              <a:ext cx="1396082" cy="1873712"/>
            </a:xfrm>
            <a:prstGeom prst="rect">
              <a:avLst/>
            </a:prstGeom>
            <a:ln w="12700">
              <a:miter lim="400000"/>
            </a:ln>
          </p:spPr>
        </p:pic>
      </p:grpSp>
      <p:grpSp>
        <p:nvGrpSpPr>
          <p:cNvPr id="22" name="4 Grupo"/>
          <p:cNvGrpSpPr/>
          <p:nvPr/>
        </p:nvGrpSpPr>
        <p:grpSpPr>
          <a:xfrm>
            <a:off x="729761" y="2942200"/>
            <a:ext cx="725493" cy="395872"/>
            <a:chOff x="4788024" y="3678207"/>
            <a:chExt cx="1365391" cy="900000"/>
          </a:xfrm>
        </p:grpSpPr>
        <p:pic>
          <p:nvPicPr>
            <p:cNvPr id="23"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678207"/>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3789040"/>
              <a:ext cx="1365391" cy="749746"/>
            </a:xfrm>
            <a:prstGeom prst="rect">
              <a:avLst/>
            </a:prstGeom>
          </p:spPr>
        </p:pic>
      </p:grpSp>
      <p:grpSp>
        <p:nvGrpSpPr>
          <p:cNvPr id="25" name="5 Grupo"/>
          <p:cNvGrpSpPr/>
          <p:nvPr/>
        </p:nvGrpSpPr>
        <p:grpSpPr>
          <a:xfrm>
            <a:off x="1629376" y="2965654"/>
            <a:ext cx="698369" cy="395872"/>
            <a:chOff x="7812360" y="3627494"/>
            <a:chExt cx="1314344" cy="900000"/>
          </a:xfrm>
        </p:grpSpPr>
        <p:pic>
          <p:nvPicPr>
            <p:cNvPr id="26" name="Picture 2" descr="\\SERVCORREU\Auxiliar5\Desktop\Image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12360" y="3627494"/>
              <a:ext cx="111195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3700" y="3717032"/>
              <a:ext cx="1213004" cy="749746"/>
            </a:xfrm>
            <a:prstGeom prst="rect">
              <a:avLst/>
            </a:prstGeom>
          </p:spPr>
        </p:pic>
      </p:grpSp>
      <p:sp>
        <p:nvSpPr>
          <p:cNvPr id="28" name="Rectángulo 27"/>
          <p:cNvSpPr/>
          <p:nvPr/>
        </p:nvSpPr>
        <p:spPr>
          <a:xfrm>
            <a:off x="2532123" y="2881383"/>
            <a:ext cx="3651983" cy="1494768"/>
          </a:xfrm>
          <a:prstGeom prst="rect">
            <a:avLst/>
          </a:prstGeom>
          <a:noFill/>
          <a:ln>
            <a:noFill/>
          </a:ln>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que diguin qui tindrà més diners l’Arantxa (</a:t>
            </a:r>
            <a:r>
              <a:rPr lang="ca-ES" sz="1200" b="1" dirty="0">
                <a:solidFill>
                  <a:schemeClr val="accent2"/>
                </a:solidFill>
                <a:latin typeface="RoBOTO" panose="020B0604020202020204" charset="0"/>
                <a:ea typeface="RoBOTO" panose="020B0604020202020204" charset="0"/>
                <a:cs typeface="Times New Roman" panose="02020603050405020304" pitchFamily="18" charset="0"/>
              </a:rPr>
              <a:t>targeta taronja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o el Biel (</a:t>
            </a:r>
            <a:r>
              <a:rPr lang="ca-ES" sz="1200" b="1" dirty="0">
                <a:solidFill>
                  <a:schemeClr val="accent5"/>
                </a:solidFill>
                <a:latin typeface="RoBOTO" panose="020B0604020202020204" charset="0"/>
                <a:ea typeface="RoBOTO" panose="020B0604020202020204" charset="0"/>
                <a:cs typeface="Times New Roman" panose="02020603050405020304" pitchFamily="18" charset="0"/>
              </a:rPr>
              <a:t>targeta blava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Expliqui als alumnes </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l’efecte d’haver començat a estalviar abans, i com la planificació ens pot acostar a les nostres fites.</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8199962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2329</Words>
  <Application>Microsoft Office PowerPoint</Application>
  <PresentationFormat>A4 (210 x 297 mm)</PresentationFormat>
  <Paragraphs>186</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Roboto</vt:lpstr>
      <vt:lpstr>Roboto</vt:lpstr>
      <vt:lpstr>Arial</vt:lpstr>
      <vt:lpstr>Calibri</vt:lpstr>
      <vt:lpstr>Calibri Light</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Montse Uribe</cp:lastModifiedBy>
  <cp:revision>85</cp:revision>
  <cp:lastPrinted>2019-04-30T13:23:44Z</cp:lastPrinted>
  <dcterms:created xsi:type="dcterms:W3CDTF">2019-04-30T08:49:57Z</dcterms:created>
  <dcterms:modified xsi:type="dcterms:W3CDTF">2020-07-29T12:36:59Z</dcterms:modified>
</cp:coreProperties>
</file>