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46"/>
  </p:notesMasterIdLst>
  <p:handoutMasterIdLst>
    <p:handoutMasterId r:id="rId47"/>
  </p:handoutMasterIdLst>
  <p:sldIdLst>
    <p:sldId id="256" r:id="rId2"/>
    <p:sldId id="257" r:id="rId3"/>
    <p:sldId id="313" r:id="rId4"/>
    <p:sldId id="293" r:id="rId5"/>
    <p:sldId id="294" r:id="rId6"/>
    <p:sldId id="295" r:id="rId7"/>
    <p:sldId id="296" r:id="rId8"/>
    <p:sldId id="297" r:id="rId9"/>
    <p:sldId id="298" r:id="rId10"/>
    <p:sldId id="299" r:id="rId11"/>
    <p:sldId id="300" r:id="rId12"/>
    <p:sldId id="301" r:id="rId13"/>
    <p:sldId id="302" r:id="rId14"/>
    <p:sldId id="314" r:id="rId15"/>
    <p:sldId id="309" r:id="rId16"/>
    <p:sldId id="310" r:id="rId17"/>
    <p:sldId id="315" r:id="rId18"/>
    <p:sldId id="260" r:id="rId19"/>
    <p:sldId id="261" r:id="rId20"/>
    <p:sldId id="312" r:id="rId21"/>
    <p:sldId id="262" r:id="rId22"/>
    <p:sldId id="263" r:id="rId23"/>
    <p:sldId id="264" r:id="rId24"/>
    <p:sldId id="265" r:id="rId25"/>
    <p:sldId id="266" r:id="rId26"/>
    <p:sldId id="267" r:id="rId27"/>
    <p:sldId id="269" r:id="rId28"/>
    <p:sldId id="316" r:id="rId29"/>
    <p:sldId id="272" r:id="rId30"/>
    <p:sldId id="273" r:id="rId31"/>
    <p:sldId id="274" r:id="rId32"/>
    <p:sldId id="275" r:id="rId33"/>
    <p:sldId id="276" r:id="rId34"/>
    <p:sldId id="317" r:id="rId35"/>
    <p:sldId id="320" r:id="rId36"/>
    <p:sldId id="289" r:id="rId37"/>
    <p:sldId id="290" r:id="rId38"/>
    <p:sldId id="291" r:id="rId39"/>
    <p:sldId id="319" r:id="rId40"/>
    <p:sldId id="278" r:id="rId41"/>
    <p:sldId id="279" r:id="rId42"/>
    <p:sldId id="280" r:id="rId43"/>
    <p:sldId id="283" r:id="rId44"/>
    <p:sldId id="268" r:id="rId45"/>
  </p:sldIdLst>
  <p:sldSz cx="9144000" cy="6858000" type="screen4x3"/>
  <p:notesSz cx="6797675" cy="9926638"/>
  <p:embeddedFontLst>
    <p:embeddedFont>
      <p:font typeface="Calibri" panose="020F0502020204030204" pitchFamily="34" charset="0"/>
      <p:regular r:id="rId48"/>
      <p:bold r:id="rId49"/>
      <p:italic r:id="rId50"/>
      <p:boldItalic r:id="rId51"/>
    </p:embeddedFont>
    <p:embeddedFont>
      <p:font typeface="Helvetica" panose="020B0604020202020204" pitchFamily="34" charset="0"/>
      <p:regular r:id="rId52"/>
      <p:bold r:id="rId53"/>
      <p:italic r:id="rId54"/>
      <p:boldItalic r:id="rId55"/>
    </p:embeddedFont>
    <p:embeddedFont>
      <p:font typeface="Open Sans" panose="020B0604020202020204" charset="0"/>
      <p:regular r:id="rId56"/>
      <p:bold r:id="rId57"/>
      <p:italic r:id="rId58"/>
      <p:boldItalic r:id="rId59"/>
    </p:embeddedFont>
    <p:embeddedFont>
      <p:font typeface="Roboto" panose="020B0604020202020204" charset="0"/>
      <p:regular r:id="rId60"/>
      <p:bold r:id="rId61"/>
      <p:italic r:id="rId62"/>
      <p:boldItalic r:id="rId63"/>
    </p:embeddedFont>
    <p:embeddedFont>
      <p:font typeface="Roboto Black" panose="020B0604020202020204" charset="0"/>
      <p:bold r:id="rId64"/>
      <p:italic r:id="rId65"/>
      <p:boldItalic r:id="rId66"/>
    </p:embeddedFont>
    <p:embeddedFont>
      <p:font typeface="Roboto Light" panose="020B0604020202020204" charset="0"/>
      <p:regular r:id="rId67"/>
      <p:italic r:id="rId68"/>
    </p:embeddedFont>
    <p:embeddedFont>
      <p:font typeface="Walter Turncoat" panose="020B0604020202020204" charset="0"/>
      <p:regular r:id="rId69"/>
    </p:embeddedFont>
  </p:embeddedFontLst>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A74"/>
    <a:srgbClr val="818EB1"/>
    <a:srgbClr val="DF9E72"/>
    <a:srgbClr val="4D4D4F"/>
    <a:srgbClr val="F77825"/>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222" autoAdjust="0"/>
  </p:normalViewPr>
  <p:slideViewPr>
    <p:cSldViewPr>
      <p:cViewPr varScale="1">
        <p:scale>
          <a:sx n="61" d="100"/>
          <a:sy n="61" d="100"/>
        </p:scale>
        <p:origin x="1440" y="60"/>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3978"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handoutMaster" Target="handoutMasters/handoutMaster1.xml"/><Relationship Id="rId63" Type="http://schemas.openxmlformats.org/officeDocument/2006/relationships/font" Target="fonts/font16.fntdata"/><Relationship Id="rId6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265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47" name="Shape 47"/>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val="2602980803"/>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finanzasparatodos.es/"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finanzasparatodos.es/es/secciones/herramientas/calculadoraahorrar_mes2.html"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38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endParaRPr lang="ca-ES" sz="900" noProof="0" dirty="0">
              <a:latin typeface="Roboto" panose="02000000000000000000" pitchFamily="2" charset="0"/>
              <a:ea typeface="Roboto" panose="02000000000000000000" pitchFamily="2" charset="0"/>
              <a:cs typeface="+mj-cs"/>
              <a:sym typeface="Avenir Roman"/>
            </a:endParaRPr>
          </a:p>
        </p:txBody>
      </p:sp>
    </p:spTree>
    <p:extLst>
      <p:ext uri="{BB962C8B-B14F-4D97-AF65-F5344CB8AC3E}">
        <p14:creationId xmlns:p14="http://schemas.microsoft.com/office/powerpoint/2010/main" val="80911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endParaRPr lang="ca-ES" sz="900" noProof="0" dirty="0">
              <a:latin typeface="Arial" panose="020B0604020202020204" pitchFamily="34" charset="0"/>
              <a:ea typeface="Roboto" panose="02000000000000000000" pitchFamily="2" charset="0"/>
              <a:cs typeface="Arial" panose="020B0604020202020204" pitchFamily="34" charset="0"/>
              <a:sym typeface="Avenir Roman"/>
            </a:endParaRPr>
          </a:p>
        </p:txBody>
      </p:sp>
    </p:spTree>
    <p:extLst>
      <p:ext uri="{BB962C8B-B14F-4D97-AF65-F5344CB8AC3E}">
        <p14:creationId xmlns:p14="http://schemas.microsoft.com/office/powerpoint/2010/main" val="2940334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endParaRPr lang="ca-ES" sz="900" noProof="0" dirty="0">
              <a:latin typeface="Roboto" panose="02000000000000000000" pitchFamily="2" charset="0"/>
              <a:ea typeface="Roboto" panose="02000000000000000000" pitchFamily="2" charset="0"/>
              <a:cs typeface="+mj-cs"/>
              <a:sym typeface="Avenir Roman"/>
            </a:endParaRPr>
          </a:p>
        </p:txBody>
      </p:sp>
    </p:spTree>
    <p:extLst>
      <p:ext uri="{BB962C8B-B14F-4D97-AF65-F5344CB8AC3E}">
        <p14:creationId xmlns:p14="http://schemas.microsoft.com/office/powerpoint/2010/main" val="1618004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endParaRPr lang="ca-ES" sz="900" noProof="0" dirty="0">
              <a:latin typeface="Arial" panose="020B0604020202020204" pitchFamily="34" charset="0"/>
              <a:ea typeface="Roboto" panose="02000000000000000000" pitchFamily="2" charset="0"/>
              <a:cs typeface="Arial" panose="020B0604020202020204" pitchFamily="34" charset="0"/>
              <a:sym typeface="Avenir Roman"/>
            </a:endParaRPr>
          </a:p>
        </p:txBody>
      </p:sp>
    </p:spTree>
    <p:extLst>
      <p:ext uri="{BB962C8B-B14F-4D97-AF65-F5344CB8AC3E}">
        <p14:creationId xmlns:p14="http://schemas.microsoft.com/office/powerpoint/2010/main" val="202286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46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endParaRPr lang="ca-ES" sz="900" dirty="0"/>
          </a:p>
        </p:txBody>
      </p:sp>
    </p:spTree>
    <p:extLst>
      <p:ext uri="{BB962C8B-B14F-4D97-AF65-F5344CB8AC3E}">
        <p14:creationId xmlns:p14="http://schemas.microsoft.com/office/powerpoint/2010/main" val="212241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endParaRPr lang="ca-E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515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1319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641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9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4221783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296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a:endParaRPr lang="es-ES" sz="900" dirty="0">
              <a:latin typeface="Arial" panose="020B0604020202020204" pitchFamily="34" charset="0"/>
              <a:ea typeface="Roboto" panose="02000000000000000000" pitchFamily="2" charset="0"/>
              <a:cs typeface="Arial" panose="020B0604020202020204" pitchFamily="34" charset="0"/>
            </a:endParaRPr>
          </a:p>
          <a:p>
            <a:pPr algn="just"/>
            <a:endParaRPr lang="es-ES" sz="900" dirty="0">
              <a:latin typeface="Arial" panose="020B0604020202020204" pitchFamily="34" charset="0"/>
              <a:ea typeface="Roboto" panose="02000000000000000000" pitchFamily="2" charset="0"/>
              <a:cs typeface="Arial" panose="020B0604020202020204" pitchFamily="34" charset="0"/>
            </a:endParaRPr>
          </a:p>
          <a:p>
            <a:pPr algn="just"/>
            <a:endParaRPr lang="ca-ES" sz="900" dirty="0">
              <a:latin typeface="Arial" panose="020B0604020202020204" pitchFamily="34" charset="0"/>
              <a:ea typeface="Roboto" panose="02000000000000000000" pitchFamily="2" charset="0"/>
              <a:cs typeface="Arial" panose="020B0604020202020204" pitchFamily="34" charset="0"/>
            </a:endParaRPr>
          </a:p>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831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561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655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a:endParaRPr lang="ca-ES" sz="900" noProof="0"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508081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54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a:endParaRPr lang="ca-ES" noProof="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583" y="6835527"/>
            <a:ext cx="3592557" cy="234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863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defTabSz="914317"/>
            <a:r>
              <a:rPr lang="ca-ES" sz="900" dirty="0">
                <a:latin typeface="Arial" panose="020B0604020202020204" pitchFamily="34" charset="0"/>
                <a:ea typeface="Roboto" panose="02000000000000000000" pitchFamily="2" charset="0"/>
                <a:cs typeface="Arial" panose="020B0604020202020204" pitchFamily="34" charset="0"/>
              </a:rPr>
              <a:t>En aquest moment haurà de comentar les virtuts d’una bona planificació i el perquè és important fer-la.</a:t>
            </a:r>
          </a:p>
          <a:p>
            <a:pPr algn="just" defTabSz="914317"/>
            <a:endParaRPr lang="es-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dirty="0">
                <a:latin typeface="Arial" panose="020B0604020202020204" pitchFamily="34" charset="0"/>
                <a:ea typeface="Roboto" panose="02000000000000000000" pitchFamily="2" charset="0"/>
                <a:cs typeface="Arial" panose="020B0604020202020204" pitchFamily="34" charset="0"/>
              </a:rPr>
              <a:t>Una bona planificació tendeix a generar estalvi; l’estalvi genera interessos que són ingressos per a períodes futurs.</a:t>
            </a:r>
          </a:p>
          <a:p>
            <a:pPr algn="just" defTabSz="914317"/>
            <a:endParaRPr lang="es-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dirty="0">
                <a:latin typeface="Arial" panose="020B0604020202020204" pitchFamily="34" charset="0"/>
                <a:ea typeface="Roboto" panose="02000000000000000000" pitchFamily="2" charset="0"/>
                <a:cs typeface="Arial" panose="020B0604020202020204" pitchFamily="34" charset="0"/>
              </a:rPr>
              <a:t>Una persona pot endeutar-se, però ha de fer-ho amb cura i planificant-ho, ja que els interessos incrementaran les despeses en els períodes següents. </a:t>
            </a:r>
            <a:endParaRPr lang="es-ES" sz="900" dirty="0">
              <a:latin typeface="Arial" panose="020B0604020202020204" pitchFamily="34" charset="0"/>
              <a:ea typeface="Roboto" panose="02000000000000000000" pitchFamily="2" charset="0"/>
              <a:cs typeface="Arial" panose="020B0604020202020204" pitchFamily="34" charset="0"/>
            </a:endParaRPr>
          </a:p>
          <a:p>
            <a:pPr algn="just" defTabSz="914317"/>
            <a:endParaRPr lang="es-ES" sz="900" dirty="0">
              <a:latin typeface="Arial" panose="020B0604020202020204" pitchFamily="34" charset="0"/>
              <a:ea typeface="Roboto" panose="02000000000000000000" pitchFamily="2" charset="0"/>
              <a:cs typeface="Arial" panose="020B0604020202020204" pitchFamily="34" charset="0"/>
            </a:endParaRPr>
          </a:p>
          <a:p>
            <a:pPr algn="just"/>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748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829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defTabSz="914317"/>
            <a:endParaRPr lang="es-ES" sz="900" dirty="0">
              <a:latin typeface="Arial" panose="020B0604020202020204" pitchFamily="34" charset="0"/>
              <a:ea typeface="Roboto" panose="02000000000000000000" pitchFamily="2" charset="0"/>
              <a:cs typeface="Arial" panose="020B0604020202020204" pitchFamily="34" charset="0"/>
            </a:endParaRPr>
          </a:p>
          <a:p>
            <a:pPr algn="just"/>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37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75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a:endParaRPr lang="es-ES" sz="900" dirty="0">
              <a:latin typeface="Arial" panose="020B0604020202020204" pitchFamily="34" charset="0"/>
              <a:ea typeface="Roboto" panose="02000000000000000000" pitchFamily="2" charset="0"/>
              <a:cs typeface="Arial" panose="020B0604020202020204" pitchFamily="34" charset="0"/>
            </a:endParaRPr>
          </a:p>
          <a:p>
            <a:pPr algn="just"/>
            <a:endParaRPr lang="ca-ES" sz="900" dirty="0">
              <a:latin typeface="Arial" panose="020B0604020202020204" pitchFamily="34" charset="0"/>
              <a:ea typeface="Roboto" panose="02000000000000000000" pitchFamily="2" charset="0"/>
              <a:cs typeface="Arial" panose="020B0604020202020204" pitchFamily="34" charset="0"/>
            </a:endParaRPr>
          </a:p>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943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501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a:endParaRPr lang="es-ES" sz="900" dirty="0">
              <a:latin typeface="Arial" panose="020B0604020202020204" pitchFamily="34" charset="0"/>
              <a:ea typeface="Roboto" panose="02000000000000000000" pitchFamily="2" charset="0"/>
              <a:cs typeface="Arial" panose="020B0604020202020204" pitchFamily="34" charset="0"/>
            </a:endParaRPr>
          </a:p>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550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endParaRPr lang="ca-ES"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683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66910" y="4715154"/>
            <a:ext cx="5335269"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2451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endParaRPr lang="ca-ES" altLang="es-ES" sz="800" noProof="0" dirty="0">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2054372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defTabSz="914317"/>
            <a:r>
              <a:rPr lang="ca-ES" sz="900" noProof="0" dirty="0">
                <a:latin typeface="Arial" panose="020B0604020202020204" pitchFamily="34" charset="0"/>
                <a:ea typeface="Roboto" panose="02000000000000000000" pitchFamily="2" charset="0"/>
                <a:cs typeface="Arial" panose="020B0604020202020204" pitchFamily="34" charset="0"/>
              </a:rPr>
              <a:t>Informació extreta del diari </a:t>
            </a:r>
            <a:r>
              <a:rPr lang="ca-ES" sz="900" i="1" noProof="0" dirty="0">
                <a:latin typeface="Arial" panose="020B0604020202020204" pitchFamily="34" charset="0"/>
                <a:ea typeface="Roboto" panose="02000000000000000000" pitchFamily="2" charset="0"/>
                <a:cs typeface="Arial" panose="020B0604020202020204" pitchFamily="34" charset="0"/>
              </a:rPr>
              <a:t>ARA</a:t>
            </a:r>
            <a:r>
              <a:rPr lang="ca-ES" sz="900" noProof="0" dirty="0">
                <a:latin typeface="Arial" panose="020B0604020202020204" pitchFamily="34" charset="0"/>
                <a:ea typeface="Roboto" panose="02000000000000000000" pitchFamily="2" charset="0"/>
                <a:cs typeface="Arial" panose="020B0604020202020204" pitchFamily="34" charset="0"/>
              </a:rPr>
              <a:t>:</a:t>
            </a:r>
            <a:r>
              <a:rPr lang="ca-ES" sz="900" baseline="0" noProof="0" dirty="0">
                <a:latin typeface="Arial" panose="020B0604020202020204" pitchFamily="34" charset="0"/>
                <a:ea typeface="Roboto" panose="02000000000000000000" pitchFamily="2" charset="0"/>
                <a:cs typeface="Arial" panose="020B0604020202020204" pitchFamily="34" charset="0"/>
              </a:rPr>
              <a:t> Vallejo, O. (09/10/2017). Despeses dels desplaçaments interurbans. </a:t>
            </a:r>
            <a:r>
              <a:rPr lang="ca-ES" sz="900" i="1" baseline="0" noProof="0" dirty="0">
                <a:latin typeface="Arial" panose="020B0604020202020204" pitchFamily="34" charset="0"/>
                <a:ea typeface="Roboto" panose="02000000000000000000" pitchFamily="2" charset="0"/>
                <a:cs typeface="Arial" panose="020B0604020202020204" pitchFamily="34" charset="0"/>
              </a:rPr>
              <a:t>Diari ARA</a:t>
            </a:r>
            <a:r>
              <a:rPr lang="ca-ES" sz="900" baseline="0" noProof="0" dirty="0">
                <a:latin typeface="Arial" panose="020B0604020202020204" pitchFamily="34" charset="0"/>
                <a:ea typeface="Roboto" panose="02000000000000000000" pitchFamily="2" charset="0"/>
                <a:cs typeface="Arial" panose="020B0604020202020204" pitchFamily="34" charset="0"/>
              </a:rPr>
              <a:t>, p. 43</a:t>
            </a:r>
            <a:endParaRPr lang="ca-ES" sz="900" noProof="0" dirty="0">
              <a:latin typeface="Arial" panose="020B0604020202020204" pitchFamily="34" charset="0"/>
              <a:ea typeface="Roboto" panose="02000000000000000000" pitchFamily="2" charset="0"/>
              <a:cs typeface="Arial" panose="020B0604020202020204" pitchFamily="34" charset="0"/>
            </a:endParaRPr>
          </a:p>
          <a:p>
            <a:pPr algn="just" defTabSz="914317"/>
            <a:endParaRPr lang="es-ES" sz="900" dirty="0">
              <a:latin typeface="Arial" panose="020B0604020202020204" pitchFamily="34" charset="0"/>
              <a:ea typeface="Roboto" panose="02000000000000000000" pitchFamily="2" charset="0"/>
              <a:cs typeface="Arial" panose="020B0604020202020204" pitchFamily="34" charset="0"/>
            </a:endParaRPr>
          </a:p>
          <a:p>
            <a:br>
              <a:rPr lang="es-ES" sz="900" dirty="0">
                <a:latin typeface="Arial" panose="020B0604020202020204" pitchFamily="34" charset="0"/>
                <a:cs typeface="Arial" panose="020B0604020202020204" pitchFamily="34" charset="0"/>
              </a:rPr>
            </a:br>
            <a:endParaRPr lang="ca-ES" sz="900" dirty="0">
              <a:latin typeface="Arial" panose="020B0604020202020204" pitchFamily="34" charset="0"/>
              <a:ea typeface="Roboto" panose="02000000000000000000" pitchFamily="2" charset="0"/>
              <a:cs typeface="Arial" panose="020B0604020202020204" pitchFamily="34" charset="0"/>
            </a:endParaRPr>
          </a:p>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22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marL="0" marR="0" indent="0" algn="just" defTabSz="457200" eaLnBrk="1" fontAlgn="auto" latinLnBrk="0" hangingPunct="1">
              <a:lnSpc>
                <a:spcPct val="125000"/>
              </a:lnSpc>
              <a:spcBef>
                <a:spcPts val="0"/>
              </a:spcBef>
              <a:spcAft>
                <a:spcPts val="0"/>
              </a:spcAft>
              <a:buClrTx/>
              <a:buSzTx/>
              <a:buFontTx/>
              <a:buNone/>
              <a:tabLst/>
              <a:defRPr/>
            </a:pPr>
            <a:r>
              <a:rPr lang="ca-ES" sz="900" dirty="0">
                <a:latin typeface="Arial" panose="020B0604020202020204" pitchFamily="34" charset="0"/>
                <a:ea typeface="Roboto" panose="02000000000000000000" pitchFamily="2" charset="0"/>
                <a:cs typeface="Arial" panose="020B0604020202020204" pitchFamily="34" charset="0"/>
              </a:rPr>
              <a:t>No els demanarem que facin els càlculs. Simplement que es fixin en els resultats. (El mètode fet servir per trobar els resultats és el de la renda constant).</a:t>
            </a:r>
            <a:endParaRPr lang="es-ES" sz="900" dirty="0">
              <a:latin typeface="Arial" panose="020B0604020202020204" pitchFamily="34" charset="0"/>
              <a:ea typeface="Roboto" panose="02000000000000000000" pitchFamily="2" charset="0"/>
              <a:cs typeface="Arial" panose="020B0604020202020204" pitchFamily="34" charset="0"/>
            </a:endParaRPr>
          </a:p>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34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defTabSz="914317"/>
            <a:r>
              <a:rPr lang="ca-ES" sz="900" dirty="0">
                <a:latin typeface="Arial" panose="020B0604020202020204" pitchFamily="34" charset="0"/>
                <a:ea typeface="Roboto" panose="02000000000000000000" pitchFamily="2" charset="0"/>
                <a:cs typeface="Arial" panose="020B0604020202020204" pitchFamily="34" charset="0"/>
              </a:rPr>
              <a:t>Com més aviat es comença a estalviar, menys es pagarà al final i menys s’haurà de pagar cada mes.</a:t>
            </a: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b="1" dirty="0">
                <a:latin typeface="Arial" panose="020B0604020202020204" pitchFamily="34" charset="0"/>
                <a:ea typeface="Roboto" panose="02000000000000000000" pitchFamily="2" charset="0"/>
                <a:cs typeface="Arial" panose="020B0604020202020204" pitchFamily="34" charset="0"/>
              </a:rPr>
              <a:t>Tingui en compte que es considera un tipus impositiu del 19%</a:t>
            </a: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dirty="0">
                <a:latin typeface="Arial" panose="020B0604020202020204" pitchFamily="34" charset="0"/>
                <a:ea typeface="Roboto" panose="02000000000000000000" pitchFamily="2" charset="0"/>
                <a:cs typeface="Arial" panose="020B0604020202020204" pitchFamily="34" charset="0"/>
              </a:rPr>
              <a:t>També comenti que en cas d’endeutar-nos, la idea funciona al revés, com més temps es tardi a pagar el préstec, més es pagarà al final.</a:t>
            </a:r>
          </a:p>
          <a:p>
            <a:pPr algn="just" defTabSz="914317"/>
            <a:endParaRPr lang="es-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dirty="0">
                <a:latin typeface="Arial" panose="020B0604020202020204" pitchFamily="34" charset="0"/>
                <a:ea typeface="Roboto" panose="02000000000000000000" pitchFamily="2" charset="0"/>
                <a:cs typeface="Arial" panose="020B0604020202020204" pitchFamily="34" charset="0"/>
              </a:rPr>
              <a:t>Quan faci clic a la calculadora (en mode presentació)</a:t>
            </a:r>
            <a:r>
              <a:rPr lang="ca-ES" sz="900" baseline="0" dirty="0">
                <a:latin typeface="Arial" panose="020B0604020202020204" pitchFamily="34" charset="0"/>
                <a:ea typeface="Roboto" panose="02000000000000000000" pitchFamily="2" charset="0"/>
                <a:cs typeface="Arial" panose="020B0604020202020204" pitchFamily="34" charset="0"/>
              </a:rPr>
              <a:t> </a:t>
            </a:r>
            <a:r>
              <a:rPr lang="ca-ES" sz="900" dirty="0">
                <a:latin typeface="Arial" panose="020B0604020202020204" pitchFamily="34" charset="0"/>
                <a:ea typeface="Roboto" panose="02000000000000000000" pitchFamily="2" charset="0"/>
                <a:cs typeface="Arial" panose="020B0604020202020204" pitchFamily="34" charset="0"/>
              </a:rPr>
              <a:t>s’obrirà un </a:t>
            </a:r>
            <a:r>
              <a:rPr lang="ca-ES" sz="900" dirty="0" err="1">
                <a:latin typeface="Arial" panose="020B0604020202020204" pitchFamily="34" charset="0"/>
                <a:ea typeface="Roboto" panose="02000000000000000000" pitchFamily="2" charset="0"/>
                <a:cs typeface="Arial" panose="020B0604020202020204" pitchFamily="34" charset="0"/>
              </a:rPr>
              <a:t>link</a:t>
            </a:r>
            <a:r>
              <a:rPr lang="ca-ES" sz="900" dirty="0">
                <a:latin typeface="Arial" panose="020B0604020202020204" pitchFamily="34" charset="0"/>
                <a:ea typeface="Roboto" panose="02000000000000000000" pitchFamily="2" charset="0"/>
                <a:cs typeface="Arial" panose="020B0604020202020204" pitchFamily="34" charset="0"/>
              </a:rPr>
              <a:t> amb la calculadora de </a:t>
            </a:r>
            <a:r>
              <a:rPr lang="ca-ES" sz="900" dirty="0">
                <a:latin typeface="Arial" panose="020B0604020202020204" pitchFamily="34" charset="0"/>
                <a:ea typeface="Roboto" panose="02000000000000000000" pitchFamily="2" charset="0"/>
                <a:cs typeface="Arial" panose="020B0604020202020204" pitchFamily="34" charset="0"/>
                <a:hlinkClick r:id="rId3"/>
              </a:rPr>
              <a:t>www.finanzasparatodos.es</a:t>
            </a:r>
            <a:r>
              <a:rPr lang="ca-ES" sz="900" baseline="0" dirty="0">
                <a:latin typeface="Arial" panose="020B0604020202020204" pitchFamily="34" charset="0"/>
                <a:ea typeface="Roboto" panose="02000000000000000000" pitchFamily="2" charset="0"/>
                <a:cs typeface="Arial" panose="020B0604020202020204" pitchFamily="34" charset="0"/>
              </a:rPr>
              <a:t> </a:t>
            </a:r>
            <a:r>
              <a:rPr lang="ca-ES" sz="900" dirty="0">
                <a:latin typeface="Arial" panose="020B0604020202020204" pitchFamily="34" charset="0"/>
                <a:ea typeface="Roboto" panose="02000000000000000000" pitchFamily="2" charset="0"/>
                <a:cs typeface="Arial" panose="020B0604020202020204" pitchFamily="34" charset="0"/>
              </a:rPr>
              <a:t>aportació mensual segons objectiu. </a:t>
            </a:r>
          </a:p>
          <a:p>
            <a:pPr algn="just" defTabSz="914317"/>
            <a:r>
              <a:rPr lang="ca-ES" sz="900" dirty="0">
                <a:latin typeface="Arial" panose="020B0604020202020204" pitchFamily="34" charset="0"/>
                <a:ea typeface="Roboto" panose="02000000000000000000" pitchFamily="2" charset="0"/>
                <a:cs typeface="Arial" panose="020B0604020202020204" pitchFamily="34" charset="0"/>
                <a:hlinkClick r:id="rId4"/>
              </a:rPr>
              <a:t>http://www.finanzasparatodos.es/es/secciones/herramientas/calculadoraahorrar_mes2.html</a:t>
            </a:r>
            <a:endParaRPr lang="ca-ES" sz="900" dirty="0">
              <a:latin typeface="Arial" panose="020B0604020202020204" pitchFamily="34" charset="0"/>
              <a:ea typeface="Roboto" panose="02000000000000000000" pitchFamily="2" charset="0"/>
              <a:cs typeface="Arial" panose="020B0604020202020204" pitchFamily="34" charset="0"/>
            </a:endParaRP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dirty="0">
                <a:latin typeface="Arial" panose="020B0604020202020204" pitchFamily="34" charset="0"/>
                <a:ea typeface="Roboto" panose="02000000000000000000" pitchFamily="2" charset="0"/>
                <a:cs typeface="Arial" panose="020B0604020202020204" pitchFamily="34" charset="0"/>
              </a:rPr>
              <a:t>La idea és explicar als alumnes com fer servir aquesta eina, modificant les variables.</a:t>
            </a:r>
            <a:endParaRPr lang="es-ES" sz="900" dirty="0">
              <a:latin typeface="Arial" panose="020B0604020202020204" pitchFamily="34" charset="0"/>
              <a:ea typeface="Roboto" panose="02000000000000000000" pitchFamily="2" charset="0"/>
              <a:cs typeface="Arial" panose="020B0604020202020204" pitchFamily="34" charset="0"/>
            </a:endParaRPr>
          </a:p>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646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852488" y="744538"/>
            <a:ext cx="4964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66910" y="4715154"/>
            <a:ext cx="5335269"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3124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endParaRPr lang="ca-ES" sz="900" dirty="0">
              <a:latin typeface="Roboto" panose="02000000000000000000" pitchFamily="2" charset="0"/>
              <a:ea typeface="Roboto" panose="02000000000000000000" pitchFamily="2" charset="0"/>
              <a:cs typeface="+mj-cs"/>
              <a:sym typeface="Avenir Roman"/>
            </a:endParaRPr>
          </a:p>
        </p:txBody>
      </p:sp>
    </p:spTree>
    <p:extLst>
      <p:ext uri="{BB962C8B-B14F-4D97-AF65-F5344CB8AC3E}">
        <p14:creationId xmlns:p14="http://schemas.microsoft.com/office/powerpoint/2010/main" val="4026910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defTabSz="914317"/>
            <a:r>
              <a:rPr lang="ca-ES" sz="900" dirty="0">
                <a:latin typeface="Arial" panose="020B0604020202020204" pitchFamily="34" charset="0"/>
                <a:ea typeface="Roboto" panose="02000000000000000000" pitchFamily="2" charset="0"/>
                <a:cs typeface="Arial" panose="020B0604020202020204" pitchFamily="34" charset="0"/>
              </a:rPr>
              <a:t>Precisament, les assegurances permeten cobrir-se de situacions poc probables, però que si passen, tenen greus efectes en el patrimoni de qui les contracten.  </a:t>
            </a: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dirty="0">
                <a:latin typeface="Arial" panose="020B0604020202020204" pitchFamily="34" charset="0"/>
                <a:ea typeface="Roboto" panose="02000000000000000000" pitchFamily="2" charset="0"/>
                <a:cs typeface="Arial" panose="020B0604020202020204" pitchFamily="34" charset="0"/>
              </a:rPr>
              <a:t>Aquests artistes tenen contractades assegurances per a la seva veu, que cobreixen, entre altres coses: </a:t>
            </a: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marL="179062" indent="-179062" algn="just">
              <a:buFontTx/>
              <a:buChar char="-"/>
            </a:pPr>
            <a:r>
              <a:rPr lang="ca-ES" sz="900" dirty="0">
                <a:latin typeface="Arial" panose="020B0604020202020204" pitchFamily="34" charset="0"/>
                <a:ea typeface="Roboto" panose="02000000000000000000" pitchFamily="2" charset="0"/>
                <a:cs typeface="Arial" panose="020B0604020202020204" pitchFamily="34" charset="0"/>
              </a:rPr>
              <a:t>Pèrdua de veu per malaltia, com la laringitis.</a:t>
            </a:r>
          </a:p>
          <a:p>
            <a:pPr marL="179062" indent="-179062" algn="just">
              <a:buFontTx/>
              <a:buChar char="-"/>
            </a:pPr>
            <a:r>
              <a:rPr lang="ca-ES" sz="900" dirty="0">
                <a:latin typeface="Arial" panose="020B0604020202020204" pitchFamily="34" charset="0"/>
                <a:ea typeface="Roboto" panose="02000000000000000000" pitchFamily="2" charset="0"/>
                <a:cs typeface="Arial" panose="020B0604020202020204" pitchFamily="34" charset="0"/>
              </a:rPr>
              <a:t>Tensió de les cordes vocals o altres lesions.</a:t>
            </a:r>
            <a:endParaRPr lang="es-ES" sz="900" dirty="0">
              <a:latin typeface="Arial" panose="020B0604020202020204" pitchFamily="34" charset="0"/>
              <a:ea typeface="Roboto" panose="02000000000000000000" pitchFamily="2" charset="0"/>
              <a:cs typeface="Arial" panose="020B0604020202020204" pitchFamily="34" charset="0"/>
            </a:endParaRPr>
          </a:p>
          <a:p>
            <a:pPr marL="179062" indent="-179062" algn="just">
              <a:buFontTx/>
              <a:buChar char="-"/>
            </a:pPr>
            <a:r>
              <a:rPr lang="ca-ES" sz="900" dirty="0">
                <a:latin typeface="Arial" panose="020B0604020202020204" pitchFamily="34" charset="0"/>
                <a:ea typeface="Roboto" panose="02000000000000000000" pitchFamily="2" charset="0"/>
                <a:cs typeface="Arial" panose="020B0604020202020204" pitchFamily="34" charset="0"/>
              </a:rPr>
              <a:t>Els nòduls vocals, pòlips vocals, quists vocals, trastorns de la mucosa, etc. </a:t>
            </a:r>
          </a:p>
          <a:p>
            <a:pPr algn="just"/>
            <a:endParaRPr lang="es-ES" sz="900" dirty="0">
              <a:latin typeface="Arial" panose="020B0604020202020204" pitchFamily="34" charset="0"/>
              <a:ea typeface="Roboto" panose="02000000000000000000" pitchFamily="2" charset="0"/>
              <a:cs typeface="Arial" panose="020B0604020202020204" pitchFamily="34" charset="0"/>
            </a:endParaRPr>
          </a:p>
          <a:p>
            <a:pPr algn="just"/>
            <a:r>
              <a:rPr lang="ca-ES" sz="900" dirty="0">
                <a:latin typeface="Arial" panose="020B0604020202020204" pitchFamily="34" charset="0"/>
                <a:ea typeface="Roboto" panose="02000000000000000000" pitchFamily="2" charset="0"/>
                <a:cs typeface="Arial" panose="020B0604020202020204" pitchFamily="34" charset="0"/>
              </a:rPr>
              <a:t>Explicar la idea de les assegurances, com a instrument que serveix per transferir el risc de situacions que tenen poca probabilitat d’ocórrer, però que si passen, afecten molt.  </a:t>
            </a:r>
            <a:endParaRPr lang="es-ES" sz="900" dirty="0">
              <a:latin typeface="Arial" panose="020B0604020202020204" pitchFamily="34" charset="0"/>
              <a:ea typeface="Roboto" panose="02000000000000000000" pitchFamily="2" charset="0"/>
              <a:cs typeface="Arial" panose="020B0604020202020204" pitchFamily="34" charset="0"/>
            </a:endParaRP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algn="just"/>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824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defTabSz="914317"/>
            <a:r>
              <a:rPr lang="ca-ES" sz="900" dirty="0">
                <a:latin typeface="Arial" panose="020B0604020202020204" pitchFamily="34" charset="0"/>
                <a:ea typeface="Roboto" panose="02000000000000000000" pitchFamily="2" charset="0"/>
                <a:cs typeface="Arial" panose="020B0604020202020204" pitchFamily="34" charset="0"/>
              </a:rPr>
              <a:t>Es tracta de persones normals</a:t>
            </a:r>
            <a:r>
              <a:rPr lang="ca-ES" sz="900" baseline="0" dirty="0">
                <a:latin typeface="Arial" panose="020B0604020202020204" pitchFamily="34" charset="0"/>
                <a:ea typeface="Roboto" panose="02000000000000000000" pitchFamily="2" charset="0"/>
                <a:cs typeface="Arial" panose="020B0604020202020204" pitchFamily="34" charset="0"/>
              </a:rPr>
              <a:t> que e</a:t>
            </a:r>
            <a:r>
              <a:rPr lang="ca-ES" sz="900" dirty="0">
                <a:latin typeface="Arial" panose="020B0604020202020204" pitchFamily="34" charset="0"/>
                <a:ea typeface="Roboto" panose="02000000000000000000" pitchFamily="2" charset="0"/>
                <a:cs typeface="Arial" panose="020B0604020202020204" pitchFamily="34" charset="0"/>
              </a:rPr>
              <a:t>s poden veure exposades a alguna situació poc probable d’ocórrer, però si passa, pot arribar a ser greu.  </a:t>
            </a: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dirty="0">
                <a:latin typeface="Arial" panose="020B0604020202020204" pitchFamily="34" charset="0"/>
                <a:ea typeface="Roboto" panose="02000000000000000000" pitchFamily="2" charset="0"/>
                <a:cs typeface="Arial" panose="020B0604020202020204" pitchFamily="34" charset="0"/>
              </a:rPr>
              <a:t>Pot parlar de les assegurances de cotxe, moto, habitatge, responsabilitat civil, vida (risc), etc.  </a:t>
            </a: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dirty="0">
                <a:latin typeface="Arial" panose="020B0604020202020204" pitchFamily="34" charset="0"/>
                <a:ea typeface="Roboto" panose="02000000000000000000" pitchFamily="2" charset="0"/>
                <a:cs typeface="Arial" panose="020B0604020202020204" pitchFamily="34" charset="0"/>
              </a:rPr>
              <a:t>És important saber de quins riscos ens podem cobrir, per evitar sobreassegurances i infraassegurances.  </a:t>
            </a: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dirty="0">
                <a:latin typeface="Arial" panose="020B0604020202020204" pitchFamily="34" charset="0"/>
                <a:ea typeface="Roboto" panose="02000000000000000000" pitchFamily="2" charset="0"/>
                <a:cs typeface="Arial" panose="020B0604020202020204" pitchFamily="34" charset="0"/>
              </a:rPr>
              <a:t>Aclarir, també, que reduir les cobertures, també redueix la prima, però pot ser que no s’estigui cobrint el risc que es desitja.  </a:t>
            </a: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dirty="0">
                <a:latin typeface="Arial" panose="020B0604020202020204" pitchFamily="34" charset="0"/>
                <a:ea typeface="Roboto" panose="02000000000000000000" pitchFamily="2" charset="0"/>
                <a:cs typeface="Arial" panose="020B0604020202020204" pitchFamily="34" charset="0"/>
              </a:rPr>
              <a:t>Deixi clar que les assegurances són voluntàries i depenen de la situació i desitjos de cadascú. Excepte les de vehicles que són obligatòries.</a:t>
            </a: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algn="just"/>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520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defTabSz="914317"/>
            <a:r>
              <a:rPr lang="ca-ES" sz="900" dirty="0">
                <a:latin typeface="Arial" panose="020B0604020202020204" pitchFamily="34" charset="0"/>
                <a:ea typeface="Roboto" panose="02000000000000000000" pitchFamily="2" charset="0"/>
                <a:cs typeface="Arial" panose="020B0604020202020204" pitchFamily="34" charset="0"/>
              </a:rPr>
              <a:t>En Joan vol contractar una assegurança de moto. Quins dels factors següents</a:t>
            </a:r>
            <a:r>
              <a:rPr lang="ca-ES" sz="900" baseline="0" dirty="0">
                <a:latin typeface="Arial" panose="020B0604020202020204" pitchFamily="34" charset="0"/>
                <a:ea typeface="Roboto" panose="02000000000000000000" pitchFamily="2" charset="0"/>
                <a:cs typeface="Arial" panose="020B0604020202020204" pitchFamily="34" charset="0"/>
              </a:rPr>
              <a:t> </a:t>
            </a:r>
            <a:r>
              <a:rPr lang="ca-ES" sz="900" dirty="0">
                <a:latin typeface="Arial" panose="020B0604020202020204" pitchFamily="34" charset="0"/>
                <a:ea typeface="Roboto" panose="02000000000000000000" pitchFamily="2" charset="0"/>
                <a:cs typeface="Arial" panose="020B0604020202020204" pitchFamily="34" charset="0"/>
              </a:rPr>
              <a:t>creus que afectaran la prima que haurà de pagar? </a:t>
            </a: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marL="0" indent="0" algn="just" defTabSz="914317">
              <a:buFont typeface="Wingdings" charset="2"/>
              <a:buNone/>
            </a:pPr>
            <a:r>
              <a:rPr lang="ca-ES" sz="900" dirty="0">
                <a:latin typeface="Arial" panose="020B0604020202020204" pitchFamily="34" charset="0"/>
                <a:ea typeface="Roboto" panose="02000000000000000000" pitchFamily="2" charset="0"/>
                <a:cs typeface="Arial" panose="020B0604020202020204" pitchFamily="34" charset="0"/>
              </a:rPr>
              <a:t>L’edat d’en Joan</a:t>
            </a:r>
          </a:p>
          <a:p>
            <a:pPr marL="0" indent="0" algn="just" defTabSz="914317">
              <a:buFont typeface="Wingdings" charset="2"/>
              <a:buNone/>
            </a:pPr>
            <a:r>
              <a:rPr lang="ca-ES" sz="900" dirty="0">
                <a:latin typeface="Arial" panose="020B0604020202020204" pitchFamily="34" charset="0"/>
                <a:ea typeface="Roboto" panose="02000000000000000000" pitchFamily="2" charset="0"/>
                <a:cs typeface="Arial" panose="020B0604020202020204" pitchFamily="34" charset="0"/>
              </a:rPr>
              <a:t>El temps que fa</a:t>
            </a:r>
            <a:r>
              <a:rPr lang="ca-ES" sz="900" baseline="0" dirty="0">
                <a:latin typeface="Arial" panose="020B0604020202020204" pitchFamily="34" charset="0"/>
                <a:ea typeface="Roboto" panose="02000000000000000000" pitchFamily="2" charset="0"/>
                <a:cs typeface="Arial" panose="020B0604020202020204" pitchFamily="34" charset="0"/>
              </a:rPr>
              <a:t> que té</a:t>
            </a:r>
            <a:r>
              <a:rPr lang="ca-ES" sz="900" dirty="0">
                <a:latin typeface="Arial" panose="020B0604020202020204" pitchFamily="34" charset="0"/>
                <a:ea typeface="Roboto" panose="02000000000000000000" pitchFamily="2" charset="0"/>
                <a:cs typeface="Arial" panose="020B0604020202020204" pitchFamily="34" charset="0"/>
              </a:rPr>
              <a:t> carnet</a:t>
            </a:r>
          </a:p>
          <a:p>
            <a:pPr marL="0" indent="0" algn="just" defTabSz="914317">
              <a:buFont typeface="Wingdings" charset="2"/>
              <a:buNone/>
            </a:pPr>
            <a:r>
              <a:rPr lang="ca-ES" sz="900" dirty="0">
                <a:latin typeface="Arial" panose="020B0604020202020204" pitchFamily="34" charset="0"/>
                <a:ea typeface="Roboto" panose="02000000000000000000" pitchFamily="2" charset="0"/>
                <a:cs typeface="Arial" panose="020B0604020202020204" pitchFamily="34" charset="0"/>
              </a:rPr>
              <a:t>L’alçada i el pes d’en Joan (NO)</a:t>
            </a:r>
          </a:p>
          <a:p>
            <a:pPr marL="0" indent="0" algn="just" defTabSz="914317">
              <a:buFont typeface="Wingdings" charset="2"/>
              <a:buNone/>
            </a:pPr>
            <a:r>
              <a:rPr lang="ca-ES" sz="900" dirty="0">
                <a:latin typeface="Arial" panose="020B0604020202020204" pitchFamily="34" charset="0"/>
                <a:ea typeface="Roboto" panose="02000000000000000000" pitchFamily="2" charset="0"/>
                <a:cs typeface="Arial" panose="020B0604020202020204" pitchFamily="34" charset="0"/>
              </a:rPr>
              <a:t>La cilindrada de la moto</a:t>
            </a:r>
          </a:p>
          <a:p>
            <a:pPr marL="0" indent="0" algn="just" defTabSz="914317">
              <a:buFont typeface="Wingdings" charset="2"/>
              <a:buNone/>
            </a:pPr>
            <a:r>
              <a:rPr lang="ca-ES" sz="900" dirty="0">
                <a:latin typeface="Arial" panose="020B0604020202020204" pitchFamily="34" charset="0"/>
                <a:ea typeface="Roboto" panose="02000000000000000000" pitchFamily="2" charset="0"/>
                <a:cs typeface="Arial" panose="020B0604020202020204" pitchFamily="34" charset="0"/>
              </a:rPr>
              <a:t>Els anys d’antiguitat de la moto </a:t>
            </a:r>
          </a:p>
          <a:p>
            <a:pPr marL="0" indent="0" algn="just" defTabSz="914317">
              <a:buFont typeface="Wingdings" charset="2"/>
              <a:buNone/>
            </a:pPr>
            <a:r>
              <a:rPr lang="ca-ES" sz="900" dirty="0">
                <a:latin typeface="Arial" panose="020B0604020202020204" pitchFamily="34" charset="0"/>
                <a:ea typeface="Roboto" panose="02000000000000000000" pitchFamily="2" charset="0"/>
                <a:cs typeface="Arial" panose="020B0604020202020204" pitchFamily="34" charset="0"/>
              </a:rPr>
              <a:t>Els punts que tingui en Joan al carnet </a:t>
            </a:r>
          </a:p>
          <a:p>
            <a:pPr marL="0" indent="0" algn="just" defTabSz="914317">
              <a:buFont typeface="Wingdings" charset="2"/>
              <a:buNone/>
            </a:pPr>
            <a:r>
              <a:rPr lang="ca-ES" sz="900" dirty="0">
                <a:latin typeface="Arial" panose="020B0604020202020204" pitchFamily="34" charset="0"/>
                <a:ea typeface="Roboto" panose="02000000000000000000" pitchFamily="2" charset="0"/>
                <a:cs typeface="Arial" panose="020B0604020202020204" pitchFamily="34" charset="0"/>
              </a:rPr>
              <a:t>El número de germans que té en Joan (NO)</a:t>
            </a:r>
          </a:p>
          <a:p>
            <a:pPr algn="just" defTabSz="914317"/>
            <a:endParaRPr lang="ca-ES" sz="900" dirty="0">
              <a:latin typeface="Arial" panose="020B0604020202020204" pitchFamily="34" charset="0"/>
              <a:ea typeface="Roboto" panose="02000000000000000000" pitchFamily="2" charset="0"/>
              <a:cs typeface="Arial" panose="020B0604020202020204" pitchFamily="34" charset="0"/>
            </a:endParaRPr>
          </a:p>
          <a:p>
            <a:pPr algn="just"/>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740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defTabSz="914317"/>
            <a:r>
              <a:rPr lang="ca-ES" sz="900" dirty="0">
                <a:latin typeface="Arial" panose="020B0604020202020204" pitchFamily="34" charset="0"/>
                <a:ea typeface="Roboto" panose="02000000000000000000" pitchFamily="2" charset="0"/>
                <a:cs typeface="Arial" panose="020B0604020202020204" pitchFamily="34" charset="0"/>
              </a:rPr>
              <a:t>L’objectiu d’aquesta diapositiva és el següent:</a:t>
            </a:r>
          </a:p>
          <a:p>
            <a:pPr algn="just" defTabSz="914317"/>
            <a:endParaRPr lang="es-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dirty="0">
                <a:latin typeface="Arial" panose="020B0604020202020204" pitchFamily="34" charset="0"/>
                <a:ea typeface="Roboto" panose="02000000000000000000" pitchFamily="2" charset="0"/>
                <a:cs typeface="Arial" panose="020B0604020202020204" pitchFamily="34" charset="0"/>
              </a:rPr>
              <a:t>Sempre que comprem un ordinador, una càmera, un mòbil, unes vambes, una moto, etc., ens n’informem bé: busquem molta estona a Internet (webs de les marques, de botigues, </a:t>
            </a:r>
            <a:r>
              <a:rPr lang="ca-ES" sz="900" dirty="0" err="1">
                <a:latin typeface="Arial" panose="020B0604020202020204" pitchFamily="34" charset="0"/>
                <a:ea typeface="Roboto" panose="02000000000000000000" pitchFamily="2" charset="0"/>
                <a:cs typeface="Arial" panose="020B0604020202020204" pitchFamily="34" charset="0"/>
              </a:rPr>
              <a:t>blogs</a:t>
            </a:r>
            <a:r>
              <a:rPr lang="ca-ES" sz="900" dirty="0">
                <a:latin typeface="Arial" panose="020B0604020202020204" pitchFamily="34" charset="0"/>
                <a:ea typeface="Roboto" panose="02000000000000000000" pitchFamily="2" charset="0"/>
                <a:cs typeface="Arial" panose="020B0604020202020204" pitchFamily="34" charset="0"/>
              </a:rPr>
              <a:t> d’experts, etc.), anem a la botiga, preguntem a la família i coneguts, etc. Però quan s’ha d’adquirir un producte financer no es fa aquesta feina i, fins i tot, molts cops no es diu tota la veritat a la persona que ens està assessorant.</a:t>
            </a:r>
          </a:p>
          <a:p>
            <a:pPr algn="just" defTabSz="914317"/>
            <a:endParaRPr lang="es-ES" sz="90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dirty="0">
                <a:latin typeface="Arial" panose="020B0604020202020204" pitchFamily="34" charset="0"/>
                <a:ea typeface="Roboto" panose="02000000000000000000" pitchFamily="2" charset="0"/>
                <a:cs typeface="Arial" panose="020B0604020202020204" pitchFamily="34" charset="0"/>
              </a:rPr>
              <a:t>El missatge és que sempre s’ha de buscar informació per poder prendre decisions informades.</a:t>
            </a:r>
          </a:p>
          <a:p>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22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accent1"/>
            </a:solidFill>
          </a:ln>
        </p:spPr>
      </p:sp>
      <p:sp>
        <p:nvSpPr>
          <p:cNvPr id="3" name="2 Marcador de notas"/>
          <p:cNvSpPr>
            <a:spLocks noGrp="1"/>
          </p:cNvSpPr>
          <p:nvPr>
            <p:ph type="body" idx="1"/>
          </p:nvPr>
        </p:nvSpPr>
        <p:spPr/>
        <p:txBody>
          <a:bodyPr/>
          <a:lstStyle/>
          <a:p>
            <a:pPr algn="just" defTabSz="914317"/>
            <a:r>
              <a:rPr lang="ca-ES" sz="900" noProof="0" dirty="0">
                <a:latin typeface="Arial" panose="020B0604020202020204" pitchFamily="34" charset="0"/>
                <a:ea typeface="Roboto" panose="02000000000000000000" pitchFamily="2" charset="0"/>
                <a:cs typeface="Arial" panose="020B0604020202020204" pitchFamily="34" charset="0"/>
              </a:rPr>
              <a:t>Lligada</a:t>
            </a:r>
            <a:r>
              <a:rPr lang="ca-ES" sz="900" baseline="0" noProof="0" dirty="0">
                <a:latin typeface="Arial" panose="020B0604020202020204" pitchFamily="34" charset="0"/>
                <a:ea typeface="Roboto" panose="02000000000000000000" pitchFamily="2" charset="0"/>
                <a:cs typeface="Arial" panose="020B0604020202020204" pitchFamily="34" charset="0"/>
              </a:rPr>
              <a:t> </a:t>
            </a:r>
            <a:r>
              <a:rPr lang="ca-ES" sz="900" noProof="0" dirty="0">
                <a:latin typeface="Arial" panose="020B0604020202020204" pitchFamily="34" charset="0"/>
                <a:ea typeface="Roboto" panose="02000000000000000000" pitchFamily="2" charset="0"/>
                <a:cs typeface="Arial" panose="020B0604020202020204" pitchFamily="34" charset="0"/>
              </a:rPr>
              <a:t>amb la planificació financera i l’estalvi.</a:t>
            </a:r>
          </a:p>
          <a:p>
            <a:pPr algn="just" defTabSz="914317"/>
            <a:r>
              <a:rPr lang="ca-ES" sz="900" noProof="0" dirty="0">
                <a:latin typeface="Arial" panose="020B0604020202020204" pitchFamily="34" charset="0"/>
                <a:ea typeface="Roboto" panose="02000000000000000000" pitchFamily="2" charset="0"/>
                <a:cs typeface="Arial" panose="020B0604020202020204" pitchFamily="34" charset="0"/>
              </a:rPr>
              <a:t>Reparteixi l’activitat als alumnes perquè dibuixin la línia d’ingressos que ells creuen que poden tenir al llarg de la seva vida. </a:t>
            </a:r>
          </a:p>
          <a:p>
            <a:pPr algn="just" defTabSz="914317"/>
            <a:endParaRPr lang="ca-ES" sz="900" noProof="0" dirty="0">
              <a:latin typeface="Arial" panose="020B0604020202020204" pitchFamily="34" charset="0"/>
              <a:ea typeface="Roboto" panose="02000000000000000000" pitchFamily="2" charset="0"/>
              <a:cs typeface="Arial" panose="020B0604020202020204" pitchFamily="34" charset="0"/>
            </a:endParaRPr>
          </a:p>
          <a:p>
            <a:pPr algn="just" defTabSz="914317"/>
            <a:r>
              <a:rPr lang="ca-ES" sz="900" noProof="0" dirty="0">
                <a:latin typeface="Arial" panose="020B0604020202020204" pitchFamily="34" charset="0"/>
                <a:ea typeface="Roboto" panose="02000000000000000000" pitchFamily="2" charset="0"/>
                <a:cs typeface="Arial" panose="020B0604020202020204" pitchFamily="34" charset="0"/>
              </a:rPr>
              <a:t>Es plantegen diferents respostes, però és important que es vegi que l’evolució dels ingressos no ha de ser lineal i que, si es planifica bé, no ha de baixar abruptament a partir de la jubilació.</a:t>
            </a:r>
          </a:p>
          <a:p>
            <a:pPr algn="just" defTabSz="914317"/>
            <a:r>
              <a:rPr lang="ca-ES" sz="900" noProof="0" dirty="0">
                <a:latin typeface="Arial" panose="020B0604020202020204" pitchFamily="34" charset="0"/>
                <a:ea typeface="Roboto" panose="02000000000000000000" pitchFamily="2" charset="0"/>
                <a:cs typeface="Arial" panose="020B0604020202020204" pitchFamily="34" charset="0"/>
              </a:rPr>
              <a:t> </a:t>
            </a:r>
          </a:p>
          <a:p>
            <a:pPr algn="just" defTabSz="914317"/>
            <a:r>
              <a:rPr lang="ca-ES" sz="900" noProof="0" dirty="0">
                <a:latin typeface="Arial" panose="020B0604020202020204" pitchFamily="34" charset="0"/>
                <a:ea typeface="Roboto" panose="02000000000000000000" pitchFamily="2" charset="0"/>
                <a:cs typeface="Arial" panose="020B0604020202020204" pitchFamily="34" charset="0"/>
              </a:rPr>
              <a:t>Estigui preparat per dibuixar la línia dels seus ingressos, ja que li ho podrien preguntar. </a:t>
            </a:r>
          </a:p>
          <a:p>
            <a:pPr algn="just" defTabSz="914317"/>
            <a:endParaRPr lang="es-ES" sz="900" dirty="0">
              <a:latin typeface="Arial" panose="020B0604020202020204" pitchFamily="34" charset="0"/>
              <a:ea typeface="Roboto" panose="02000000000000000000" pitchFamily="2" charset="0"/>
              <a:cs typeface="Arial" panose="020B0604020202020204" pitchFamily="34" charset="0"/>
            </a:endParaRPr>
          </a:p>
          <a:p>
            <a:pPr algn="just"/>
            <a:endParaRPr lang="es-ES" sz="900" dirty="0">
              <a:latin typeface="Arial" panose="020B0604020202020204" pitchFamily="34" charset="0"/>
              <a:ea typeface="Roboto" panose="02000000000000000000" pitchFamily="2" charset="0"/>
              <a:cs typeface="Arial" panose="020B0604020202020204" pitchFamily="34" charset="0"/>
            </a:endParaRPr>
          </a:p>
          <a:p>
            <a:pPr algn="just"/>
            <a:endParaRPr lang="ca-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67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endParaRPr lang="ca-ES" sz="900" dirty="0">
              <a:latin typeface="Roboto" panose="02000000000000000000" pitchFamily="2" charset="0"/>
              <a:ea typeface="Roboto" panose="02000000000000000000" pitchFamily="2" charset="0"/>
              <a:cs typeface="+mj-cs"/>
              <a:sym typeface="Avenir Roman"/>
            </a:endParaRPr>
          </a:p>
        </p:txBody>
      </p:sp>
    </p:spTree>
    <p:extLst>
      <p:ext uri="{BB962C8B-B14F-4D97-AF65-F5344CB8AC3E}">
        <p14:creationId xmlns:p14="http://schemas.microsoft.com/office/powerpoint/2010/main" val="136094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endParaRPr lang="ca-ES" sz="900" dirty="0">
              <a:latin typeface="Roboto" panose="02000000000000000000" pitchFamily="2" charset="0"/>
              <a:ea typeface="Roboto" panose="02000000000000000000" pitchFamily="2" charset="0"/>
              <a:cs typeface="+mj-cs"/>
              <a:sym typeface="Avenir Roman"/>
            </a:endParaRPr>
          </a:p>
        </p:txBody>
      </p:sp>
    </p:spTree>
    <p:extLst>
      <p:ext uri="{BB962C8B-B14F-4D97-AF65-F5344CB8AC3E}">
        <p14:creationId xmlns:p14="http://schemas.microsoft.com/office/powerpoint/2010/main" val="151859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marL="0" marR="0" indent="0" algn="just" defTabSz="457200" eaLnBrk="1" fontAlgn="auto" latinLnBrk="0" hangingPunct="1">
              <a:lnSpc>
                <a:spcPct val="125000"/>
              </a:lnSpc>
              <a:spcBef>
                <a:spcPts val="0"/>
              </a:spcBef>
              <a:spcAft>
                <a:spcPts val="0"/>
              </a:spcAft>
              <a:buClrTx/>
              <a:buSzTx/>
              <a:buFontTx/>
              <a:buNone/>
              <a:tabLst/>
              <a:defRPr/>
            </a:pPr>
            <a:r>
              <a:rPr lang="ca-ES" sz="900" dirty="0">
                <a:latin typeface="Arial" panose="020B0604020202020204" pitchFamily="34" charset="0"/>
                <a:ea typeface="Roboto" panose="02000000000000000000" pitchFamily="2" charset="0"/>
                <a:cs typeface="Arial" panose="020B0604020202020204" pitchFamily="34" charset="0"/>
                <a:sym typeface="Avenir Roman"/>
              </a:rPr>
              <a:t>500</a:t>
            </a:r>
            <a:r>
              <a:rPr lang="ca-ES" sz="900" baseline="0" dirty="0">
                <a:latin typeface="Arial" panose="020B0604020202020204" pitchFamily="34" charset="0"/>
                <a:ea typeface="Roboto" panose="02000000000000000000" pitchFamily="2" charset="0"/>
                <a:cs typeface="Arial" panose="020B0604020202020204" pitchFamily="34" charset="0"/>
                <a:sym typeface="Avenir Roman"/>
              </a:rPr>
              <a:t> € (150 € bitllet d’avió, 200 € allotjament, 150 € altres despeses: trasllats, menjar, oci, etc.).</a:t>
            </a:r>
            <a:endParaRPr lang="ca-ES" sz="900" dirty="0">
              <a:latin typeface="Arial" panose="020B0604020202020204" pitchFamily="34" charset="0"/>
              <a:ea typeface="Roboto" panose="02000000000000000000" pitchFamily="2" charset="0"/>
              <a:cs typeface="Arial" panose="020B0604020202020204" pitchFamily="34" charset="0"/>
              <a:sym typeface="Avenir Roman"/>
            </a:endParaRPr>
          </a:p>
          <a:p>
            <a:pPr algn="just"/>
            <a:endParaRPr lang="ca-ES" sz="900" dirty="0">
              <a:latin typeface="Arial" panose="020B0604020202020204" pitchFamily="34" charset="0"/>
              <a:ea typeface="Roboto" panose="02000000000000000000" pitchFamily="2" charset="0"/>
              <a:cs typeface="Arial" panose="020B0604020202020204" pitchFamily="34" charset="0"/>
              <a:sym typeface="Avenir Roman"/>
            </a:endParaRPr>
          </a:p>
        </p:txBody>
      </p:sp>
    </p:spTree>
    <p:extLst>
      <p:ext uri="{BB962C8B-B14F-4D97-AF65-F5344CB8AC3E}">
        <p14:creationId xmlns:p14="http://schemas.microsoft.com/office/powerpoint/2010/main" val="1153632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b="0" i="0" u="none" strike="noStrike" baseline="0" noProof="0" dirty="0">
                <a:latin typeface="Arial" panose="020B0604020202020204" pitchFamily="34" charset="0"/>
                <a:cs typeface="Arial" panose="020B0604020202020204" pitchFamily="34" charset="0"/>
                <a:sym typeface="Avenir Roman"/>
              </a:rPr>
              <a:t> </a:t>
            </a:r>
            <a:endParaRPr lang="ca-ES" sz="900" noProof="0" dirty="0">
              <a:latin typeface="Arial" panose="020B0604020202020204" pitchFamily="34" charset="0"/>
              <a:ea typeface="Roboto" panose="02000000000000000000" pitchFamily="2" charset="0"/>
              <a:cs typeface="Arial" panose="020B0604020202020204" pitchFamily="34" charset="0"/>
              <a:sym typeface="Avenir Roman"/>
            </a:endParaRPr>
          </a:p>
        </p:txBody>
      </p:sp>
    </p:spTree>
    <p:extLst>
      <p:ext uri="{BB962C8B-B14F-4D97-AF65-F5344CB8AC3E}">
        <p14:creationId xmlns:p14="http://schemas.microsoft.com/office/powerpoint/2010/main" val="3614352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endParaRPr lang="ca-ES" sz="900" noProof="0" dirty="0">
              <a:latin typeface="Arial" panose="020B0604020202020204" pitchFamily="34" charset="0"/>
              <a:ea typeface="Roboto" panose="02000000000000000000" pitchFamily="2" charset="0"/>
              <a:cs typeface="Arial" panose="020B0604020202020204" pitchFamily="34" charset="0"/>
              <a:sym typeface="Avenir Roman"/>
            </a:endParaRPr>
          </a:p>
        </p:txBody>
      </p:sp>
    </p:spTree>
    <p:extLst>
      <p:ext uri="{BB962C8B-B14F-4D97-AF65-F5344CB8AC3E}">
        <p14:creationId xmlns:p14="http://schemas.microsoft.com/office/powerpoint/2010/main" val="367060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Text del títol</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Nivell del cos u</a:t>
            </a:r>
          </a:p>
          <a:p>
            <a:pPr lvl="1">
              <a:defRPr sz="1800">
                <a:solidFill>
                  <a:srgbClr val="000000"/>
                </a:solidFill>
              </a:defRPr>
            </a:pPr>
            <a:r>
              <a:rPr sz="3200">
                <a:solidFill>
                  <a:srgbClr val="888888"/>
                </a:solidFill>
              </a:rPr>
              <a:t>Nivell del cos dos</a:t>
            </a:r>
          </a:p>
          <a:p>
            <a:pPr lvl="2">
              <a:defRPr sz="1800">
                <a:solidFill>
                  <a:srgbClr val="000000"/>
                </a:solidFill>
              </a:defRPr>
            </a:pPr>
            <a:r>
              <a:rPr sz="3200">
                <a:solidFill>
                  <a:srgbClr val="888888"/>
                </a:solidFill>
              </a:rPr>
              <a:t>Nivell del cos tres</a:t>
            </a:r>
          </a:p>
          <a:p>
            <a:pPr lvl="3">
              <a:defRPr sz="1800">
                <a:solidFill>
                  <a:srgbClr val="000000"/>
                </a:solidFill>
              </a:defRPr>
            </a:pPr>
            <a:r>
              <a:rPr sz="3200">
                <a:solidFill>
                  <a:srgbClr val="888888"/>
                </a:solidFill>
              </a:rPr>
              <a:t>Nivell del cos quatre</a:t>
            </a:r>
          </a:p>
          <a:p>
            <a:pPr lvl="4">
              <a:defRPr sz="1800">
                <a:solidFill>
                  <a:srgbClr val="000000"/>
                </a:solidFill>
              </a:defRPr>
            </a:pPr>
            <a:r>
              <a:rPr sz="3200">
                <a:solidFill>
                  <a:srgbClr val="888888"/>
                </a:solidFill>
              </a:rPr>
              <a:t>Nivell del cos cinc</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Text del títol</a:t>
            </a:r>
          </a:p>
        </p:txBody>
      </p:sp>
      <p:sp>
        <p:nvSpPr>
          <p:cNvPr id="40" name="Shape 40"/>
          <p:cNvSpPr>
            <a:spLocks noGrp="1"/>
          </p:cNvSpPr>
          <p:nvPr>
            <p:ph type="body" idx="1"/>
          </p:nvPr>
        </p:nvSpPr>
        <p:spPr>
          <a:prstGeom prst="rect">
            <a:avLst/>
          </a:prstGeom>
        </p:spPr>
        <p:txBody>
          <a:bodyPr/>
          <a:lstStyle/>
          <a:p>
            <a:pPr lvl="0">
              <a:defRPr sz="1800"/>
            </a:pPr>
            <a:r>
              <a:rPr sz="3200"/>
              <a:t>Nivell del cos u</a:t>
            </a:r>
          </a:p>
          <a:p>
            <a:pPr lvl="1">
              <a:defRPr sz="1800"/>
            </a:pPr>
            <a:r>
              <a:rPr sz="3200"/>
              <a:t>Nivell del cos dos</a:t>
            </a:r>
          </a:p>
          <a:p>
            <a:pPr lvl="2">
              <a:defRPr sz="1800"/>
            </a:pPr>
            <a:r>
              <a:rPr sz="3200"/>
              <a:t>Nivell del cos tres</a:t>
            </a:r>
          </a:p>
          <a:p>
            <a:pPr lvl="3">
              <a:defRPr sz="1800"/>
            </a:pPr>
            <a:r>
              <a:rPr sz="3200"/>
              <a:t>Nivell del cos quatre</a:t>
            </a:r>
          </a:p>
          <a:p>
            <a:pPr lvl="4">
              <a:defRPr sz="1800"/>
            </a:pPr>
            <a:r>
              <a:rPr sz="3200"/>
              <a:t>Nivell del cos cinc</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Text del títol</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Nivell del cos u</a:t>
            </a:r>
          </a:p>
          <a:p>
            <a:pPr lvl="1">
              <a:defRPr sz="1800"/>
            </a:pPr>
            <a:r>
              <a:rPr sz="3200"/>
              <a:t>Nivell del cos dos</a:t>
            </a:r>
          </a:p>
          <a:p>
            <a:pPr lvl="2">
              <a:defRPr sz="1800"/>
            </a:pPr>
            <a:r>
              <a:rPr sz="3200"/>
              <a:t>Nivell del cos tres</a:t>
            </a:r>
          </a:p>
          <a:p>
            <a:pPr lvl="3">
              <a:defRPr sz="1800"/>
            </a:pPr>
            <a:r>
              <a:rPr sz="3200"/>
              <a:t>Nivell del cos quatre</a:t>
            </a:r>
          </a:p>
          <a:p>
            <a:pPr lvl="4">
              <a:defRPr sz="1800"/>
            </a:pPr>
            <a:r>
              <a:rPr sz="3200"/>
              <a:t>Nivell del cos cinc</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619123"/>
            <a:ext cx="7772400" cy="1546399"/>
          </a:xfrm>
          <a:prstGeom prst="rect">
            <a:avLst/>
          </a:prstGeom>
        </p:spPr>
        <p:txBody>
          <a:bodyPr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2" name="Shape 12"/>
          <p:cNvSpPr txBox="1">
            <a:spLocks noGrp="1"/>
          </p:cNvSpPr>
          <p:nvPr>
            <p:ph type="subTitle" idx="1"/>
          </p:nvPr>
        </p:nvSpPr>
        <p:spPr>
          <a:xfrm>
            <a:off x="685800" y="4193138"/>
            <a:ext cx="7772400" cy="1046399"/>
          </a:xfrm>
          <a:prstGeom prst="rect">
            <a:avLst/>
          </a:prstGeom>
        </p:spPr>
        <p:txBody>
          <a:bodyPr lIns="91425" tIns="91425" rIns="91425" bIns="91425" anchor="t" anchorCtr="0"/>
          <a:lstStyle>
            <a:lvl1pPr lvl="0" algn="ctr" rtl="0">
              <a:spcBef>
                <a:spcPts val="0"/>
              </a:spcBef>
              <a:buNone/>
              <a:defRPr/>
            </a:lvl1pPr>
            <a:lvl2pPr lvl="1" algn="ctr" rtl="0">
              <a:spcBef>
                <a:spcPts val="0"/>
              </a:spcBef>
              <a:buSzPct val="100000"/>
              <a:buNone/>
              <a:defRPr sz="3000"/>
            </a:lvl2pPr>
            <a:lvl3pPr lvl="2" algn="ctr" rtl="0">
              <a:spcBef>
                <a:spcPts val="0"/>
              </a:spcBef>
              <a:buSzPct val="100000"/>
              <a:buNone/>
              <a:defRPr sz="3000"/>
            </a:lvl3pPr>
            <a:lvl4pPr lvl="3" algn="ctr" rtl="0">
              <a:spcBef>
                <a:spcPts val="0"/>
              </a:spcBef>
              <a:buSzPct val="100000"/>
              <a:buNone/>
              <a:defRPr sz="3000"/>
            </a:lvl4pPr>
            <a:lvl5pPr lvl="4" algn="ctr" rtl="0">
              <a:spcBef>
                <a:spcPts val="0"/>
              </a:spcBef>
              <a:buSzPct val="100000"/>
              <a:buNone/>
              <a:defRPr sz="3000"/>
            </a:lvl5pPr>
            <a:lvl6pPr lvl="5" algn="ctr" rtl="0">
              <a:spcBef>
                <a:spcPts val="0"/>
              </a:spcBef>
              <a:buSzPct val="100000"/>
              <a:buNone/>
              <a:defRPr sz="3000"/>
            </a:lvl6pPr>
            <a:lvl7pPr lvl="6" algn="ctr" rtl="0">
              <a:spcBef>
                <a:spcPts val="0"/>
              </a:spcBef>
              <a:buSzPct val="100000"/>
              <a:buNone/>
              <a:defRPr sz="3000"/>
            </a:lvl7pPr>
            <a:lvl8pPr lvl="7" algn="ctr" rtl="0">
              <a:spcBef>
                <a:spcPts val="0"/>
              </a:spcBef>
              <a:buSzPct val="100000"/>
              <a:buNone/>
              <a:defRPr sz="3000"/>
            </a:lvl8pPr>
            <a:lvl9pPr lvl="8" algn="ctr" rtl="0">
              <a:spcBef>
                <a:spcPts val="0"/>
              </a:spcBef>
              <a:buSzPct val="100000"/>
              <a:buNone/>
              <a:defRPr sz="3000"/>
            </a:lvl9pPr>
          </a:lstStyle>
          <a:p>
            <a:endParaRPr/>
          </a:p>
        </p:txBody>
      </p:sp>
      <p:sp>
        <p:nvSpPr>
          <p:cNvPr id="2" name="1 Rectángulo"/>
          <p:cNvSpPr/>
          <p:nvPr userDrawn="1"/>
        </p:nvSpPr>
        <p:spPr>
          <a:xfrm>
            <a:off x="179512" y="260648"/>
            <a:ext cx="352266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15847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Text del títol</a:t>
            </a:r>
          </a:p>
        </p:txBody>
      </p:sp>
      <p:sp>
        <p:nvSpPr>
          <p:cNvPr id="11" name="Shape 11"/>
          <p:cNvSpPr>
            <a:spLocks noGrp="1"/>
          </p:cNvSpPr>
          <p:nvPr>
            <p:ph type="body" idx="1"/>
          </p:nvPr>
        </p:nvSpPr>
        <p:spPr>
          <a:prstGeom prst="rect">
            <a:avLst/>
          </a:prstGeom>
        </p:spPr>
        <p:txBody>
          <a:bodyPr/>
          <a:lstStyle/>
          <a:p>
            <a:pPr lvl="0">
              <a:defRPr sz="1800"/>
            </a:pPr>
            <a:r>
              <a:rPr sz="3200"/>
              <a:t>Nivell del cos u</a:t>
            </a:r>
          </a:p>
          <a:p>
            <a:pPr lvl="1">
              <a:defRPr sz="1800"/>
            </a:pPr>
            <a:r>
              <a:rPr sz="3200"/>
              <a:t>Nivell del cos dos</a:t>
            </a:r>
          </a:p>
          <a:p>
            <a:pPr lvl="2">
              <a:defRPr sz="1800"/>
            </a:pPr>
            <a:r>
              <a:rPr sz="3200"/>
              <a:t>Nivell del cos tres</a:t>
            </a:r>
          </a:p>
          <a:p>
            <a:pPr lvl="3">
              <a:defRPr sz="1800"/>
            </a:pPr>
            <a:r>
              <a:rPr sz="3200"/>
              <a:t>Nivell del cos quatre</a:t>
            </a:r>
          </a:p>
          <a:p>
            <a:pPr lvl="4">
              <a:defRPr sz="1800"/>
            </a:pPr>
            <a:r>
              <a:rPr sz="3200"/>
              <a:t>Nivell del cos cinc</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Text del títol</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Nivell del cos u</a:t>
            </a:r>
          </a:p>
          <a:p>
            <a:pPr lvl="1">
              <a:defRPr sz="1800">
                <a:solidFill>
                  <a:srgbClr val="000000"/>
                </a:solidFill>
              </a:defRPr>
            </a:pPr>
            <a:r>
              <a:rPr sz="2000">
                <a:solidFill>
                  <a:srgbClr val="888888"/>
                </a:solidFill>
              </a:rPr>
              <a:t>Nivell del cos dos</a:t>
            </a:r>
          </a:p>
          <a:p>
            <a:pPr lvl="2">
              <a:defRPr sz="1800">
                <a:solidFill>
                  <a:srgbClr val="000000"/>
                </a:solidFill>
              </a:defRPr>
            </a:pPr>
            <a:r>
              <a:rPr sz="2000">
                <a:solidFill>
                  <a:srgbClr val="888888"/>
                </a:solidFill>
              </a:rPr>
              <a:t>Nivell del cos tres</a:t>
            </a:r>
          </a:p>
          <a:p>
            <a:pPr lvl="3">
              <a:defRPr sz="1800">
                <a:solidFill>
                  <a:srgbClr val="000000"/>
                </a:solidFill>
              </a:defRPr>
            </a:pPr>
            <a:r>
              <a:rPr sz="2000">
                <a:solidFill>
                  <a:srgbClr val="888888"/>
                </a:solidFill>
              </a:rPr>
              <a:t>Nivell del cos quatre</a:t>
            </a:r>
          </a:p>
          <a:p>
            <a:pPr lvl="4">
              <a:defRPr sz="1800">
                <a:solidFill>
                  <a:srgbClr val="000000"/>
                </a:solidFill>
              </a:defRPr>
            </a:pPr>
            <a:r>
              <a:rPr sz="2000">
                <a:solidFill>
                  <a:srgbClr val="888888"/>
                </a:solidFill>
              </a:rPr>
              <a:t>Nivell del cos cinc</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Text del títol</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Nivell del cos u</a:t>
            </a:r>
          </a:p>
          <a:p>
            <a:pPr lvl="1">
              <a:defRPr sz="1800"/>
            </a:pPr>
            <a:r>
              <a:rPr sz="2800"/>
              <a:t>Nivell del cos dos</a:t>
            </a:r>
          </a:p>
          <a:p>
            <a:pPr lvl="2">
              <a:defRPr sz="1800"/>
            </a:pPr>
            <a:r>
              <a:rPr sz="2800"/>
              <a:t>Nivell del cos tres</a:t>
            </a:r>
          </a:p>
          <a:p>
            <a:pPr lvl="3">
              <a:defRPr sz="1800"/>
            </a:pPr>
            <a:r>
              <a:rPr sz="2800"/>
              <a:t>Nivell del cos quatre</a:t>
            </a:r>
          </a:p>
          <a:p>
            <a:pPr lvl="4">
              <a:defRPr sz="1800"/>
            </a:pPr>
            <a:r>
              <a:rPr sz="2800"/>
              <a:t>Nivell del cos cinc</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Text del títol</a:t>
            </a:r>
          </a:p>
        </p:txBody>
      </p:sp>
      <p:sp>
        <p:nvSpPr>
          <p:cNvPr id="23" name="Shape 23"/>
          <p:cNvSpPr>
            <a:spLocks noGrp="1"/>
          </p:cNvSpPr>
          <p:nvPr>
            <p:ph type="body"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Nivell del cos u</a:t>
            </a:r>
          </a:p>
          <a:p>
            <a:pPr lvl="1">
              <a:defRPr sz="1800" b="0"/>
            </a:pPr>
            <a:r>
              <a:rPr sz="2400" b="1"/>
              <a:t>Nivell del cos dos</a:t>
            </a:r>
          </a:p>
          <a:p>
            <a:pPr lvl="2">
              <a:defRPr sz="1800" b="0"/>
            </a:pPr>
            <a:r>
              <a:rPr sz="2400" b="1"/>
              <a:t>Nivell del cos tres</a:t>
            </a:r>
          </a:p>
          <a:p>
            <a:pPr lvl="3">
              <a:defRPr sz="1800" b="0"/>
            </a:pPr>
            <a:r>
              <a:rPr sz="2400" b="1"/>
              <a:t>Nivell del cos quatre</a:t>
            </a:r>
          </a:p>
          <a:p>
            <a:pPr lvl="4">
              <a:defRPr sz="1800" b="0"/>
            </a:pPr>
            <a:r>
              <a:rPr sz="2400" b="1"/>
              <a:t>Nivell del cos cinc</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Text del títol</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Text del títol</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Nivell del cos u</a:t>
            </a:r>
          </a:p>
          <a:p>
            <a:pPr lvl="1">
              <a:defRPr sz="1800"/>
            </a:pPr>
            <a:r>
              <a:rPr sz="3200"/>
              <a:t>Nivell del cos dos</a:t>
            </a:r>
          </a:p>
          <a:p>
            <a:pPr lvl="2">
              <a:defRPr sz="1800"/>
            </a:pPr>
            <a:r>
              <a:rPr sz="3200"/>
              <a:t>Nivell del cos tres</a:t>
            </a:r>
          </a:p>
          <a:p>
            <a:pPr lvl="3">
              <a:defRPr sz="1800"/>
            </a:pPr>
            <a:r>
              <a:rPr sz="3200"/>
              <a:t>Nivell del cos quatre</a:t>
            </a:r>
          </a:p>
          <a:p>
            <a:pPr lvl="4">
              <a:defRPr sz="1800"/>
            </a:pPr>
            <a:r>
              <a:rPr sz="3200"/>
              <a:t>Nivell del cos cinc</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Text del títol</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Nivell del cos u</a:t>
            </a:r>
          </a:p>
          <a:p>
            <a:pPr lvl="1">
              <a:defRPr sz="1800"/>
            </a:pPr>
            <a:r>
              <a:rPr sz="1400"/>
              <a:t>Nivell del cos dos</a:t>
            </a:r>
          </a:p>
          <a:p>
            <a:pPr lvl="2">
              <a:defRPr sz="1800"/>
            </a:pPr>
            <a:r>
              <a:rPr sz="1400"/>
              <a:t>Nivell del cos tres</a:t>
            </a:r>
          </a:p>
          <a:p>
            <a:pPr lvl="3">
              <a:defRPr sz="1800"/>
            </a:pPr>
            <a:r>
              <a:rPr sz="1400"/>
              <a:t>Nivell del cos quatre</a:t>
            </a:r>
          </a:p>
          <a:p>
            <a:pPr lvl="4">
              <a:defRPr sz="1800"/>
            </a:pPr>
            <a:r>
              <a:rPr sz="1400"/>
              <a:t>Nivell del cos cinc</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Text del títol</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3200"/>
              <a:t>Nivell del cos u</a:t>
            </a:r>
          </a:p>
          <a:p>
            <a:pPr lvl="1">
              <a:defRPr sz="1800"/>
            </a:pPr>
            <a:r>
              <a:rPr sz="3200"/>
              <a:t>Nivell del cos dos</a:t>
            </a:r>
          </a:p>
          <a:p>
            <a:pPr lvl="2">
              <a:defRPr sz="1800"/>
            </a:pPr>
            <a:r>
              <a:rPr sz="3200"/>
              <a:t>Nivell del cos tres</a:t>
            </a:r>
          </a:p>
          <a:p>
            <a:pPr lvl="3">
              <a:defRPr sz="1800"/>
            </a:pPr>
            <a:r>
              <a:rPr sz="3200"/>
              <a:t>Nivell del cos quatre</a:t>
            </a:r>
          </a:p>
          <a:p>
            <a:pPr lvl="4">
              <a:defRPr sz="1800"/>
            </a:pPr>
            <a:r>
              <a:rPr sz="3200"/>
              <a:t>Nivell del cos cinc</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ftr="0" dt="0"/>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algn="ctr" defTabSz="457200">
        <a:defRPr sz="4400">
          <a:latin typeface="Calibri"/>
          <a:ea typeface="Calibri"/>
          <a:cs typeface="Calibri"/>
          <a:sym typeface="Calibri"/>
        </a:defRPr>
      </a:lvl6pPr>
      <a:lvl7pPr algn="ctr" defTabSz="457200">
        <a:defRPr sz="4400">
          <a:latin typeface="Calibri"/>
          <a:ea typeface="Calibri"/>
          <a:cs typeface="Calibri"/>
          <a:sym typeface="Calibri"/>
        </a:defRPr>
      </a:lvl7pPr>
      <a:lvl8pPr algn="ctr" defTabSz="457200">
        <a:defRPr sz="4400">
          <a:latin typeface="Calibri"/>
          <a:ea typeface="Calibri"/>
          <a:cs typeface="Calibri"/>
          <a:sym typeface="Calibri"/>
        </a:defRPr>
      </a:lvl8pPr>
      <a:lvl9pPr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9.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8.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8.png"/><Relationship Id="rId7"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8.png"/><Relationship Id="rId7"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8.png"/><Relationship Id="rId7"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8.png"/><Relationship Id="rId7"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hyperlink" Target="https://fintup.com/herramientas/calculadora-interes-compuesto/"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2.png"/><Relationship Id="rId4" Type="http://schemas.openxmlformats.org/officeDocument/2006/relationships/hyperlink" Target="http://www.finanzasparatodos.es/es/secciones/herramientas/calculadoraahorrar_mes2.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8.png"/><Relationship Id="rId7"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61.png"/><Relationship Id="rId4" Type="http://schemas.openxmlformats.org/officeDocument/2006/relationships/image" Target="../media/image64.png"/><Relationship Id="rId9"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8.png"/><Relationship Id="rId7"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61.png"/><Relationship Id="rId4" Type="http://schemas.openxmlformats.org/officeDocument/2006/relationships/image" Target="../media/image73.png"/><Relationship Id="rId9"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3" name="image3.png" descr="Recurso 31.png"/>
          <p:cNvPicPr/>
          <p:nvPr/>
        </p:nvPicPr>
        <p:blipFill>
          <a:blip r:embed="rId4"/>
          <a:stretch>
            <a:fillRect/>
          </a:stretch>
        </p:blipFill>
        <p:spPr>
          <a:xfrm>
            <a:off x="388560" y="1109943"/>
            <a:ext cx="123406" cy="1401533"/>
          </a:xfrm>
          <a:prstGeom prst="rect">
            <a:avLst/>
          </a:prstGeom>
          <a:ln w="12700">
            <a:miter lim="400000"/>
          </a:ln>
        </p:spPr>
      </p:pic>
      <p:sp>
        <p:nvSpPr>
          <p:cNvPr id="54" name="Shape 54"/>
          <p:cNvSpPr/>
          <p:nvPr/>
        </p:nvSpPr>
        <p:spPr>
          <a:xfrm>
            <a:off x="685800" y="958312"/>
            <a:ext cx="4309160" cy="156966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4800" b="1" dirty="0">
                <a:solidFill>
                  <a:schemeClr val="bg1"/>
                </a:solidFill>
                <a:latin typeface="Roboto Black"/>
                <a:ea typeface="Roboto Black"/>
                <a:cs typeface="Roboto Black"/>
                <a:sym typeface="Roboto Black"/>
              </a:rPr>
              <a:t>Finances</a:t>
            </a:r>
          </a:p>
          <a:p>
            <a:pPr lvl="0"/>
            <a:r>
              <a:rPr lang="ca-ES" sz="4800" dirty="0">
                <a:solidFill>
                  <a:schemeClr val="bg1"/>
                </a:solidFill>
                <a:latin typeface="Roboto Light" panose="02000000000000000000" pitchFamily="2" charset="0"/>
                <a:ea typeface="Roboto Light" panose="02000000000000000000" pitchFamily="2" charset="0"/>
                <a:cs typeface="Roboto Black"/>
                <a:sym typeface="Roboto Black"/>
              </a:rPr>
              <a:t>per a la vida</a:t>
            </a:r>
          </a:p>
        </p:txBody>
      </p:sp>
      <p:pic>
        <p:nvPicPr>
          <p:cNvPr id="56" name="pasted-image.pdf"/>
          <p:cNvPicPr/>
          <p:nvPr/>
        </p:nvPicPr>
        <p:blipFill>
          <a:blip r:embed="rId5"/>
          <a:stretch>
            <a:fillRect/>
          </a:stretch>
        </p:blipFill>
        <p:spPr>
          <a:xfrm>
            <a:off x="5403025" y="1179116"/>
            <a:ext cx="3564776" cy="528776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755576" y="2914186"/>
            <a:ext cx="4572000" cy="3046988"/>
          </a:xfrm>
          <a:prstGeom prst="rect">
            <a:avLst/>
          </a:prstGeom>
        </p:spPr>
        <p:txBody>
          <a:bodyPr>
            <a:spAutoFit/>
          </a:bodyPr>
          <a:lstStyle/>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A</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3.000 €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B</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5.000 €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C</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10.000 €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D</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20.000 €</a:t>
            </a:r>
          </a:p>
        </p:txBody>
      </p:sp>
      <p:sp>
        <p:nvSpPr>
          <p:cNvPr id="60" name="Shape 60"/>
          <p:cNvSpPr/>
          <p:nvPr/>
        </p:nvSpPr>
        <p:spPr>
          <a:xfrm>
            <a:off x="493041" y="754843"/>
            <a:ext cx="5287033"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4000" b="1" dirty="0">
                <a:solidFill>
                  <a:srgbClr val="1F497D"/>
                </a:solidFill>
                <a:latin typeface="Roboto" panose="02000000000000000000" pitchFamily="2" charset="0"/>
                <a:ea typeface="Roboto" panose="02000000000000000000" pitchFamily="2" charset="0"/>
                <a:cs typeface="Roboto Regular"/>
                <a:sym typeface="Roboto Regular"/>
              </a:rPr>
              <a:t>Pregunta 4/5</a:t>
            </a:r>
          </a:p>
        </p:txBody>
      </p:sp>
      <p:sp>
        <p:nvSpPr>
          <p:cNvPr id="3" name="Rectángulo 2"/>
          <p:cNvSpPr/>
          <p:nvPr/>
        </p:nvSpPr>
        <p:spPr>
          <a:xfrm>
            <a:off x="493041" y="1848887"/>
            <a:ext cx="7823375" cy="892552"/>
          </a:xfrm>
          <a:prstGeom prst="rect">
            <a:avLst/>
          </a:prstGeom>
        </p:spPr>
        <p:txBody>
          <a:bodyPr wrap="square">
            <a:spAutoFit/>
          </a:bodyPr>
          <a:lstStyle/>
          <a:p>
            <a:r>
              <a:rPr lang="ca-ES" sz="2600" dirty="0">
                <a:solidFill>
                  <a:schemeClr val="accent2"/>
                </a:solidFill>
                <a:latin typeface="Roboto" panose="02000000000000000000" pitchFamily="2" charset="0"/>
                <a:ea typeface="Roboto" panose="02000000000000000000" pitchFamily="2" charset="0"/>
                <a:cs typeface="Roboto Regular"/>
              </a:rPr>
              <a:t>Quin és el cost mitjà de fer un màster en una altra ciutat durant 10 mesos?</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924944"/>
            <a:ext cx="2852936" cy="2852936"/>
          </a:xfrm>
          <a:prstGeom prst="rect">
            <a:avLst/>
          </a:prstGeom>
        </p:spPr>
      </p:pic>
      <p:sp>
        <p:nvSpPr>
          <p:cNvPr id="5" name="Marcador de número de diapositiva 4"/>
          <p:cNvSpPr>
            <a:spLocks noGrp="1"/>
          </p:cNvSpPr>
          <p:nvPr>
            <p:ph type="sldNum" sz="quarter" idx="2"/>
          </p:nvPr>
        </p:nvSpPr>
        <p:spPr/>
        <p:txBody>
          <a:bodyPr/>
          <a:lstStyle/>
          <a:p>
            <a:pPr lvl="0"/>
            <a:fld id="{86CB4B4D-7CA3-9044-876B-883B54F8677D}" type="slidenum">
              <a:rPr lang="ca-ES" smtClean="0"/>
              <a:pPr lvl="0"/>
              <a:t>10</a:t>
            </a:fld>
            <a:endParaRPr lang="ca-ES"/>
          </a:p>
        </p:txBody>
      </p:sp>
    </p:spTree>
    <p:extLst>
      <p:ext uri="{BB962C8B-B14F-4D97-AF65-F5344CB8AC3E}">
        <p14:creationId xmlns:p14="http://schemas.microsoft.com/office/powerpoint/2010/main" val="36477914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755576" y="2914186"/>
            <a:ext cx="4572000" cy="3046988"/>
          </a:xfrm>
          <a:prstGeom prst="rect">
            <a:avLst/>
          </a:prstGeom>
        </p:spPr>
        <p:txBody>
          <a:bodyPr>
            <a:spAutoFit/>
          </a:bodyPr>
          <a:lstStyle/>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A</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3.000 €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B</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5.000 €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C</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10.000 €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D</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20.000 €</a:t>
            </a:r>
          </a:p>
        </p:txBody>
      </p:sp>
      <p:sp>
        <p:nvSpPr>
          <p:cNvPr id="60" name="Shape 60"/>
          <p:cNvSpPr/>
          <p:nvPr/>
        </p:nvSpPr>
        <p:spPr>
          <a:xfrm>
            <a:off x="493041" y="754843"/>
            <a:ext cx="5287033"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4000" b="1" dirty="0">
                <a:solidFill>
                  <a:srgbClr val="1F497D"/>
                </a:solidFill>
                <a:latin typeface="Roboto" panose="02000000000000000000" pitchFamily="2" charset="0"/>
                <a:ea typeface="Roboto" panose="02000000000000000000" pitchFamily="2" charset="0"/>
                <a:cs typeface="Roboto Regular"/>
                <a:sym typeface="Roboto Regular"/>
              </a:rPr>
              <a:t>Pregunta 4/5</a:t>
            </a:r>
          </a:p>
        </p:txBody>
      </p:sp>
      <p:sp>
        <p:nvSpPr>
          <p:cNvPr id="3" name="Rectángulo 2"/>
          <p:cNvSpPr/>
          <p:nvPr/>
        </p:nvSpPr>
        <p:spPr>
          <a:xfrm>
            <a:off x="493041" y="1848887"/>
            <a:ext cx="7823375" cy="892552"/>
          </a:xfrm>
          <a:prstGeom prst="rect">
            <a:avLst/>
          </a:prstGeom>
        </p:spPr>
        <p:txBody>
          <a:bodyPr wrap="square">
            <a:spAutoFit/>
          </a:bodyPr>
          <a:lstStyle/>
          <a:p>
            <a:r>
              <a:rPr lang="ca-ES" sz="2600" dirty="0">
                <a:solidFill>
                  <a:schemeClr val="accent2"/>
                </a:solidFill>
                <a:latin typeface="Roboto" panose="02000000000000000000" pitchFamily="2" charset="0"/>
                <a:ea typeface="Roboto" panose="02000000000000000000" pitchFamily="2" charset="0"/>
                <a:cs typeface="Roboto Regular"/>
              </a:rPr>
              <a:t>Quin és el cost mitjà de fer un màster en una altra ciutat durant 10 mesos?</a:t>
            </a:r>
          </a:p>
        </p:txBody>
      </p:sp>
      <p:sp>
        <p:nvSpPr>
          <p:cNvPr id="6" name="Rectángulo redondeado 5"/>
          <p:cNvSpPr/>
          <p:nvPr/>
        </p:nvSpPr>
        <p:spPr>
          <a:xfrm>
            <a:off x="716523" y="4626636"/>
            <a:ext cx="3024336" cy="47676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s-E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924944"/>
            <a:ext cx="2852936" cy="2852936"/>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11</a:t>
            </a:fld>
            <a:endParaRPr lang="ca-ES"/>
          </a:p>
        </p:txBody>
      </p:sp>
    </p:spTree>
    <p:extLst>
      <p:ext uri="{BB962C8B-B14F-4D97-AF65-F5344CB8AC3E}">
        <p14:creationId xmlns:p14="http://schemas.microsoft.com/office/powerpoint/2010/main" val="41382473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0" name="Shape 60"/>
          <p:cNvSpPr/>
          <p:nvPr/>
        </p:nvSpPr>
        <p:spPr>
          <a:xfrm>
            <a:off x="493041" y="754843"/>
            <a:ext cx="5287033"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4000" b="1" dirty="0">
                <a:solidFill>
                  <a:srgbClr val="1F497D"/>
                </a:solidFill>
                <a:latin typeface="Roboto" panose="02000000000000000000" pitchFamily="2" charset="0"/>
                <a:ea typeface="Roboto" panose="02000000000000000000" pitchFamily="2" charset="0"/>
                <a:cs typeface="Roboto Regular"/>
                <a:sym typeface="Roboto Regular"/>
              </a:rPr>
              <a:t>Pregunta 5/5</a:t>
            </a:r>
          </a:p>
        </p:txBody>
      </p:sp>
      <p:sp>
        <p:nvSpPr>
          <p:cNvPr id="3" name="Rectángulo 2"/>
          <p:cNvSpPr/>
          <p:nvPr/>
        </p:nvSpPr>
        <p:spPr>
          <a:xfrm>
            <a:off x="493041" y="1848887"/>
            <a:ext cx="7823375" cy="892552"/>
          </a:xfrm>
          <a:prstGeom prst="rect">
            <a:avLst/>
          </a:prstGeom>
        </p:spPr>
        <p:txBody>
          <a:bodyPr wrap="square">
            <a:spAutoFit/>
          </a:bodyPr>
          <a:lstStyle/>
          <a:p>
            <a:r>
              <a:rPr lang="ca-ES" sz="2600" dirty="0">
                <a:solidFill>
                  <a:schemeClr val="accent2"/>
                </a:solidFill>
                <a:latin typeface="Roboto" panose="02000000000000000000" pitchFamily="2" charset="0"/>
                <a:ea typeface="Roboto" panose="02000000000000000000" pitchFamily="2" charset="0"/>
                <a:cs typeface="Roboto Regular"/>
              </a:rPr>
              <a:t>Quina proporció dels ingressos d’un solter sense fills va a impostos?</a:t>
            </a:r>
          </a:p>
        </p:txBody>
      </p:sp>
      <p:sp>
        <p:nvSpPr>
          <p:cNvPr id="4" name="Rectángulo 3"/>
          <p:cNvSpPr/>
          <p:nvPr/>
        </p:nvSpPr>
        <p:spPr>
          <a:xfrm>
            <a:off x="752354" y="2914186"/>
            <a:ext cx="4572000" cy="3046988"/>
          </a:xfrm>
          <a:prstGeom prst="rect">
            <a:avLst/>
          </a:prstGeom>
        </p:spPr>
        <p:txBody>
          <a:bodyPr>
            <a:spAutoFit/>
          </a:bodyPr>
          <a:lstStyle/>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A</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10%</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B</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40%</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C</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50%</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D</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80%</a:t>
            </a:r>
          </a:p>
        </p:txBody>
      </p:sp>
      <p:pic>
        <p:nvPicPr>
          <p:cNvPr id="2" name="Imagen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4022" y="2727488"/>
            <a:ext cx="3124306" cy="3645024"/>
          </a:xfrm>
          <a:prstGeom prst="rect">
            <a:avLst/>
          </a:prstGeom>
        </p:spPr>
      </p:pic>
      <p:sp>
        <p:nvSpPr>
          <p:cNvPr id="5" name="Marcador de número de diapositiva 4"/>
          <p:cNvSpPr>
            <a:spLocks noGrp="1"/>
          </p:cNvSpPr>
          <p:nvPr>
            <p:ph type="sldNum" sz="quarter" idx="2"/>
          </p:nvPr>
        </p:nvSpPr>
        <p:spPr/>
        <p:txBody>
          <a:bodyPr/>
          <a:lstStyle/>
          <a:p>
            <a:pPr lvl="0"/>
            <a:fld id="{86CB4B4D-7CA3-9044-876B-883B54F8677D}" type="slidenum">
              <a:rPr lang="ca-ES" smtClean="0"/>
              <a:pPr lvl="0"/>
              <a:t>12</a:t>
            </a:fld>
            <a:endParaRPr lang="ca-ES"/>
          </a:p>
        </p:txBody>
      </p:sp>
    </p:spTree>
    <p:extLst>
      <p:ext uri="{BB962C8B-B14F-4D97-AF65-F5344CB8AC3E}">
        <p14:creationId xmlns:p14="http://schemas.microsoft.com/office/powerpoint/2010/main" val="16972709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752354" y="2914186"/>
            <a:ext cx="4572000" cy="3046988"/>
          </a:xfrm>
          <a:prstGeom prst="rect">
            <a:avLst/>
          </a:prstGeom>
        </p:spPr>
        <p:txBody>
          <a:bodyPr>
            <a:spAutoFit/>
          </a:bodyPr>
          <a:lstStyle/>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A</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10%</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B</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40%</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C</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50%</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D</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80%</a:t>
            </a:r>
          </a:p>
        </p:txBody>
      </p:sp>
      <p:sp>
        <p:nvSpPr>
          <p:cNvPr id="60" name="Shape 60"/>
          <p:cNvSpPr/>
          <p:nvPr/>
        </p:nvSpPr>
        <p:spPr>
          <a:xfrm>
            <a:off x="493041" y="754843"/>
            <a:ext cx="5287033"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4000" b="1" dirty="0">
                <a:solidFill>
                  <a:srgbClr val="1F497D"/>
                </a:solidFill>
                <a:latin typeface="Roboto" panose="02000000000000000000" pitchFamily="2" charset="0"/>
                <a:ea typeface="Roboto" panose="02000000000000000000" pitchFamily="2" charset="0"/>
                <a:cs typeface="Roboto Regular"/>
                <a:sym typeface="Roboto Regular"/>
              </a:rPr>
              <a:t>Pregunta 5/5</a:t>
            </a:r>
          </a:p>
        </p:txBody>
      </p:sp>
      <p:sp>
        <p:nvSpPr>
          <p:cNvPr id="3" name="Rectángulo 2"/>
          <p:cNvSpPr/>
          <p:nvPr/>
        </p:nvSpPr>
        <p:spPr>
          <a:xfrm>
            <a:off x="493041" y="1848887"/>
            <a:ext cx="7823375" cy="892552"/>
          </a:xfrm>
          <a:prstGeom prst="rect">
            <a:avLst/>
          </a:prstGeom>
        </p:spPr>
        <p:txBody>
          <a:bodyPr wrap="square">
            <a:spAutoFit/>
          </a:bodyPr>
          <a:lstStyle/>
          <a:p>
            <a:r>
              <a:rPr lang="ca-ES" sz="2600" dirty="0">
                <a:solidFill>
                  <a:schemeClr val="accent2"/>
                </a:solidFill>
                <a:latin typeface="Roboto" panose="02000000000000000000" pitchFamily="2" charset="0"/>
                <a:ea typeface="Roboto" panose="02000000000000000000" pitchFamily="2" charset="0"/>
                <a:cs typeface="Roboto Regular"/>
              </a:rPr>
              <a:t>Quina proporció dels ingressos d’un solter sense fills va a impostos?</a:t>
            </a:r>
          </a:p>
        </p:txBody>
      </p:sp>
      <p:sp>
        <p:nvSpPr>
          <p:cNvPr id="6" name="Rectángulo redondeado 5"/>
          <p:cNvSpPr/>
          <p:nvPr/>
        </p:nvSpPr>
        <p:spPr>
          <a:xfrm>
            <a:off x="755576" y="3888338"/>
            <a:ext cx="3024336" cy="47676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s-E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7" name="Imagen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4022" y="2727488"/>
            <a:ext cx="3124306" cy="3645024"/>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13</a:t>
            </a:fld>
            <a:endParaRPr lang="ca-ES"/>
          </a:p>
        </p:txBody>
      </p:sp>
    </p:spTree>
    <p:extLst>
      <p:ext uri="{BB962C8B-B14F-4D97-AF65-F5344CB8AC3E}">
        <p14:creationId xmlns:p14="http://schemas.microsoft.com/office/powerpoint/2010/main" val="39389825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5 Rectángulo"/>
          <p:cNvSpPr/>
          <p:nvPr/>
        </p:nvSpPr>
        <p:spPr>
          <a:xfrm>
            <a:off x="0" y="0"/>
            <a:ext cx="9144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13 Elipse"/>
          <p:cNvSpPr/>
          <p:nvPr/>
        </p:nvSpPr>
        <p:spPr>
          <a:xfrm>
            <a:off x="1763688" y="1556792"/>
            <a:ext cx="5328592" cy="3927608"/>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7 Elipse"/>
          <p:cNvSpPr/>
          <p:nvPr/>
        </p:nvSpPr>
        <p:spPr>
          <a:xfrm>
            <a:off x="1620788" y="1548630"/>
            <a:ext cx="5328592" cy="3927608"/>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14 Triángulo isósceles"/>
          <p:cNvSpPr/>
          <p:nvPr/>
        </p:nvSpPr>
        <p:spPr>
          <a:xfrm rot="7672000">
            <a:off x="6183287" y="4786326"/>
            <a:ext cx="360040" cy="792088"/>
          </a:xfrm>
          <a:prstGeom prst="triangl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8 Triángulo isósceles"/>
          <p:cNvSpPr/>
          <p:nvPr/>
        </p:nvSpPr>
        <p:spPr>
          <a:xfrm rot="7672000">
            <a:off x="6111279" y="4663962"/>
            <a:ext cx="360040" cy="792088"/>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Shape 70"/>
          <p:cNvSpPr txBox="1">
            <a:spLocks/>
          </p:cNvSpPr>
          <p:nvPr/>
        </p:nvSpPr>
        <p:spPr>
          <a:xfrm>
            <a:off x="2072675" y="2559456"/>
            <a:ext cx="4320480" cy="172819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4800" b="0" i="0" u="none" strike="noStrike" cap="none">
                <a:solidFill>
                  <a:srgbClr val="FFFFFF"/>
                </a:solidFill>
                <a:latin typeface="Walter Turncoat"/>
                <a:ea typeface="Walter Turncoat"/>
                <a:cs typeface="Walter Turncoat"/>
                <a:sym typeface="Walter Turncoat"/>
              </a:defRPr>
            </a:lvl1pPr>
            <a:lvl2pPr lvl="1"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2pPr>
            <a:lvl3pPr lvl="2"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3pPr>
            <a:lvl4pPr lvl="3"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4pPr>
            <a:lvl5pPr lvl="4"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5pPr>
            <a:lvl6pPr lvl="5"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6pPr>
            <a:lvl7pPr lvl="6"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7pPr>
            <a:lvl8pPr lvl="7"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8pPr>
            <a:lvl9pPr lvl="8"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9pPr>
          </a:lstStyle>
          <a:p>
            <a:br>
              <a:rPr lang="ca-ES" sz="6600" dirty="0">
                <a:solidFill>
                  <a:schemeClr val="accent1">
                    <a:lumMod val="75000"/>
                  </a:schemeClr>
                </a:solidFill>
              </a:rPr>
            </a:br>
            <a:r>
              <a:rPr lang="ca-ES" sz="5400" dirty="0">
                <a:solidFill>
                  <a:srgbClr val="3F4A74"/>
                </a:solidFill>
                <a:latin typeface="Roboto Black" panose="020B0604020202020204" charset="0"/>
                <a:ea typeface="Roboto Black" panose="020B0604020202020204" charset="0"/>
              </a:rPr>
              <a:t>Els diners i les finances</a:t>
            </a:r>
          </a:p>
        </p:txBody>
      </p:sp>
    </p:spTree>
    <p:extLst>
      <p:ext uri="{BB962C8B-B14F-4D97-AF65-F5344CB8AC3E}">
        <p14:creationId xmlns:p14="http://schemas.microsoft.com/office/powerpoint/2010/main" val="2905732397"/>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Grupo 11"/>
          <p:cNvGrpSpPr/>
          <p:nvPr/>
        </p:nvGrpSpPr>
        <p:grpSpPr>
          <a:xfrm>
            <a:off x="4211960" y="908720"/>
            <a:ext cx="4463117" cy="5472670"/>
            <a:chOff x="4310753" y="908657"/>
            <a:chExt cx="4463117" cy="5472670"/>
          </a:xfrm>
        </p:grpSpPr>
        <p:pic>
          <p:nvPicPr>
            <p:cNvPr id="16" name="image6.png" descr="Recurso 4.png"/>
            <p:cNvPicPr/>
            <p:nvPr/>
          </p:nvPicPr>
          <p:blipFill rotWithShape="1">
            <a:blip r:embed="rId4">
              <a:extLst>
                <a:ext uri="{28A0092B-C50C-407E-A947-70E740481C1C}">
                  <a14:useLocalDpi xmlns:a14="http://schemas.microsoft.com/office/drawing/2010/main" val="0"/>
                </a:ext>
              </a:extLst>
            </a:blip>
            <a:srcRect t="24959" r="-2130"/>
            <a:stretch/>
          </p:blipFill>
          <p:spPr>
            <a:xfrm>
              <a:off x="5554964" y="2637628"/>
              <a:ext cx="3218906" cy="3743699"/>
            </a:xfrm>
            <a:prstGeom prst="rect">
              <a:avLst/>
            </a:prstGeom>
            <a:ln w="12700">
              <a:miter lim="400000"/>
            </a:ln>
          </p:spPr>
        </p:pic>
        <p:sp>
          <p:nvSpPr>
            <p:cNvPr id="4" name="Llamada ovalada 3"/>
            <p:cNvSpPr/>
            <p:nvPr/>
          </p:nvSpPr>
          <p:spPr>
            <a:xfrm>
              <a:off x="4310753" y="908657"/>
              <a:ext cx="3612414" cy="1904283"/>
            </a:xfrm>
            <a:prstGeom prst="wedgeEllipseCallout">
              <a:avLst>
                <a:gd name="adj1" fmla="val 27851"/>
                <a:gd name="adj2" fmla="val 56502"/>
              </a:avLst>
            </a:prstGeom>
            <a:solidFill>
              <a:srgbClr val="FFFFFF"/>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457200" rtl="0" eaLnBrk="1" fontAlgn="auto" latinLnBrk="1" hangingPunct="0">
                <a:lnSpc>
                  <a:spcPct val="100000"/>
                </a:lnSpc>
                <a:spcBef>
                  <a:spcPts val="0"/>
                </a:spcBef>
                <a:spcAft>
                  <a:spcPts val="0"/>
                </a:spcAft>
                <a:buClrTx/>
                <a:buSzTx/>
                <a:buFontTx/>
                <a:buNone/>
                <a:tabLst/>
                <a:defRPr/>
              </a:pPr>
              <a:r>
                <a:rPr lang="ca-ES" sz="3600" b="1" dirty="0">
                  <a:solidFill>
                    <a:srgbClr val="1F497D"/>
                  </a:solidFill>
                  <a:latin typeface="Roboto" panose="02000000000000000000" pitchFamily="2" charset="0"/>
                  <a:ea typeface="Roboto" panose="02000000000000000000" pitchFamily="2" charset="0"/>
                </a:rPr>
                <a:t>Què són els diners</a:t>
              </a:r>
              <a:r>
                <a:rPr kumimoji="0" lang="ca-ES" sz="3600" b="1" i="0" u="none" strike="noStrike" kern="0" cap="none" spc="0" normalizeH="0" noProof="0" dirty="0">
                  <a:ln>
                    <a:noFill/>
                  </a:ln>
                  <a:solidFill>
                    <a:srgbClr val="1F497D"/>
                  </a:solidFill>
                  <a:effectLst/>
                  <a:uLnTx/>
                  <a:uFillTx/>
                  <a:latin typeface="Roboto" panose="02000000000000000000" pitchFamily="2" charset="0"/>
                  <a:ea typeface="Roboto" panose="02000000000000000000" pitchFamily="2" charset="0"/>
                  <a:cs typeface="Calibri"/>
                  <a:sym typeface="Calibri"/>
                </a:rPr>
                <a:t>?</a:t>
              </a:r>
              <a:endParaRPr kumimoji="0" lang="ca-ES" sz="3600" b="1" i="0" u="none" strike="noStrike" kern="0" cap="none" spc="0" normalizeH="0" baseline="0" noProof="0" dirty="0">
                <a:ln>
                  <a:noFill/>
                </a:ln>
                <a:solidFill>
                  <a:srgbClr val="1F497D"/>
                </a:solidFill>
                <a:effectLst/>
                <a:uLnTx/>
                <a:uFillTx/>
                <a:latin typeface="Roboto" panose="02000000000000000000" pitchFamily="2" charset="0"/>
                <a:ea typeface="Roboto" panose="02000000000000000000" pitchFamily="2" charset="0"/>
                <a:cs typeface="Calibri"/>
                <a:sym typeface="Calibri"/>
              </a:endParaRPr>
            </a:p>
            <a:p>
              <a:pPr marL="0" marR="0" lvl="0" indent="0" algn="ctr" defTabSz="457200" rtl="0" eaLnBrk="1" fontAlgn="auto" latinLnBrk="1" hangingPunct="0">
                <a:lnSpc>
                  <a:spcPct val="100000"/>
                </a:lnSpc>
                <a:spcBef>
                  <a:spcPts val="0"/>
                </a:spcBef>
                <a:spcAft>
                  <a:spcPts val="0"/>
                </a:spcAft>
                <a:buClrTx/>
                <a:buSzTx/>
                <a:buFontTx/>
                <a:buNone/>
                <a:tabLst/>
                <a:defRPr/>
              </a:pPr>
              <a:endParaRPr kumimoji="0" lang="es-ES" sz="1000" b="0" i="0" u="none" strike="noStrike" kern="0" cap="none" spc="0" normalizeH="0" baseline="0" noProof="0" dirty="0">
                <a:ln>
                  <a:noFill/>
                </a:ln>
                <a:solidFill>
                  <a:srgbClr val="000000"/>
                </a:solidFill>
                <a:effectLst/>
                <a:uLnTx/>
                <a:uFillTx/>
                <a:latin typeface="Calibri"/>
                <a:cs typeface="Calibri"/>
                <a:sym typeface="Calibri"/>
              </a:endParaRPr>
            </a:p>
          </p:txBody>
        </p:sp>
      </p:grpSp>
      <p:grpSp>
        <p:nvGrpSpPr>
          <p:cNvPr id="11" name="Grupo 10"/>
          <p:cNvGrpSpPr/>
          <p:nvPr/>
        </p:nvGrpSpPr>
        <p:grpSpPr>
          <a:xfrm>
            <a:off x="666393" y="2044621"/>
            <a:ext cx="4289077" cy="3976667"/>
            <a:chOff x="1086839" y="2215360"/>
            <a:chExt cx="4289077" cy="3976667"/>
          </a:xfrm>
        </p:grpSpPr>
        <p:pic>
          <p:nvPicPr>
            <p:cNvPr id="13" name="Imagen 12"/>
            <p:cNvPicPr>
              <a:picLocks noChangeAspect="1"/>
            </p:cNvPicPr>
            <p:nvPr/>
          </p:nvPicPr>
          <p:blipFill rotWithShape="1">
            <a:blip r:embed="rId5" cstate="print">
              <a:clrChange>
                <a:clrFrom>
                  <a:srgbClr val="F8F8F8"/>
                </a:clrFrom>
                <a:clrTo>
                  <a:srgbClr val="F8F8F8">
                    <a:alpha val="0"/>
                  </a:srgbClr>
                </a:clrTo>
              </a:clrChange>
              <a:extLst>
                <a:ext uri="{28A0092B-C50C-407E-A947-70E740481C1C}">
                  <a14:useLocalDpi xmlns:a14="http://schemas.microsoft.com/office/drawing/2010/main" val="0"/>
                </a:ext>
              </a:extLst>
            </a:blip>
            <a:srcRect l="5992" t="4027" r="73053" b="67970"/>
            <a:stretch/>
          </p:blipFill>
          <p:spPr>
            <a:xfrm rot="287369">
              <a:off x="1086839" y="2215360"/>
              <a:ext cx="4289077" cy="3976667"/>
            </a:xfrm>
            <a:prstGeom prst="rect">
              <a:avLst/>
            </a:prstGeom>
          </p:spPr>
        </p:pic>
        <p:sp>
          <p:nvSpPr>
            <p:cNvPr id="15" name="Rectángulo 14"/>
            <p:cNvSpPr/>
            <p:nvPr/>
          </p:nvSpPr>
          <p:spPr>
            <a:xfrm rot="350180">
              <a:off x="2158781" y="3176070"/>
              <a:ext cx="1861928" cy="2308324"/>
            </a:xfrm>
            <a:prstGeom prst="rect">
              <a:avLst/>
            </a:prstGeom>
          </p:spPr>
          <p:txBody>
            <a:bodyPr wrap="square">
              <a:spAutoFit/>
            </a:bodyPr>
            <a:lstStyle/>
            <a:p>
              <a:pPr marL="342900" indent="-342900">
                <a:lnSpc>
                  <a:spcPct val="200000"/>
                </a:lnSpc>
                <a:buFont typeface="Wingdings" panose="05000000000000000000" pitchFamily="2" charset="2"/>
                <a:buChar char="ü"/>
              </a:pPr>
              <a:r>
                <a:rPr lang="ca-ES" sz="2400" b="1" dirty="0">
                  <a:solidFill>
                    <a:srgbClr val="3F4A74"/>
                  </a:solidFill>
                  <a:latin typeface="Roboto" panose="02000000000000000000" pitchFamily="2" charset="0"/>
                  <a:ea typeface="Roboto" panose="02000000000000000000" pitchFamily="2" charset="0"/>
                  <a:cs typeface="Roboto Regular"/>
                </a:rPr>
                <a:t>....</a:t>
              </a:r>
            </a:p>
            <a:p>
              <a:pPr marL="342900" indent="-342900">
                <a:lnSpc>
                  <a:spcPct val="200000"/>
                </a:lnSpc>
                <a:buFont typeface="Wingdings" panose="05000000000000000000" pitchFamily="2" charset="2"/>
                <a:buChar char="ü"/>
              </a:pPr>
              <a:r>
                <a:rPr lang="ca-ES" sz="2400" b="1" dirty="0">
                  <a:solidFill>
                    <a:srgbClr val="3F4A74"/>
                  </a:solidFill>
                  <a:latin typeface="Roboto" panose="02000000000000000000" pitchFamily="2" charset="0"/>
                  <a:ea typeface="Roboto" panose="02000000000000000000" pitchFamily="2" charset="0"/>
                  <a:cs typeface="Roboto Regular"/>
                </a:rPr>
                <a:t>...</a:t>
              </a:r>
            </a:p>
            <a:p>
              <a:pPr marL="342900" indent="-342900">
                <a:lnSpc>
                  <a:spcPct val="200000"/>
                </a:lnSpc>
                <a:buFont typeface="Wingdings" panose="05000000000000000000" pitchFamily="2" charset="2"/>
                <a:buChar char="ü"/>
              </a:pPr>
              <a:r>
                <a:rPr lang="ca-ES" sz="2400" b="1" dirty="0">
                  <a:solidFill>
                    <a:srgbClr val="3F4A74"/>
                  </a:solidFill>
                  <a:latin typeface="Roboto" panose="02000000000000000000" pitchFamily="2" charset="0"/>
                  <a:ea typeface="Roboto" panose="02000000000000000000" pitchFamily="2" charset="0"/>
                  <a:cs typeface="Roboto Regular"/>
                </a:rPr>
                <a:t>...</a:t>
              </a:r>
            </a:p>
          </p:txBody>
        </p:sp>
      </p:grpSp>
      <p:pic>
        <p:nvPicPr>
          <p:cNvPr id="8" name="8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870" y="561264"/>
            <a:ext cx="3200136" cy="1072807"/>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15</a:t>
            </a:fld>
            <a:endParaRPr lang="ca-ES"/>
          </a:p>
        </p:txBody>
      </p:sp>
    </p:spTree>
    <p:extLst>
      <p:ext uri="{BB962C8B-B14F-4D97-AF65-F5344CB8AC3E}">
        <p14:creationId xmlns:p14="http://schemas.microsoft.com/office/powerpoint/2010/main" val="126752042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upo 6"/>
          <p:cNvGrpSpPr/>
          <p:nvPr/>
        </p:nvGrpSpPr>
        <p:grpSpPr>
          <a:xfrm rot="341423">
            <a:off x="653559" y="1813928"/>
            <a:ext cx="4217443" cy="4369079"/>
            <a:chOff x="1115616" y="2060848"/>
            <a:chExt cx="4011112" cy="4165388"/>
          </a:xfrm>
        </p:grpSpPr>
        <p:pic>
          <p:nvPicPr>
            <p:cNvPr id="5" name="Imagen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3150" t="65895" r="26375" b="3450"/>
            <a:stretch/>
          </p:blipFill>
          <p:spPr>
            <a:xfrm>
              <a:off x="1115616" y="2060848"/>
              <a:ext cx="4011112" cy="4165388"/>
            </a:xfrm>
            <a:prstGeom prst="rect">
              <a:avLst/>
            </a:prstGeom>
          </p:spPr>
        </p:pic>
        <p:sp>
          <p:nvSpPr>
            <p:cNvPr id="6" name="CuadroTexto 5"/>
            <p:cNvSpPr txBox="1"/>
            <p:nvPr/>
          </p:nvSpPr>
          <p:spPr>
            <a:xfrm rot="201941">
              <a:off x="2034891" y="3355654"/>
              <a:ext cx="2016224" cy="22007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1" hangingPunct="0">
                <a:lnSpc>
                  <a:spcPct val="100000"/>
                </a:lnSpc>
                <a:spcBef>
                  <a:spcPts val="0"/>
                </a:spcBef>
                <a:spcAft>
                  <a:spcPts val="0"/>
                </a:spcAft>
                <a:buClrTx/>
                <a:buSzTx/>
                <a:buFont typeface="Wingdings" panose="05000000000000000000" pitchFamily="2" charset="2"/>
                <a:buChar char="ü"/>
                <a:tabLst/>
              </a:pPr>
              <a:endParaRPr kumimoji="0" lang="ca-ES" sz="2400" b="1" i="0" u="none" strike="noStrike" cap="none" spc="0" normalizeH="0" baseline="0" dirty="0">
                <a:ln>
                  <a:noFill/>
                </a:ln>
                <a:solidFill>
                  <a:srgbClr val="2A4067"/>
                </a:solidFill>
                <a:effectLst/>
                <a:uFillTx/>
                <a:latin typeface="Roboto" panose="020B0604020202020204" charset="0"/>
                <a:ea typeface="Roboto" panose="020B0604020202020204" charset="0"/>
                <a:sym typeface="Calibri"/>
              </a:endParaRPr>
            </a:p>
            <a:p>
              <a:pPr marL="342900" marR="0" indent="-342900" algn="l" defTabSz="457200" rtl="0" fontAlgn="auto" latinLnBrk="1" hangingPunct="0">
                <a:lnSpc>
                  <a:spcPct val="100000"/>
                </a:lnSpc>
                <a:spcBef>
                  <a:spcPts val="0"/>
                </a:spcBef>
                <a:spcAft>
                  <a:spcPts val="0"/>
                </a:spcAft>
                <a:buClrTx/>
                <a:buSzTx/>
                <a:buFont typeface="Wingdings" panose="05000000000000000000" pitchFamily="2" charset="2"/>
                <a:buChar char="ü"/>
                <a:tabLst/>
              </a:pPr>
              <a:r>
                <a:rPr lang="ca-ES" sz="2400" b="1" dirty="0">
                  <a:solidFill>
                    <a:srgbClr val="2A4067"/>
                  </a:solidFill>
                  <a:latin typeface="Roboto" panose="020B0604020202020204" charset="0"/>
                  <a:ea typeface="Roboto" panose="020B0604020202020204" charset="0"/>
                  <a:sym typeface="Calibri"/>
                </a:rPr>
                <a:t>...</a:t>
              </a:r>
              <a:endParaRPr kumimoji="0" lang="ca-ES" sz="2400" b="1" i="0" u="none" strike="noStrike" cap="none" spc="0" normalizeH="0" baseline="0" dirty="0">
                <a:ln>
                  <a:noFill/>
                </a:ln>
                <a:solidFill>
                  <a:srgbClr val="2A4067"/>
                </a:solidFill>
                <a:effectLst/>
                <a:uFillTx/>
                <a:latin typeface="Roboto" panose="020B0604020202020204" charset="0"/>
                <a:ea typeface="Roboto" panose="020B0604020202020204" charset="0"/>
                <a:sym typeface="Calibri"/>
              </a:endParaRPr>
            </a:p>
            <a:p>
              <a:pPr marR="0" algn="l" defTabSz="457200" rtl="0" fontAlgn="auto" latinLnBrk="1" hangingPunct="0">
                <a:lnSpc>
                  <a:spcPct val="100000"/>
                </a:lnSpc>
                <a:spcBef>
                  <a:spcPts val="0"/>
                </a:spcBef>
                <a:spcAft>
                  <a:spcPts val="0"/>
                </a:spcAft>
                <a:buClrTx/>
                <a:buSzTx/>
                <a:tabLst/>
              </a:pPr>
              <a:endParaRPr kumimoji="0" lang="ca-ES" sz="2400" b="1" i="0" u="none" strike="noStrike" cap="none" spc="0" normalizeH="0" baseline="0" dirty="0">
                <a:ln>
                  <a:noFill/>
                </a:ln>
                <a:solidFill>
                  <a:srgbClr val="2A4067"/>
                </a:solidFill>
                <a:effectLst/>
                <a:uFillTx/>
                <a:latin typeface="Roboto" panose="020B0604020202020204" charset="0"/>
                <a:ea typeface="Roboto" panose="020B0604020202020204" charset="0"/>
                <a:sym typeface="Calibri"/>
              </a:endParaRPr>
            </a:p>
            <a:p>
              <a:pPr marL="342900" marR="0" indent="-342900" algn="l" defTabSz="457200" rtl="0" fontAlgn="auto" latinLnBrk="1" hangingPunct="0">
                <a:lnSpc>
                  <a:spcPct val="100000"/>
                </a:lnSpc>
                <a:spcBef>
                  <a:spcPts val="0"/>
                </a:spcBef>
                <a:spcAft>
                  <a:spcPts val="0"/>
                </a:spcAft>
                <a:buClrTx/>
                <a:buSzTx/>
                <a:buFont typeface="Wingdings" panose="05000000000000000000" pitchFamily="2" charset="2"/>
                <a:buChar char="ü"/>
                <a:tabLst/>
              </a:pPr>
              <a:r>
                <a:rPr lang="ca-ES" sz="2400" b="1" dirty="0">
                  <a:solidFill>
                    <a:srgbClr val="2A4067"/>
                  </a:solidFill>
                  <a:latin typeface="Roboto" panose="020B0604020202020204" charset="0"/>
                  <a:ea typeface="Roboto" panose="020B0604020202020204" charset="0"/>
                </a:rPr>
                <a:t>...</a:t>
              </a:r>
            </a:p>
            <a:p>
              <a:pPr marR="0" algn="l" defTabSz="457200" rtl="0" fontAlgn="auto" latinLnBrk="1" hangingPunct="0">
                <a:lnSpc>
                  <a:spcPct val="100000"/>
                </a:lnSpc>
                <a:spcBef>
                  <a:spcPts val="0"/>
                </a:spcBef>
                <a:spcAft>
                  <a:spcPts val="0"/>
                </a:spcAft>
                <a:buClrTx/>
                <a:buSzTx/>
                <a:tabLst/>
              </a:pPr>
              <a:endParaRPr lang="ca-ES" sz="2400" b="1" dirty="0">
                <a:solidFill>
                  <a:srgbClr val="2A4067"/>
                </a:solidFill>
                <a:latin typeface="Roboto" panose="020B0604020202020204" charset="0"/>
                <a:ea typeface="Roboto" panose="020B0604020202020204" charset="0"/>
              </a:endParaRPr>
            </a:p>
            <a:p>
              <a:pPr marL="342900" marR="0" indent="-342900" algn="l" defTabSz="457200" rtl="0" fontAlgn="auto" latinLnBrk="1" hangingPunct="0">
                <a:lnSpc>
                  <a:spcPct val="100000"/>
                </a:lnSpc>
                <a:spcBef>
                  <a:spcPts val="0"/>
                </a:spcBef>
                <a:spcAft>
                  <a:spcPts val="0"/>
                </a:spcAft>
                <a:buClrTx/>
                <a:buSzTx/>
                <a:buFont typeface="Wingdings" panose="05000000000000000000" pitchFamily="2" charset="2"/>
                <a:buChar char="ü"/>
                <a:tabLst/>
              </a:pPr>
              <a:r>
                <a:rPr lang="ca-ES" sz="2400" b="1" dirty="0">
                  <a:solidFill>
                    <a:srgbClr val="2A4067"/>
                  </a:solidFill>
                  <a:latin typeface="Roboto" panose="020B0604020202020204" charset="0"/>
                  <a:ea typeface="Roboto" panose="020B0604020202020204" charset="0"/>
                </a:rPr>
                <a:t>...</a:t>
              </a:r>
              <a:endParaRPr kumimoji="0" lang="ca-ES" sz="2400" b="1" i="0" u="none" strike="noStrike" cap="none" spc="0" normalizeH="0" baseline="0" dirty="0">
                <a:ln>
                  <a:noFill/>
                </a:ln>
                <a:solidFill>
                  <a:srgbClr val="2A4067"/>
                </a:solidFill>
                <a:effectLst/>
                <a:uFillTx/>
                <a:latin typeface="Roboto" panose="020B0604020202020204" charset="0"/>
                <a:ea typeface="Roboto" panose="020B0604020202020204" charset="0"/>
                <a:sym typeface="Calibri"/>
              </a:endParaRPr>
            </a:p>
          </p:txBody>
        </p:sp>
      </p:grpSp>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870" y="561264"/>
            <a:ext cx="3200136" cy="1072807"/>
          </a:xfrm>
          <a:prstGeom prst="rect">
            <a:avLst/>
          </a:prstGeom>
        </p:spPr>
      </p:pic>
      <p:grpSp>
        <p:nvGrpSpPr>
          <p:cNvPr id="2" name="Grupo 1"/>
          <p:cNvGrpSpPr/>
          <p:nvPr/>
        </p:nvGrpSpPr>
        <p:grpSpPr>
          <a:xfrm>
            <a:off x="4211960" y="908720"/>
            <a:ext cx="4463117" cy="5472670"/>
            <a:chOff x="4211960" y="908720"/>
            <a:chExt cx="4463117" cy="5472670"/>
          </a:xfrm>
        </p:grpSpPr>
        <p:pic>
          <p:nvPicPr>
            <p:cNvPr id="11" name="image6.png" descr="Recurso 4.png"/>
            <p:cNvPicPr/>
            <p:nvPr/>
          </p:nvPicPr>
          <p:blipFill rotWithShape="1">
            <a:blip r:embed="rId6">
              <a:extLst>
                <a:ext uri="{28A0092B-C50C-407E-A947-70E740481C1C}">
                  <a14:useLocalDpi xmlns:a14="http://schemas.microsoft.com/office/drawing/2010/main" val="0"/>
                </a:ext>
              </a:extLst>
            </a:blip>
            <a:srcRect t="24959" r="-2130"/>
            <a:stretch/>
          </p:blipFill>
          <p:spPr>
            <a:xfrm>
              <a:off x="5456171" y="2637691"/>
              <a:ext cx="3218906" cy="3743699"/>
            </a:xfrm>
            <a:prstGeom prst="rect">
              <a:avLst/>
            </a:prstGeom>
            <a:ln w="12700">
              <a:miter lim="400000"/>
            </a:ln>
          </p:spPr>
        </p:pic>
        <p:sp>
          <p:nvSpPr>
            <p:cNvPr id="10" name="Llamada ovalada 9"/>
            <p:cNvSpPr/>
            <p:nvPr/>
          </p:nvSpPr>
          <p:spPr>
            <a:xfrm>
              <a:off x="4211960" y="908720"/>
              <a:ext cx="3612414" cy="1904283"/>
            </a:xfrm>
            <a:prstGeom prst="wedgeEllipseCallout">
              <a:avLst>
                <a:gd name="adj1" fmla="val 27851"/>
                <a:gd name="adj2" fmla="val 56502"/>
              </a:avLst>
            </a:prstGeom>
            <a:solidFill>
              <a:srgbClr val="FFFFFF"/>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457200" rtl="0" eaLnBrk="1" fontAlgn="auto" latinLnBrk="1" hangingPunct="0">
                <a:lnSpc>
                  <a:spcPct val="100000"/>
                </a:lnSpc>
                <a:spcBef>
                  <a:spcPts val="0"/>
                </a:spcBef>
                <a:spcAft>
                  <a:spcPts val="0"/>
                </a:spcAft>
                <a:buClrTx/>
                <a:buSzTx/>
                <a:buFontTx/>
                <a:buNone/>
                <a:tabLst/>
                <a:defRPr/>
              </a:pPr>
              <a:r>
                <a:rPr lang="ca-ES" sz="3600" b="1" dirty="0">
                  <a:solidFill>
                    <a:srgbClr val="1F497D"/>
                  </a:solidFill>
                  <a:latin typeface="Roboto" panose="02000000000000000000" pitchFamily="2" charset="0"/>
                  <a:ea typeface="Roboto" panose="02000000000000000000" pitchFamily="2" charset="0"/>
                </a:rPr>
                <a:t>Què són les finances?</a:t>
              </a:r>
              <a:endParaRPr kumimoji="0" lang="ca-ES" sz="3600" b="1" i="0" u="none" strike="noStrike" kern="0" cap="none" spc="0" normalizeH="0" baseline="0" noProof="0" dirty="0">
                <a:ln>
                  <a:noFill/>
                </a:ln>
                <a:solidFill>
                  <a:srgbClr val="1F497D"/>
                </a:solidFill>
                <a:effectLst/>
                <a:uLnTx/>
                <a:uFillTx/>
                <a:latin typeface="Roboto" panose="02000000000000000000" pitchFamily="2" charset="0"/>
                <a:ea typeface="Roboto" panose="02000000000000000000" pitchFamily="2" charset="0"/>
                <a:cs typeface="Calibri"/>
                <a:sym typeface="Calibri"/>
              </a:endParaRPr>
            </a:p>
            <a:p>
              <a:pPr marL="0" marR="0" lvl="0" indent="0" algn="ctr" defTabSz="457200" rtl="0" eaLnBrk="1" fontAlgn="auto" latinLnBrk="1" hangingPunct="0">
                <a:lnSpc>
                  <a:spcPct val="100000"/>
                </a:lnSpc>
                <a:spcBef>
                  <a:spcPts val="0"/>
                </a:spcBef>
                <a:spcAft>
                  <a:spcPts val="0"/>
                </a:spcAft>
                <a:buClrTx/>
                <a:buSzTx/>
                <a:buFontTx/>
                <a:buNone/>
                <a:tabLst/>
                <a:defRPr/>
              </a:pPr>
              <a:endParaRPr kumimoji="0" lang="es-ES" sz="1000" b="0" i="0" u="none" strike="noStrike" kern="0" cap="none" spc="0" normalizeH="0" baseline="0" noProof="0" dirty="0">
                <a:ln>
                  <a:noFill/>
                </a:ln>
                <a:solidFill>
                  <a:srgbClr val="000000"/>
                </a:solidFill>
                <a:effectLst/>
                <a:uLnTx/>
                <a:uFillTx/>
                <a:latin typeface="Calibri"/>
                <a:cs typeface="Calibri"/>
                <a:sym typeface="Calibri"/>
              </a:endParaRPr>
            </a:p>
          </p:txBody>
        </p:sp>
      </p:grpSp>
      <p:sp>
        <p:nvSpPr>
          <p:cNvPr id="3" name="Marcador de número de diapositiva 2"/>
          <p:cNvSpPr>
            <a:spLocks noGrp="1"/>
          </p:cNvSpPr>
          <p:nvPr>
            <p:ph type="sldNum" sz="quarter" idx="2"/>
          </p:nvPr>
        </p:nvSpPr>
        <p:spPr/>
        <p:txBody>
          <a:bodyPr/>
          <a:lstStyle/>
          <a:p>
            <a:pPr lvl="0"/>
            <a:fld id="{86CB4B4D-7CA3-9044-876B-883B54F8677D}" type="slidenum">
              <a:rPr lang="ca-ES" smtClean="0"/>
              <a:pPr lvl="0"/>
              <a:t>16</a:t>
            </a:fld>
            <a:endParaRPr lang="ca-ES"/>
          </a:p>
        </p:txBody>
      </p:sp>
    </p:spTree>
    <p:extLst>
      <p:ext uri="{BB962C8B-B14F-4D97-AF65-F5344CB8AC3E}">
        <p14:creationId xmlns:p14="http://schemas.microsoft.com/office/powerpoint/2010/main" val="104027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5 Rectángulo"/>
          <p:cNvSpPr/>
          <p:nvPr/>
        </p:nvSpPr>
        <p:spPr>
          <a:xfrm>
            <a:off x="0" y="0"/>
            <a:ext cx="9144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13 Elipse"/>
          <p:cNvSpPr/>
          <p:nvPr/>
        </p:nvSpPr>
        <p:spPr>
          <a:xfrm>
            <a:off x="1763688" y="1556792"/>
            <a:ext cx="5328592" cy="3927608"/>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7 Elipse"/>
          <p:cNvSpPr/>
          <p:nvPr/>
        </p:nvSpPr>
        <p:spPr>
          <a:xfrm>
            <a:off x="1620788" y="1548630"/>
            <a:ext cx="5328592" cy="3927608"/>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14 Triángulo isósceles"/>
          <p:cNvSpPr/>
          <p:nvPr/>
        </p:nvSpPr>
        <p:spPr>
          <a:xfrm rot="7672000">
            <a:off x="6183287" y="4786326"/>
            <a:ext cx="360040" cy="792088"/>
          </a:xfrm>
          <a:prstGeom prst="triangl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8 Triángulo isósceles"/>
          <p:cNvSpPr/>
          <p:nvPr/>
        </p:nvSpPr>
        <p:spPr>
          <a:xfrm rot="7672000">
            <a:off x="6111279" y="4663962"/>
            <a:ext cx="360040" cy="792088"/>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Shape 70"/>
          <p:cNvSpPr txBox="1">
            <a:spLocks/>
          </p:cNvSpPr>
          <p:nvPr/>
        </p:nvSpPr>
        <p:spPr>
          <a:xfrm>
            <a:off x="2066084" y="2642644"/>
            <a:ext cx="4320480" cy="172819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4800" b="0" i="0" u="none" strike="noStrike" cap="none">
                <a:solidFill>
                  <a:srgbClr val="FFFFFF"/>
                </a:solidFill>
                <a:latin typeface="Walter Turncoat"/>
                <a:ea typeface="Walter Turncoat"/>
                <a:cs typeface="Walter Turncoat"/>
                <a:sym typeface="Walter Turncoat"/>
              </a:defRPr>
            </a:lvl1pPr>
            <a:lvl2pPr lvl="1"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2pPr>
            <a:lvl3pPr lvl="2"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3pPr>
            <a:lvl4pPr lvl="3"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4pPr>
            <a:lvl5pPr lvl="4"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5pPr>
            <a:lvl6pPr lvl="5"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6pPr>
            <a:lvl7pPr lvl="6"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7pPr>
            <a:lvl8pPr lvl="7"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8pPr>
            <a:lvl9pPr lvl="8"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9pPr>
          </a:lstStyle>
          <a:p>
            <a:br>
              <a:rPr lang="ca-ES" sz="6600" dirty="0">
                <a:solidFill>
                  <a:schemeClr val="accent1">
                    <a:lumMod val="75000"/>
                  </a:schemeClr>
                </a:solidFill>
              </a:rPr>
            </a:br>
            <a:r>
              <a:rPr lang="ca-ES" sz="5400" dirty="0">
                <a:solidFill>
                  <a:srgbClr val="3F4A74"/>
                </a:solidFill>
                <a:latin typeface="Roboto Black" panose="020B0604020202020204" charset="0"/>
                <a:ea typeface="Roboto Black" panose="020B0604020202020204" charset="0"/>
              </a:rPr>
              <a:t>Planificació financera</a:t>
            </a:r>
          </a:p>
        </p:txBody>
      </p:sp>
    </p:spTree>
    <p:extLst>
      <p:ext uri="{BB962C8B-B14F-4D97-AF65-F5344CB8AC3E}">
        <p14:creationId xmlns:p14="http://schemas.microsoft.com/office/powerpoint/2010/main" val="3700779108"/>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3" name="Shape 93"/>
          <p:cNvSpPr/>
          <p:nvPr/>
        </p:nvSpPr>
        <p:spPr>
          <a:xfrm>
            <a:off x="692443" y="863714"/>
            <a:ext cx="5714820"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Planificació financera</a:t>
            </a:r>
          </a:p>
        </p:txBody>
      </p:sp>
      <p:sp>
        <p:nvSpPr>
          <p:cNvPr id="94" name="Shape 94"/>
          <p:cNvSpPr/>
          <p:nvPr/>
        </p:nvSpPr>
        <p:spPr>
          <a:xfrm>
            <a:off x="714348" y="1500174"/>
            <a:ext cx="6955078" cy="8002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lang="ca-ES" sz="2600" dirty="0">
                <a:solidFill>
                  <a:srgbClr val="3F4A74"/>
                </a:solidFill>
                <a:latin typeface="Roboto" panose="02000000000000000000" pitchFamily="2" charset="0"/>
                <a:ea typeface="Roboto" panose="02000000000000000000" pitchFamily="2" charset="0"/>
                <a:cs typeface="Roboto Regular"/>
                <a:sym typeface="Roboto Regular"/>
              </a:rPr>
              <a:t>Planificar vol dir establir els nostres objectius de futur:</a:t>
            </a:r>
          </a:p>
        </p:txBody>
      </p:sp>
      <p:pic>
        <p:nvPicPr>
          <p:cNvPr id="95" name="pasted-image.pdf"/>
          <p:cNvPicPr/>
          <p:nvPr/>
        </p:nvPicPr>
        <p:blipFill>
          <a:blip r:embed="rId4"/>
          <a:stretch>
            <a:fillRect/>
          </a:stretch>
        </p:blipFill>
        <p:spPr>
          <a:xfrm>
            <a:off x="6804248" y="4402951"/>
            <a:ext cx="2029001" cy="2194401"/>
          </a:xfrm>
          <a:prstGeom prst="rect">
            <a:avLst/>
          </a:prstGeom>
          <a:ln w="12700">
            <a:miter lim="400000"/>
          </a:ln>
        </p:spPr>
      </p:pic>
      <p:sp>
        <p:nvSpPr>
          <p:cNvPr id="9" name="Shape 94"/>
          <p:cNvSpPr/>
          <p:nvPr/>
        </p:nvSpPr>
        <p:spPr>
          <a:xfrm>
            <a:off x="1142086" y="5005045"/>
            <a:ext cx="5878186" cy="80021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457200" lvl="0" indent="-457200">
              <a:buFont typeface="Roboto" panose="02000000000000000000" pitchFamily="2" charset="0"/>
              <a:buChar char="−"/>
            </a:pPr>
            <a:r>
              <a:rPr lang="ca-ES" sz="2600" dirty="0">
                <a:solidFill>
                  <a:srgbClr val="3F4A74"/>
                </a:solidFill>
                <a:latin typeface="Roboto" panose="02000000000000000000" pitchFamily="2" charset="0"/>
                <a:ea typeface="Roboto" panose="02000000000000000000" pitchFamily="2" charset="0"/>
                <a:cs typeface="Roboto Regular"/>
                <a:sym typeface="Roboto Regular"/>
              </a:rPr>
              <a:t>Utilitzant els recursos que tenim al nostre abast.</a:t>
            </a:r>
          </a:p>
        </p:txBody>
      </p:sp>
      <p:sp>
        <p:nvSpPr>
          <p:cNvPr id="10" name="Shape 94"/>
          <p:cNvSpPr/>
          <p:nvPr/>
        </p:nvSpPr>
        <p:spPr>
          <a:xfrm>
            <a:off x="1142086" y="2528705"/>
            <a:ext cx="6955078" cy="4001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Font typeface="Roboto" panose="02000000000000000000" pitchFamily="2" charset="0"/>
              <a:buChar char="−"/>
            </a:pPr>
            <a:r>
              <a:rPr lang="ca-ES" sz="2600" dirty="0">
                <a:solidFill>
                  <a:srgbClr val="3F4A74"/>
                </a:solidFill>
                <a:latin typeface="Roboto" panose="02000000000000000000" pitchFamily="2" charset="0"/>
                <a:ea typeface="Roboto" panose="02000000000000000000" pitchFamily="2" charset="0"/>
                <a:cs typeface="Roboto Regular"/>
                <a:sym typeface="Roboto Regular"/>
              </a:rPr>
              <a:t>Analitzant el present i el futur.</a:t>
            </a:r>
          </a:p>
        </p:txBody>
      </p:sp>
      <p:sp>
        <p:nvSpPr>
          <p:cNvPr id="12" name="Shape 94"/>
          <p:cNvSpPr/>
          <p:nvPr/>
        </p:nvSpPr>
        <p:spPr>
          <a:xfrm>
            <a:off x="1142086" y="3220782"/>
            <a:ext cx="6955078" cy="4001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Font typeface="Roboto" panose="02000000000000000000" pitchFamily="2" charset="0"/>
              <a:buChar char="−"/>
            </a:pPr>
            <a:r>
              <a:rPr lang="ca-ES" sz="2600" dirty="0">
                <a:solidFill>
                  <a:srgbClr val="3F4A74"/>
                </a:solidFill>
                <a:latin typeface="Roboto" panose="02000000000000000000" pitchFamily="2" charset="0"/>
                <a:ea typeface="Roboto" panose="02000000000000000000" pitchFamily="2" charset="0"/>
                <a:cs typeface="Roboto Regular"/>
                <a:sym typeface="Roboto Regular"/>
              </a:rPr>
              <a:t>Coneixent els objectius.</a:t>
            </a:r>
          </a:p>
        </p:txBody>
      </p:sp>
      <p:sp>
        <p:nvSpPr>
          <p:cNvPr id="13" name="Shape 94"/>
          <p:cNvSpPr/>
          <p:nvPr/>
        </p:nvSpPr>
        <p:spPr>
          <a:xfrm>
            <a:off x="1145314" y="3912859"/>
            <a:ext cx="5878186" cy="80021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457200" lvl="0" indent="-457200">
              <a:buFont typeface="Roboto" panose="02000000000000000000" pitchFamily="2" charset="0"/>
              <a:buChar char="−"/>
            </a:pPr>
            <a:r>
              <a:rPr lang="ca-ES" sz="2600" dirty="0">
                <a:solidFill>
                  <a:srgbClr val="3F4A74"/>
                </a:solidFill>
                <a:latin typeface="Roboto" panose="02000000000000000000" pitchFamily="2" charset="0"/>
                <a:ea typeface="Roboto" panose="02000000000000000000" pitchFamily="2" charset="0"/>
                <a:cs typeface="Roboto Regular"/>
                <a:sym typeface="Roboto Regular"/>
              </a:rPr>
              <a:t>Establint les accions necessàries per portar-los a terme.</a:t>
            </a:r>
          </a:p>
        </p:txBody>
      </p:sp>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18</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8" name="Shape 98"/>
          <p:cNvSpPr/>
          <p:nvPr/>
        </p:nvSpPr>
        <p:spPr>
          <a:xfrm>
            <a:off x="6554686" y="6404292"/>
            <a:ext cx="2133601"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1200">
                <a:solidFill>
                  <a:srgbClr val="888888"/>
                </a:solidFill>
              </a:defRPr>
            </a:lvl1pPr>
          </a:lstStyle>
          <a:p>
            <a:pPr lvl="0">
              <a:defRPr sz="1800">
                <a:solidFill>
                  <a:srgbClr val="000000"/>
                </a:solidFill>
              </a:defRPr>
            </a:pPr>
            <a:r>
              <a:rPr sz="1200">
                <a:solidFill>
                  <a:srgbClr val="888888"/>
                </a:solidFill>
              </a:rPr>
              <a:t>￼</a:t>
            </a:r>
          </a:p>
        </p:txBody>
      </p:sp>
      <p:sp>
        <p:nvSpPr>
          <p:cNvPr id="104" name="Shape 104"/>
          <p:cNvSpPr/>
          <p:nvPr/>
        </p:nvSpPr>
        <p:spPr>
          <a:xfrm>
            <a:off x="1964281" y="2387491"/>
            <a:ext cx="5185072" cy="43088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sz="2200" dirty="0">
                <a:solidFill>
                  <a:srgbClr val="3F4A74"/>
                </a:solidFill>
                <a:latin typeface="Roboto" panose="02000000000000000000" pitchFamily="2" charset="0"/>
                <a:ea typeface="Roboto" panose="02000000000000000000" pitchFamily="2" charset="0"/>
              </a:rPr>
              <a:t>Què vull fer a la vida? Cap a on vull anar?</a:t>
            </a:r>
          </a:p>
        </p:txBody>
      </p:sp>
      <p:pic>
        <p:nvPicPr>
          <p:cNvPr id="106" name="pasted-image.pdf"/>
          <p:cNvPicPr/>
          <p:nvPr/>
        </p:nvPicPr>
        <p:blipFill>
          <a:blip r:embed="rId4">
            <a:extLst>
              <a:ext uri="{28A0092B-C50C-407E-A947-70E740481C1C}">
                <a14:useLocalDpi xmlns:a14="http://schemas.microsoft.com/office/drawing/2010/main" val="0"/>
              </a:ext>
            </a:extLst>
          </a:blip>
          <a:stretch>
            <a:fillRect/>
          </a:stretch>
        </p:blipFill>
        <p:spPr>
          <a:xfrm>
            <a:off x="2062709" y="3082155"/>
            <a:ext cx="1260379" cy="1270001"/>
          </a:xfrm>
          <a:prstGeom prst="rect">
            <a:avLst/>
          </a:prstGeom>
          <a:ln w="12700">
            <a:miter lim="400000"/>
          </a:ln>
        </p:spPr>
      </p:pic>
      <p:pic>
        <p:nvPicPr>
          <p:cNvPr id="107" name="pasted-image.pdf"/>
          <p:cNvPicPr/>
          <p:nvPr/>
        </p:nvPicPr>
        <p:blipFill>
          <a:blip r:embed="rId5" cstate="print">
            <a:extLst>
              <a:ext uri="{28A0092B-C50C-407E-A947-70E740481C1C}">
                <a14:useLocalDpi xmlns:a14="http://schemas.microsoft.com/office/drawing/2010/main" val="0"/>
              </a:ext>
            </a:extLst>
          </a:blip>
          <a:stretch>
            <a:fillRect/>
          </a:stretch>
        </p:blipFill>
        <p:spPr>
          <a:xfrm>
            <a:off x="4077571" y="3202317"/>
            <a:ext cx="1270001" cy="1029677"/>
          </a:xfrm>
          <a:prstGeom prst="rect">
            <a:avLst/>
          </a:prstGeom>
          <a:ln w="12700">
            <a:miter lim="400000"/>
          </a:ln>
        </p:spPr>
      </p:pic>
      <p:pic>
        <p:nvPicPr>
          <p:cNvPr id="108" name="pasted-image.pdf"/>
          <p:cNvPicPr/>
          <p:nvPr/>
        </p:nvPicPr>
        <p:blipFill>
          <a:blip r:embed="rId6">
            <a:extLst>
              <a:ext uri="{28A0092B-C50C-407E-A947-70E740481C1C}">
                <a14:useLocalDpi xmlns:a14="http://schemas.microsoft.com/office/drawing/2010/main" val="0"/>
              </a:ext>
            </a:extLst>
          </a:blip>
          <a:stretch>
            <a:fillRect/>
          </a:stretch>
        </p:blipFill>
        <p:spPr>
          <a:xfrm>
            <a:off x="5946055" y="3095103"/>
            <a:ext cx="1117356" cy="1270001"/>
          </a:xfrm>
          <a:prstGeom prst="rect">
            <a:avLst/>
          </a:prstGeom>
          <a:ln w="12700">
            <a:miter lim="400000"/>
          </a:ln>
        </p:spPr>
      </p:pic>
      <p:sp>
        <p:nvSpPr>
          <p:cNvPr id="25" name="Shape 213"/>
          <p:cNvSpPr/>
          <p:nvPr/>
        </p:nvSpPr>
        <p:spPr>
          <a:xfrm>
            <a:off x="661976" y="851229"/>
            <a:ext cx="7247502"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Objectius vitals i decisions financeres</a:t>
            </a:r>
          </a:p>
        </p:txBody>
      </p:sp>
      <p:pic>
        <p:nvPicPr>
          <p:cNvPr id="12" name="Recurso 2.png"/>
          <p:cNvPicPr/>
          <p:nvPr/>
        </p:nvPicPr>
        <p:blipFill>
          <a:blip r:embed="rId7"/>
          <a:stretch>
            <a:fillRect/>
          </a:stretch>
        </p:blipFill>
        <p:spPr>
          <a:xfrm flipH="1">
            <a:off x="542799" y="4077072"/>
            <a:ext cx="1421481" cy="1512168"/>
          </a:xfrm>
          <a:prstGeom prst="rect">
            <a:avLst/>
          </a:prstGeom>
          <a:ln w="12700">
            <a:miter lim="400000"/>
          </a:ln>
        </p:spPr>
      </p:pic>
      <p:pic>
        <p:nvPicPr>
          <p:cNvPr id="13" name="25 Imagen"/>
          <p:cNvPicPr>
            <a:picLocks noChangeAspect="1"/>
          </p:cNvPicPr>
          <p:nvPr/>
        </p:nvPicPr>
        <p:blipFill rotWithShape="1">
          <a:blip r:embed="rId8">
            <a:extLst>
              <a:ext uri="{28A0092B-C50C-407E-A947-70E740481C1C}">
                <a14:useLocalDpi xmlns:a14="http://schemas.microsoft.com/office/drawing/2010/main" val="0"/>
              </a:ext>
            </a:extLst>
          </a:blip>
          <a:srcRect t="3886" r="31699" b="38919"/>
          <a:stretch/>
        </p:blipFill>
        <p:spPr>
          <a:xfrm>
            <a:off x="395536" y="237646"/>
            <a:ext cx="2185716" cy="613584"/>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19</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1+#ppt_w/2"/>
                                          </p:val>
                                        </p:tav>
                                        <p:tav tm="100000">
                                          <p:val>
                                            <p:strVal val="#ppt_x"/>
                                          </p:val>
                                        </p:tav>
                                      </p:tavLst>
                                    </p:anim>
                                    <p:anim calcmode="lin" valueType="num">
                                      <p:cBhvr additive="base">
                                        <p:cTn id="8" dur="500" fill="hold"/>
                                        <p:tgtEl>
                                          <p:spTgt spid="10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500" fill="hold"/>
                                        <p:tgtEl>
                                          <p:spTgt spid="107"/>
                                        </p:tgtEl>
                                        <p:attrNameLst>
                                          <p:attrName>ppt_x</p:attrName>
                                        </p:attrNameLst>
                                      </p:cBhvr>
                                      <p:tavLst>
                                        <p:tav tm="0">
                                          <p:val>
                                            <p:strVal val="1+#ppt_w/2"/>
                                          </p:val>
                                        </p:tav>
                                        <p:tav tm="100000">
                                          <p:val>
                                            <p:strVal val="#ppt_x"/>
                                          </p:val>
                                        </p:tav>
                                      </p:tavLst>
                                    </p:anim>
                                    <p:anim calcmode="lin" valueType="num">
                                      <p:cBhvr additive="base">
                                        <p:cTn id="12" dur="500" fill="hold"/>
                                        <p:tgtEl>
                                          <p:spTgt spid="10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500" fill="hold"/>
                                        <p:tgtEl>
                                          <p:spTgt spid="108"/>
                                        </p:tgtEl>
                                        <p:attrNameLst>
                                          <p:attrName>ppt_x</p:attrName>
                                        </p:attrNameLst>
                                      </p:cBhvr>
                                      <p:tavLst>
                                        <p:tav tm="0">
                                          <p:val>
                                            <p:strVal val="1+#ppt_w/2"/>
                                          </p:val>
                                        </p:tav>
                                        <p:tav tm="100000">
                                          <p:val>
                                            <p:strVal val="#ppt_x"/>
                                          </p:val>
                                        </p:tav>
                                      </p:tavLst>
                                    </p:anim>
                                    <p:anim calcmode="lin" valueType="num">
                                      <p:cBhvr additive="base">
                                        <p:cTn id="16"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9" name="Shape 59"/>
          <p:cNvSpPr/>
          <p:nvPr/>
        </p:nvSpPr>
        <p:spPr>
          <a:xfrm>
            <a:off x="1162603" y="1995204"/>
            <a:ext cx="4705541" cy="40934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2600" dirty="0">
                <a:solidFill>
                  <a:srgbClr val="C0504D"/>
                </a:solidFill>
                <a:latin typeface="Roboto" panose="02000000000000000000" pitchFamily="2" charset="0"/>
                <a:ea typeface="Roboto" panose="02000000000000000000" pitchFamily="2" charset="0"/>
                <a:cs typeface="Roboto Regular"/>
                <a:sym typeface="Roboto Regular"/>
              </a:rPr>
              <a:t>Sabies que...</a:t>
            </a:r>
          </a:p>
          <a:p>
            <a:pPr lvl="0"/>
            <a:endParaRPr lang="ca-ES" sz="2600" dirty="0">
              <a:solidFill>
                <a:srgbClr val="C0504D"/>
              </a:solidFill>
              <a:latin typeface="Roboto" panose="02000000000000000000" pitchFamily="2" charset="0"/>
              <a:ea typeface="Roboto" panose="02000000000000000000" pitchFamily="2" charset="0"/>
              <a:cs typeface="Roboto Regular"/>
              <a:sym typeface="Roboto Regular"/>
            </a:endParaRPr>
          </a:p>
          <a:p>
            <a:pPr lvl="0"/>
            <a:r>
              <a:rPr lang="ca-ES" sz="2600" dirty="0">
                <a:solidFill>
                  <a:srgbClr val="3F4A74"/>
                </a:solidFill>
                <a:latin typeface="Roboto" panose="02000000000000000000" pitchFamily="2" charset="0"/>
                <a:ea typeface="Roboto" panose="02000000000000000000" pitchFamily="2" charset="0"/>
                <a:cs typeface="Roboto Regular"/>
                <a:sym typeface="Roboto Regular"/>
              </a:rPr>
              <a:t>Els diners i les finances</a:t>
            </a:r>
            <a:br>
              <a:rPr lang="ca-ES" sz="2600" dirty="0">
                <a:solidFill>
                  <a:srgbClr val="3F4A74"/>
                </a:solidFill>
                <a:latin typeface="Roboto" panose="02000000000000000000" pitchFamily="2" charset="0"/>
                <a:ea typeface="Roboto" panose="02000000000000000000" pitchFamily="2" charset="0"/>
                <a:cs typeface="Roboto Regular"/>
                <a:sym typeface="Roboto Regular"/>
              </a:rPr>
            </a:br>
            <a:endParaRPr lang="ca-ES" sz="2600" dirty="0">
              <a:solidFill>
                <a:srgbClr val="3F4A74"/>
              </a:solidFill>
              <a:latin typeface="Roboto" panose="02000000000000000000" pitchFamily="2" charset="0"/>
              <a:ea typeface="Roboto" panose="02000000000000000000" pitchFamily="2" charset="0"/>
              <a:cs typeface="Roboto Regular"/>
              <a:sym typeface="Roboto Regular"/>
            </a:endParaRPr>
          </a:p>
          <a:p>
            <a:pPr lvl="0"/>
            <a:r>
              <a:rPr lang="ca-ES" sz="2600" dirty="0">
                <a:solidFill>
                  <a:srgbClr val="3F4A74"/>
                </a:solidFill>
                <a:latin typeface="Roboto" panose="02000000000000000000" pitchFamily="2" charset="0"/>
                <a:ea typeface="Roboto" panose="02000000000000000000" pitchFamily="2" charset="0"/>
                <a:cs typeface="Roboto Regular"/>
                <a:sym typeface="Roboto Regular"/>
              </a:rPr>
              <a:t>La planificació financera</a:t>
            </a:r>
            <a:br>
              <a:rPr lang="ca-ES" sz="2600" dirty="0">
                <a:solidFill>
                  <a:srgbClr val="3F4A74"/>
                </a:solidFill>
                <a:latin typeface="Roboto" panose="02000000000000000000" pitchFamily="2" charset="0"/>
                <a:ea typeface="Roboto" panose="02000000000000000000" pitchFamily="2" charset="0"/>
                <a:cs typeface="Roboto Regular"/>
                <a:sym typeface="Roboto Regular"/>
              </a:rPr>
            </a:br>
            <a:endParaRPr lang="ca-ES" sz="2600" dirty="0">
              <a:solidFill>
                <a:srgbClr val="3F4A74"/>
              </a:solidFill>
              <a:latin typeface="Roboto" panose="02000000000000000000" pitchFamily="2" charset="0"/>
              <a:ea typeface="Roboto" panose="02000000000000000000" pitchFamily="2" charset="0"/>
              <a:cs typeface="Roboto Regular"/>
              <a:sym typeface="Roboto Regular"/>
            </a:endParaRPr>
          </a:p>
          <a:p>
            <a:r>
              <a:rPr lang="ca-ES" sz="2600" dirty="0">
                <a:solidFill>
                  <a:srgbClr val="3F4A74"/>
                </a:solidFill>
                <a:latin typeface="Roboto" panose="02000000000000000000" pitchFamily="2" charset="0"/>
                <a:ea typeface="Roboto" panose="02000000000000000000" pitchFamily="2" charset="0"/>
                <a:cs typeface="Roboto Regular"/>
                <a:sym typeface="Roboto Regular"/>
              </a:rPr>
              <a:t>L’interès compost</a:t>
            </a:r>
          </a:p>
          <a:p>
            <a:pPr lvl="0"/>
            <a:endParaRPr lang="ca-ES" sz="2600" dirty="0">
              <a:solidFill>
                <a:srgbClr val="3F4A74"/>
              </a:solidFill>
              <a:latin typeface="Roboto" panose="02000000000000000000" pitchFamily="2" charset="0"/>
              <a:ea typeface="Roboto" panose="02000000000000000000" pitchFamily="2" charset="0"/>
              <a:cs typeface="Roboto Regular"/>
              <a:sym typeface="Roboto Regular"/>
            </a:endParaRPr>
          </a:p>
          <a:p>
            <a:pPr lvl="0"/>
            <a:br>
              <a:rPr lang="ca-ES" sz="2600" dirty="0">
                <a:solidFill>
                  <a:srgbClr val="3F4A74"/>
                </a:solidFill>
                <a:latin typeface="Roboto" panose="02000000000000000000" pitchFamily="2" charset="0"/>
                <a:ea typeface="Roboto" panose="02000000000000000000" pitchFamily="2" charset="0"/>
                <a:cs typeface="Roboto Regular"/>
                <a:sym typeface="Roboto Regular"/>
              </a:rPr>
            </a:br>
            <a:endParaRPr lang="ca-ES" sz="2600"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60" name="Shape 60"/>
          <p:cNvSpPr/>
          <p:nvPr/>
        </p:nvSpPr>
        <p:spPr>
          <a:xfrm>
            <a:off x="493041" y="754843"/>
            <a:ext cx="5287033"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4000" b="1" dirty="0">
                <a:solidFill>
                  <a:srgbClr val="3F4A74"/>
                </a:solidFill>
                <a:latin typeface="Roboto" panose="02000000000000000000" pitchFamily="2" charset="0"/>
                <a:ea typeface="Roboto" panose="02000000000000000000" pitchFamily="2" charset="0"/>
                <a:cs typeface="Roboto Regular"/>
                <a:sym typeface="Roboto Regular"/>
              </a:rPr>
              <a:t>Avui parlarem de…</a:t>
            </a:r>
          </a:p>
        </p:txBody>
      </p:sp>
      <p:pic>
        <p:nvPicPr>
          <p:cNvPr id="63" name="image8.png" descr="Recurso 33.png"/>
          <p:cNvPicPr/>
          <p:nvPr/>
        </p:nvPicPr>
        <p:blipFill>
          <a:blip r:embed="rId4"/>
          <a:stretch>
            <a:fillRect/>
          </a:stretch>
        </p:blipFill>
        <p:spPr>
          <a:xfrm>
            <a:off x="469081" y="2809508"/>
            <a:ext cx="509967" cy="349422"/>
          </a:xfrm>
          <a:prstGeom prst="rect">
            <a:avLst/>
          </a:prstGeom>
          <a:ln w="12700">
            <a:miter lim="400000"/>
          </a:ln>
        </p:spPr>
      </p:pic>
      <p:pic>
        <p:nvPicPr>
          <p:cNvPr id="64" name="image8.png" descr="Recurso 33.png"/>
          <p:cNvPicPr/>
          <p:nvPr/>
        </p:nvPicPr>
        <p:blipFill>
          <a:blip r:embed="rId4"/>
          <a:stretch>
            <a:fillRect/>
          </a:stretch>
        </p:blipFill>
        <p:spPr>
          <a:xfrm>
            <a:off x="456838" y="3655642"/>
            <a:ext cx="509967" cy="349422"/>
          </a:xfrm>
          <a:prstGeom prst="rect">
            <a:avLst/>
          </a:prstGeom>
          <a:ln w="12700">
            <a:miter lim="400000"/>
          </a:ln>
        </p:spPr>
      </p:pic>
      <p:pic>
        <p:nvPicPr>
          <p:cNvPr id="65" name="image9.png" descr="Recurso 32.png"/>
          <p:cNvPicPr/>
          <p:nvPr/>
        </p:nvPicPr>
        <p:blipFill>
          <a:blip r:embed="rId5"/>
          <a:stretch>
            <a:fillRect/>
          </a:stretch>
        </p:blipFill>
        <p:spPr>
          <a:xfrm>
            <a:off x="469081" y="2016237"/>
            <a:ext cx="485480" cy="332643"/>
          </a:xfrm>
          <a:prstGeom prst="rect">
            <a:avLst/>
          </a:prstGeom>
          <a:ln w="12700">
            <a:miter lim="400000"/>
          </a:ln>
        </p:spPr>
      </p:pic>
      <p:pic>
        <p:nvPicPr>
          <p:cNvPr id="66" name="Recurso 2.png"/>
          <p:cNvPicPr/>
          <p:nvPr/>
        </p:nvPicPr>
        <p:blipFill>
          <a:blip r:embed="rId6"/>
          <a:stretch>
            <a:fillRect/>
          </a:stretch>
        </p:blipFill>
        <p:spPr>
          <a:xfrm>
            <a:off x="5345921" y="2604908"/>
            <a:ext cx="3114511" cy="3726123"/>
          </a:xfrm>
          <a:prstGeom prst="rect">
            <a:avLst/>
          </a:prstGeom>
          <a:ln w="12700">
            <a:miter lim="400000"/>
          </a:ln>
        </p:spPr>
      </p:pic>
      <p:pic>
        <p:nvPicPr>
          <p:cNvPr id="67" name="image8.png" descr="Recurso 33.png"/>
          <p:cNvPicPr/>
          <p:nvPr/>
        </p:nvPicPr>
        <p:blipFill>
          <a:blip r:embed="rId4"/>
          <a:stretch>
            <a:fillRect/>
          </a:stretch>
        </p:blipFill>
        <p:spPr>
          <a:xfrm>
            <a:off x="469081" y="4424354"/>
            <a:ext cx="509967" cy="349422"/>
          </a:xfrm>
          <a:prstGeom prst="rect">
            <a:avLst/>
          </a:prstGeom>
          <a:ln w="12700">
            <a:miter lim="400000"/>
          </a:ln>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2</a:t>
            </a:fld>
            <a:endParaRPr lang="ca-E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8" name="Shape 98"/>
          <p:cNvSpPr/>
          <p:nvPr/>
        </p:nvSpPr>
        <p:spPr>
          <a:xfrm>
            <a:off x="6554686" y="6404292"/>
            <a:ext cx="2133601"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1200">
                <a:solidFill>
                  <a:srgbClr val="888888"/>
                </a:solidFill>
              </a:defRPr>
            </a:lvl1pPr>
          </a:lstStyle>
          <a:p>
            <a:pPr lvl="0">
              <a:defRPr sz="1800">
                <a:solidFill>
                  <a:srgbClr val="000000"/>
                </a:solidFill>
              </a:defRPr>
            </a:pPr>
            <a:r>
              <a:rPr sz="1200">
                <a:solidFill>
                  <a:srgbClr val="888888"/>
                </a:solidFill>
              </a:rPr>
              <a:t>￼</a:t>
            </a:r>
          </a:p>
        </p:txBody>
      </p:sp>
      <p:sp>
        <p:nvSpPr>
          <p:cNvPr id="104" name="Shape 104"/>
          <p:cNvSpPr/>
          <p:nvPr/>
        </p:nvSpPr>
        <p:spPr>
          <a:xfrm>
            <a:off x="1257478" y="1655848"/>
            <a:ext cx="6241450" cy="43088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sz="2200" dirty="0">
                <a:solidFill>
                  <a:srgbClr val="3F4A74"/>
                </a:solidFill>
                <a:latin typeface="Roboto" panose="02000000000000000000" pitchFamily="2" charset="0"/>
                <a:ea typeface="Roboto" panose="02000000000000000000" pitchFamily="2" charset="0"/>
              </a:rPr>
              <a:t> Prendre decisions finances que siguin coherents</a:t>
            </a:r>
          </a:p>
        </p:txBody>
      </p:sp>
      <p:pic>
        <p:nvPicPr>
          <p:cNvPr id="106" name="pasted-image.pdf"/>
          <p:cNvPicPr/>
          <p:nvPr/>
        </p:nvPicPr>
        <p:blipFill>
          <a:blip r:embed="rId4">
            <a:extLst>
              <a:ext uri="{28A0092B-C50C-407E-A947-70E740481C1C}">
                <a14:useLocalDpi xmlns:a14="http://schemas.microsoft.com/office/drawing/2010/main" val="0"/>
              </a:ext>
            </a:extLst>
          </a:blip>
          <a:stretch>
            <a:fillRect/>
          </a:stretch>
        </p:blipFill>
        <p:spPr>
          <a:xfrm>
            <a:off x="1515652" y="2555725"/>
            <a:ext cx="782690" cy="774531"/>
          </a:xfrm>
          <a:prstGeom prst="rect">
            <a:avLst/>
          </a:prstGeom>
          <a:ln w="12700">
            <a:miter lim="400000"/>
          </a:ln>
        </p:spPr>
      </p:pic>
      <p:pic>
        <p:nvPicPr>
          <p:cNvPr id="107" name="pasted-image.pdf"/>
          <p:cNvPicPr/>
          <p:nvPr/>
        </p:nvPicPr>
        <p:blipFill>
          <a:blip r:embed="rId5" cstate="print">
            <a:extLst>
              <a:ext uri="{28A0092B-C50C-407E-A947-70E740481C1C}">
                <a14:useLocalDpi xmlns:a14="http://schemas.microsoft.com/office/drawing/2010/main" val="0"/>
              </a:ext>
            </a:extLst>
          </a:blip>
          <a:stretch>
            <a:fillRect/>
          </a:stretch>
        </p:blipFill>
        <p:spPr>
          <a:xfrm>
            <a:off x="1547664" y="3645024"/>
            <a:ext cx="834372" cy="736669"/>
          </a:xfrm>
          <a:prstGeom prst="rect">
            <a:avLst/>
          </a:prstGeom>
          <a:ln w="12700">
            <a:miter lim="400000"/>
          </a:ln>
        </p:spPr>
      </p:pic>
      <p:pic>
        <p:nvPicPr>
          <p:cNvPr id="108" name="pasted-image.pdf"/>
          <p:cNvPicPr/>
          <p:nvPr/>
        </p:nvPicPr>
        <p:blipFill>
          <a:blip r:embed="rId6" cstate="print">
            <a:extLst>
              <a:ext uri="{28A0092B-C50C-407E-A947-70E740481C1C}">
                <a14:useLocalDpi xmlns:a14="http://schemas.microsoft.com/office/drawing/2010/main" val="0"/>
              </a:ext>
            </a:extLst>
          </a:blip>
          <a:stretch>
            <a:fillRect/>
          </a:stretch>
        </p:blipFill>
        <p:spPr>
          <a:xfrm>
            <a:off x="1586210" y="4841332"/>
            <a:ext cx="738088" cy="797691"/>
          </a:xfrm>
          <a:prstGeom prst="rect">
            <a:avLst/>
          </a:prstGeom>
          <a:ln w="12700">
            <a:miter lim="400000"/>
          </a:ln>
        </p:spPr>
      </p:pic>
      <p:pic>
        <p:nvPicPr>
          <p:cNvPr id="112" name="pasted-image.pdf"/>
          <p:cNvPicPr/>
          <p:nvPr/>
        </p:nvPicPr>
        <p:blipFill>
          <a:blip r:embed="rId7" cstate="print">
            <a:extLst>
              <a:ext uri="{28A0092B-C50C-407E-A947-70E740481C1C}">
                <a14:useLocalDpi xmlns:a14="http://schemas.microsoft.com/office/drawing/2010/main" val="0"/>
              </a:ext>
            </a:extLst>
          </a:blip>
          <a:stretch>
            <a:fillRect/>
          </a:stretch>
        </p:blipFill>
        <p:spPr>
          <a:xfrm>
            <a:off x="5220072" y="2472025"/>
            <a:ext cx="792088" cy="977666"/>
          </a:xfrm>
          <a:prstGeom prst="rect">
            <a:avLst/>
          </a:prstGeom>
          <a:ln w="12700">
            <a:miter lim="400000"/>
          </a:ln>
        </p:spPr>
      </p:pic>
      <p:sp>
        <p:nvSpPr>
          <p:cNvPr id="25" name="Shape 213"/>
          <p:cNvSpPr/>
          <p:nvPr/>
        </p:nvSpPr>
        <p:spPr>
          <a:xfrm>
            <a:off x="661976" y="851229"/>
            <a:ext cx="7247502"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Objectius vitals i decisions financeres</a:t>
            </a:r>
          </a:p>
        </p:txBody>
      </p:sp>
      <p:pic>
        <p:nvPicPr>
          <p:cNvPr id="12" name="Recurso 2.png"/>
          <p:cNvPicPr/>
          <p:nvPr/>
        </p:nvPicPr>
        <p:blipFill>
          <a:blip r:embed="rId8"/>
          <a:stretch>
            <a:fillRect/>
          </a:stretch>
        </p:blipFill>
        <p:spPr>
          <a:xfrm flipH="1">
            <a:off x="139621" y="2235310"/>
            <a:ext cx="1142668" cy="1214381"/>
          </a:xfrm>
          <a:prstGeom prst="rect">
            <a:avLst/>
          </a:prstGeom>
          <a:ln w="12700">
            <a:miter lim="400000"/>
          </a:ln>
        </p:spPr>
      </p:pic>
      <p:pic>
        <p:nvPicPr>
          <p:cNvPr id="13" name="pasted-image.pdf"/>
          <p:cNvPicPr/>
          <p:nvPr/>
        </p:nvPicPr>
        <p:blipFill>
          <a:blip r:embed="rId7" cstate="print">
            <a:extLst>
              <a:ext uri="{28A0092B-C50C-407E-A947-70E740481C1C}">
                <a14:useLocalDpi xmlns:a14="http://schemas.microsoft.com/office/drawing/2010/main" val="0"/>
              </a:ext>
            </a:extLst>
          </a:blip>
          <a:stretch>
            <a:fillRect/>
          </a:stretch>
        </p:blipFill>
        <p:spPr>
          <a:xfrm>
            <a:off x="5220072" y="3583579"/>
            <a:ext cx="792088" cy="977666"/>
          </a:xfrm>
          <a:prstGeom prst="rect">
            <a:avLst/>
          </a:prstGeom>
          <a:ln w="12700">
            <a:miter lim="400000"/>
          </a:ln>
        </p:spPr>
      </p:pic>
      <p:pic>
        <p:nvPicPr>
          <p:cNvPr id="14" name="pasted-image.pdf"/>
          <p:cNvPicPr/>
          <p:nvPr/>
        </p:nvPicPr>
        <p:blipFill>
          <a:blip r:embed="rId7" cstate="print">
            <a:extLst>
              <a:ext uri="{28A0092B-C50C-407E-A947-70E740481C1C}">
                <a14:useLocalDpi xmlns:a14="http://schemas.microsoft.com/office/drawing/2010/main" val="0"/>
              </a:ext>
            </a:extLst>
          </a:blip>
          <a:stretch>
            <a:fillRect/>
          </a:stretch>
        </p:blipFill>
        <p:spPr>
          <a:xfrm>
            <a:off x="5177666" y="4751344"/>
            <a:ext cx="792088" cy="977666"/>
          </a:xfrm>
          <a:prstGeom prst="rect">
            <a:avLst/>
          </a:prstGeom>
          <a:ln w="12700">
            <a:miter lim="400000"/>
          </a:ln>
        </p:spPr>
      </p:pic>
      <p:pic>
        <p:nvPicPr>
          <p:cNvPr id="15" name="25 Imagen"/>
          <p:cNvPicPr>
            <a:picLocks noChangeAspect="1"/>
          </p:cNvPicPr>
          <p:nvPr/>
        </p:nvPicPr>
        <p:blipFill rotWithShape="1">
          <a:blip r:embed="rId9">
            <a:extLst>
              <a:ext uri="{28A0092B-C50C-407E-A947-70E740481C1C}">
                <a14:useLocalDpi xmlns:a14="http://schemas.microsoft.com/office/drawing/2010/main" val="0"/>
              </a:ext>
            </a:extLst>
          </a:blip>
          <a:srcRect t="3886" r="31699" b="38919"/>
          <a:stretch/>
        </p:blipFill>
        <p:spPr>
          <a:xfrm>
            <a:off x="395536" y="237646"/>
            <a:ext cx="2185716" cy="613584"/>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20</a:t>
            </a:fld>
            <a:endParaRPr lang="ca-ES"/>
          </a:p>
        </p:txBody>
      </p:sp>
    </p:spTree>
    <p:extLst>
      <p:ext uri="{BB962C8B-B14F-4D97-AF65-F5344CB8AC3E}">
        <p14:creationId xmlns:p14="http://schemas.microsoft.com/office/powerpoint/2010/main" val="23049266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1+#ppt_w/2"/>
                                          </p:val>
                                        </p:tav>
                                        <p:tav tm="100000">
                                          <p:val>
                                            <p:strVal val="#ppt_x"/>
                                          </p:val>
                                        </p:tav>
                                      </p:tavLst>
                                    </p:anim>
                                    <p:anim calcmode="lin" valueType="num">
                                      <p:cBhvr additive="base">
                                        <p:cTn id="8" dur="500" fill="hold"/>
                                        <p:tgtEl>
                                          <p:spTgt spid="10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500" fill="hold"/>
                                        <p:tgtEl>
                                          <p:spTgt spid="107"/>
                                        </p:tgtEl>
                                        <p:attrNameLst>
                                          <p:attrName>ppt_x</p:attrName>
                                        </p:attrNameLst>
                                      </p:cBhvr>
                                      <p:tavLst>
                                        <p:tav tm="0">
                                          <p:val>
                                            <p:strVal val="1+#ppt_w/2"/>
                                          </p:val>
                                        </p:tav>
                                        <p:tav tm="100000">
                                          <p:val>
                                            <p:strVal val="#ppt_x"/>
                                          </p:val>
                                        </p:tav>
                                      </p:tavLst>
                                    </p:anim>
                                    <p:anim calcmode="lin" valueType="num">
                                      <p:cBhvr additive="base">
                                        <p:cTn id="12" dur="500" fill="hold"/>
                                        <p:tgtEl>
                                          <p:spTgt spid="10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500" fill="hold"/>
                                        <p:tgtEl>
                                          <p:spTgt spid="108"/>
                                        </p:tgtEl>
                                        <p:attrNameLst>
                                          <p:attrName>ppt_x</p:attrName>
                                        </p:attrNameLst>
                                      </p:cBhvr>
                                      <p:tavLst>
                                        <p:tav tm="0">
                                          <p:val>
                                            <p:strVal val="1+#ppt_w/2"/>
                                          </p:val>
                                        </p:tav>
                                        <p:tav tm="100000">
                                          <p:val>
                                            <p:strVal val="#ppt_x"/>
                                          </p:val>
                                        </p:tav>
                                      </p:tavLst>
                                    </p:anim>
                                    <p:anim calcmode="lin" valueType="num">
                                      <p:cBhvr additive="base">
                                        <p:cTn id="16" dur="500" fill="hold"/>
                                        <p:tgtEl>
                                          <p:spTgt spid="10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500"/>
                                        <p:tgtEl>
                                          <p:spTgt spid="112"/>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26" y="188640"/>
            <a:ext cx="3200136" cy="1072807"/>
          </a:xfrm>
          <a:prstGeom prst="rect">
            <a:avLst/>
          </a:prstGeom>
        </p:spPr>
      </p:pic>
      <p:pic>
        <p:nvPicPr>
          <p:cNvPr id="126" name="pasted-image.pdf"/>
          <p:cNvPicPr/>
          <p:nvPr/>
        </p:nvPicPr>
        <p:blipFill>
          <a:blip r:embed="rId5"/>
          <a:stretch>
            <a:fillRect/>
          </a:stretch>
        </p:blipFill>
        <p:spPr>
          <a:xfrm>
            <a:off x="898839" y="2846001"/>
            <a:ext cx="3468718" cy="2815247"/>
          </a:xfrm>
          <a:prstGeom prst="rect">
            <a:avLst/>
          </a:prstGeom>
          <a:ln w="12700">
            <a:miter lim="400000"/>
          </a:ln>
        </p:spPr>
      </p:pic>
      <p:pic>
        <p:nvPicPr>
          <p:cNvPr id="127" name="pasted-image.pdf"/>
          <p:cNvPicPr/>
          <p:nvPr/>
        </p:nvPicPr>
        <p:blipFill>
          <a:blip r:embed="rId5"/>
          <a:stretch>
            <a:fillRect/>
          </a:stretch>
        </p:blipFill>
        <p:spPr>
          <a:xfrm>
            <a:off x="4566800" y="2269777"/>
            <a:ext cx="3468930" cy="2815420"/>
          </a:xfrm>
          <a:prstGeom prst="rect">
            <a:avLst/>
          </a:prstGeom>
          <a:ln w="12700">
            <a:miter lim="400000"/>
          </a:ln>
        </p:spPr>
      </p:pic>
      <p:pic>
        <p:nvPicPr>
          <p:cNvPr id="128" name="pasted-image.pdf"/>
          <p:cNvPicPr/>
          <p:nvPr/>
        </p:nvPicPr>
        <p:blipFill>
          <a:blip r:embed="rId6" cstate="print">
            <a:extLst>
              <a:ext uri="{28A0092B-C50C-407E-A947-70E740481C1C}">
                <a14:useLocalDpi xmlns:a14="http://schemas.microsoft.com/office/drawing/2010/main" val="0"/>
              </a:ext>
            </a:extLst>
          </a:blip>
          <a:stretch>
            <a:fillRect/>
          </a:stretch>
        </p:blipFill>
        <p:spPr>
          <a:xfrm>
            <a:off x="5748952" y="2953732"/>
            <a:ext cx="1271320" cy="1330143"/>
          </a:xfrm>
          <a:prstGeom prst="rect">
            <a:avLst/>
          </a:prstGeom>
          <a:ln w="12700">
            <a:miter lim="400000"/>
          </a:ln>
        </p:spPr>
      </p:pic>
      <p:pic>
        <p:nvPicPr>
          <p:cNvPr id="129" name="pasted-image.pdf"/>
          <p:cNvPicPr/>
          <p:nvPr/>
        </p:nvPicPr>
        <p:blipFill>
          <a:blip r:embed="rId7" cstate="print">
            <a:extLst>
              <a:ext uri="{28A0092B-C50C-407E-A947-70E740481C1C}">
                <a14:useLocalDpi xmlns:a14="http://schemas.microsoft.com/office/drawing/2010/main" val="0"/>
              </a:ext>
            </a:extLst>
          </a:blip>
          <a:stretch>
            <a:fillRect/>
          </a:stretch>
        </p:blipFill>
        <p:spPr>
          <a:xfrm>
            <a:off x="2070868" y="3475645"/>
            <a:ext cx="988859" cy="1555957"/>
          </a:xfrm>
          <a:prstGeom prst="rect">
            <a:avLst/>
          </a:prstGeom>
          <a:ln w="12700">
            <a:miter lim="400000"/>
          </a:ln>
        </p:spPr>
      </p:pic>
      <p:pic>
        <p:nvPicPr>
          <p:cNvPr id="131" name="Recurso 2.png"/>
          <p:cNvPicPr/>
          <p:nvPr/>
        </p:nvPicPr>
        <p:blipFill>
          <a:blip r:embed="rId8"/>
          <a:stretch>
            <a:fillRect/>
          </a:stretch>
        </p:blipFill>
        <p:spPr>
          <a:xfrm>
            <a:off x="7467600" y="4446867"/>
            <a:ext cx="1428922" cy="1709527"/>
          </a:xfrm>
          <a:prstGeom prst="rect">
            <a:avLst/>
          </a:prstGeom>
          <a:ln w="12700">
            <a:miter lim="400000"/>
          </a:ln>
        </p:spPr>
      </p:pic>
      <p:sp>
        <p:nvSpPr>
          <p:cNvPr id="132" name="Shape 132"/>
          <p:cNvSpPr/>
          <p:nvPr/>
        </p:nvSpPr>
        <p:spPr>
          <a:xfrm>
            <a:off x="1911842" y="2917386"/>
            <a:ext cx="1384351" cy="49244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sz="2600" dirty="0">
                <a:solidFill>
                  <a:srgbClr val="3F4A74"/>
                </a:solidFill>
                <a:latin typeface="Roboto" panose="02000000000000000000" pitchFamily="2" charset="0"/>
                <a:ea typeface="Roboto" panose="02000000000000000000" pitchFamily="2" charset="0"/>
              </a:rPr>
              <a:t>Comprar</a:t>
            </a:r>
          </a:p>
        </p:txBody>
      </p:sp>
      <p:sp>
        <p:nvSpPr>
          <p:cNvPr id="133" name="Shape 133"/>
          <p:cNvSpPr/>
          <p:nvPr/>
        </p:nvSpPr>
        <p:spPr>
          <a:xfrm>
            <a:off x="5924588" y="2348880"/>
            <a:ext cx="1023676" cy="49244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lang="ca-ES" sz="2600" dirty="0">
                <a:solidFill>
                  <a:srgbClr val="3F4A74"/>
                </a:solidFill>
                <a:latin typeface="Roboto" panose="02000000000000000000" pitchFamily="2" charset="0"/>
                <a:ea typeface="Roboto" panose="02000000000000000000" pitchFamily="2" charset="0"/>
                <a:cs typeface="Roboto Regular"/>
              </a:rPr>
              <a:t>Llogar</a:t>
            </a:r>
          </a:p>
        </p:txBody>
      </p:sp>
      <p:sp>
        <p:nvSpPr>
          <p:cNvPr id="23" name="Shape 213"/>
          <p:cNvSpPr/>
          <p:nvPr/>
        </p:nvSpPr>
        <p:spPr>
          <a:xfrm>
            <a:off x="661976" y="851229"/>
            <a:ext cx="7247502"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Objectius vitals i decisions financeres</a:t>
            </a:r>
          </a:p>
        </p:txBody>
      </p:sp>
      <p:sp>
        <p:nvSpPr>
          <p:cNvPr id="13" name="Shape 147"/>
          <p:cNvSpPr/>
          <p:nvPr/>
        </p:nvSpPr>
        <p:spPr>
          <a:xfrm>
            <a:off x="714983" y="1539952"/>
            <a:ext cx="4099072" cy="5232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ca-ES" sz="2800" dirty="0">
                <a:solidFill>
                  <a:srgbClr val="3F4A74"/>
                </a:solidFill>
                <a:latin typeface="Roboto" panose="02000000000000000000" pitchFamily="2" charset="0"/>
                <a:ea typeface="Roboto" panose="02000000000000000000" pitchFamily="2" charset="0"/>
                <a:cs typeface="Roboto Regular"/>
              </a:rPr>
              <a:t>La Laia ha de triar:</a:t>
            </a:r>
          </a:p>
        </p:txBody>
      </p:sp>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21</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fill="hold"/>
                                        <p:tgtEl>
                                          <p:spTgt spid="126"/>
                                        </p:tgtEl>
                                        <p:attrNameLst>
                                          <p:attrName>ppt_x</p:attrName>
                                        </p:attrNameLst>
                                      </p:cBhvr>
                                      <p:tavLst>
                                        <p:tav tm="0">
                                          <p:val>
                                            <p:strVal val="#ppt_x"/>
                                          </p:val>
                                        </p:tav>
                                        <p:tav tm="100000">
                                          <p:val>
                                            <p:strVal val="#ppt_x"/>
                                          </p:val>
                                        </p:tav>
                                      </p:tavLst>
                                    </p:anim>
                                    <p:anim calcmode="lin" valueType="num">
                                      <p:cBhvr additive="base">
                                        <p:cTn id="8" dur="500" fill="hold"/>
                                        <p:tgtEl>
                                          <p:spTgt spid="1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additive="base">
                                        <p:cTn id="11" dur="500" fill="hold"/>
                                        <p:tgtEl>
                                          <p:spTgt spid="129"/>
                                        </p:tgtEl>
                                        <p:attrNameLst>
                                          <p:attrName>ppt_x</p:attrName>
                                        </p:attrNameLst>
                                      </p:cBhvr>
                                      <p:tavLst>
                                        <p:tav tm="0">
                                          <p:val>
                                            <p:strVal val="#ppt_x"/>
                                          </p:val>
                                        </p:tav>
                                        <p:tav tm="100000">
                                          <p:val>
                                            <p:strVal val="#ppt_x"/>
                                          </p:val>
                                        </p:tav>
                                      </p:tavLst>
                                    </p:anim>
                                    <p:anim calcmode="lin" valueType="num">
                                      <p:cBhvr additive="base">
                                        <p:cTn id="12" dur="500" fill="hold"/>
                                        <p:tgtEl>
                                          <p:spTgt spid="1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2"/>
                                        </p:tgtEl>
                                        <p:attrNameLst>
                                          <p:attrName>style.visibility</p:attrName>
                                        </p:attrNameLst>
                                      </p:cBhvr>
                                      <p:to>
                                        <p:strVal val="visible"/>
                                      </p:to>
                                    </p:set>
                                    <p:anim calcmode="lin" valueType="num">
                                      <p:cBhvr additive="base">
                                        <p:cTn id="15" dur="500" fill="hold"/>
                                        <p:tgtEl>
                                          <p:spTgt spid="132"/>
                                        </p:tgtEl>
                                        <p:attrNameLst>
                                          <p:attrName>ppt_x</p:attrName>
                                        </p:attrNameLst>
                                      </p:cBhvr>
                                      <p:tavLst>
                                        <p:tav tm="0">
                                          <p:val>
                                            <p:strVal val="#ppt_x"/>
                                          </p:val>
                                        </p:tav>
                                        <p:tav tm="100000">
                                          <p:val>
                                            <p:strVal val="#ppt_x"/>
                                          </p:val>
                                        </p:tav>
                                      </p:tavLst>
                                    </p:anim>
                                    <p:anim calcmode="lin" valueType="num">
                                      <p:cBhvr additive="base">
                                        <p:cTn id="16" dur="500" fill="hold"/>
                                        <p:tgtEl>
                                          <p:spTgt spid="13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ppt_x"/>
                                          </p:val>
                                        </p:tav>
                                        <p:tav tm="100000">
                                          <p:val>
                                            <p:strVal val="#ppt_x"/>
                                          </p:val>
                                        </p:tav>
                                      </p:tavLst>
                                    </p:anim>
                                    <p:anim calcmode="lin" valueType="num">
                                      <p:cBhvr additive="base">
                                        <p:cTn id="21" dur="500" fill="hold"/>
                                        <p:tgtEl>
                                          <p:spTgt spid="12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3"/>
                                        </p:tgtEl>
                                        <p:attrNameLst>
                                          <p:attrName>style.visibility</p:attrName>
                                        </p:attrNameLst>
                                      </p:cBhvr>
                                      <p:to>
                                        <p:strVal val="visible"/>
                                      </p:to>
                                    </p:set>
                                    <p:anim calcmode="lin" valueType="num">
                                      <p:cBhvr additive="base">
                                        <p:cTn id="24" dur="500" fill="hold"/>
                                        <p:tgtEl>
                                          <p:spTgt spid="133"/>
                                        </p:tgtEl>
                                        <p:attrNameLst>
                                          <p:attrName>ppt_x</p:attrName>
                                        </p:attrNameLst>
                                      </p:cBhvr>
                                      <p:tavLst>
                                        <p:tav tm="0">
                                          <p:val>
                                            <p:strVal val="#ppt_x"/>
                                          </p:val>
                                        </p:tav>
                                        <p:tav tm="100000">
                                          <p:val>
                                            <p:strVal val="#ppt_x"/>
                                          </p:val>
                                        </p:tav>
                                      </p:tavLst>
                                    </p:anim>
                                    <p:anim calcmode="lin" valueType="num">
                                      <p:cBhvr additive="base">
                                        <p:cTn id="25" dur="500" fill="hold"/>
                                        <p:tgtEl>
                                          <p:spTgt spid="13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anim calcmode="lin" valueType="num">
                                      <p:cBhvr additive="base">
                                        <p:cTn id="28" dur="500" fill="hold"/>
                                        <p:tgtEl>
                                          <p:spTgt spid="127"/>
                                        </p:tgtEl>
                                        <p:attrNameLst>
                                          <p:attrName>ppt_x</p:attrName>
                                        </p:attrNameLst>
                                      </p:cBhvr>
                                      <p:tavLst>
                                        <p:tav tm="0">
                                          <p:val>
                                            <p:strVal val="#ppt_x"/>
                                          </p:val>
                                        </p:tav>
                                        <p:tav tm="100000">
                                          <p:val>
                                            <p:strVal val="#ppt_x"/>
                                          </p:val>
                                        </p:tav>
                                      </p:tavLst>
                                    </p:anim>
                                    <p:anim calcmode="lin" valueType="num">
                                      <p:cBhvr additive="base">
                                        <p:cTn id="29"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6" name="Shape 136"/>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147" name="Shape 147"/>
          <p:cNvSpPr/>
          <p:nvPr/>
        </p:nvSpPr>
        <p:spPr>
          <a:xfrm>
            <a:off x="714983" y="1550710"/>
            <a:ext cx="4099072" cy="4924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ca-ES" sz="2600" dirty="0">
                <a:solidFill>
                  <a:srgbClr val="3F4A74"/>
                </a:solidFill>
                <a:latin typeface="Roboto" panose="02000000000000000000" pitchFamily="2" charset="0"/>
                <a:ea typeface="Roboto" panose="02000000000000000000" pitchFamily="2" charset="0"/>
                <a:cs typeface="Roboto Regular"/>
              </a:rPr>
              <a:t>Si la Laia compra el pis:</a:t>
            </a:r>
          </a:p>
        </p:txBody>
      </p:sp>
      <p:pic>
        <p:nvPicPr>
          <p:cNvPr id="148" name="pasted-image.pdf"/>
          <p:cNvPicPr/>
          <p:nvPr/>
        </p:nvPicPr>
        <p:blipFill>
          <a:blip r:embed="rId4"/>
          <a:stretch>
            <a:fillRect/>
          </a:stretch>
        </p:blipFill>
        <p:spPr>
          <a:xfrm>
            <a:off x="6880266" y="4964221"/>
            <a:ext cx="1940206" cy="1574691"/>
          </a:xfrm>
          <a:prstGeom prst="rect">
            <a:avLst/>
          </a:prstGeom>
          <a:ln w="12700">
            <a:miter lim="400000"/>
          </a:ln>
        </p:spPr>
      </p:pic>
      <p:pic>
        <p:nvPicPr>
          <p:cNvPr id="149" name="pasted-image.pdf"/>
          <p:cNvPicPr/>
          <p:nvPr/>
        </p:nvPicPr>
        <p:blipFill>
          <a:blip r:embed="rId5" cstate="print"/>
          <a:stretch>
            <a:fillRect/>
          </a:stretch>
        </p:blipFill>
        <p:spPr>
          <a:xfrm>
            <a:off x="7473091" y="5138073"/>
            <a:ext cx="754556" cy="1022730"/>
          </a:xfrm>
          <a:prstGeom prst="rect">
            <a:avLst/>
          </a:prstGeom>
          <a:ln w="12700">
            <a:miter lim="400000"/>
          </a:ln>
        </p:spPr>
      </p:pic>
      <p:pic>
        <p:nvPicPr>
          <p:cNvPr id="150" name="Recurso 2.png"/>
          <p:cNvPicPr/>
          <p:nvPr/>
        </p:nvPicPr>
        <p:blipFill>
          <a:blip r:embed="rId6" cstate="print"/>
          <a:stretch>
            <a:fillRect/>
          </a:stretch>
        </p:blipFill>
        <p:spPr>
          <a:xfrm>
            <a:off x="8107458" y="1550710"/>
            <a:ext cx="713014" cy="853033"/>
          </a:xfrm>
          <a:prstGeom prst="rect">
            <a:avLst/>
          </a:prstGeom>
          <a:ln w="12700">
            <a:miter lim="400000"/>
          </a:ln>
        </p:spPr>
      </p:pic>
      <p:sp>
        <p:nvSpPr>
          <p:cNvPr id="2" name="1 Más"/>
          <p:cNvSpPr/>
          <p:nvPr/>
        </p:nvSpPr>
        <p:spPr>
          <a:xfrm>
            <a:off x="503696" y="2385032"/>
            <a:ext cx="1332000" cy="1332000"/>
          </a:xfrm>
          <a:prstGeom prst="mathPlus">
            <a:avLst>
              <a:gd name="adj1" fmla="val 26460"/>
            </a:avLst>
          </a:prstGeom>
          <a:solidFill>
            <a:srgbClr val="F77825"/>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F77825"/>
              </a:solidFill>
              <a:effectLst/>
              <a:uFillTx/>
              <a:latin typeface="Calibri"/>
              <a:ea typeface="Calibri"/>
              <a:cs typeface="Calibri"/>
              <a:sym typeface="Calibri"/>
            </a:endParaRPr>
          </a:p>
        </p:txBody>
      </p:sp>
      <p:sp>
        <p:nvSpPr>
          <p:cNvPr id="3" name="2 Rectángulo"/>
          <p:cNvSpPr/>
          <p:nvPr/>
        </p:nvSpPr>
        <p:spPr>
          <a:xfrm>
            <a:off x="683581" y="5013176"/>
            <a:ext cx="1080107" cy="384617"/>
          </a:xfrm>
          <a:prstGeom prst="rect">
            <a:avLst/>
          </a:prstGeom>
          <a:solidFill>
            <a:srgbClr val="3F4A74"/>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4" name="Shape 213"/>
          <p:cNvSpPr/>
          <p:nvPr/>
        </p:nvSpPr>
        <p:spPr>
          <a:xfrm>
            <a:off x="661976" y="851229"/>
            <a:ext cx="7247502"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Objectius vitals i decisions financeres</a:t>
            </a:r>
          </a:p>
        </p:txBody>
      </p:sp>
      <p:pic>
        <p:nvPicPr>
          <p:cNvPr id="11" name="1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026" y="188640"/>
            <a:ext cx="3200136" cy="1072807"/>
          </a:xfrm>
          <a:prstGeom prst="rect">
            <a:avLst/>
          </a:prstGeom>
        </p:spPr>
      </p:pic>
      <p:sp>
        <p:nvSpPr>
          <p:cNvPr id="4" name="Marcador de número de diapositiva 3"/>
          <p:cNvSpPr>
            <a:spLocks noGrp="1"/>
          </p:cNvSpPr>
          <p:nvPr>
            <p:ph type="sldNum" sz="quarter" idx="2"/>
          </p:nvPr>
        </p:nvSpPr>
        <p:spPr/>
        <p:txBody>
          <a:bodyPr/>
          <a:lstStyle/>
          <a:p>
            <a:pPr lvl="0"/>
            <a:fld id="{86CB4B4D-7CA3-9044-876B-883B54F8677D}" type="slidenum">
              <a:rPr lang="ca-ES" smtClean="0"/>
              <a:pPr lvl="0"/>
              <a:t>22</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asted-image.pdf"/>
          <p:cNvPicPr/>
          <p:nvPr/>
        </p:nvPicPr>
        <p:blipFill>
          <a:blip r:embed="rId4"/>
          <a:stretch>
            <a:fillRect/>
          </a:stretch>
        </p:blipFill>
        <p:spPr>
          <a:xfrm>
            <a:off x="6880266" y="4964221"/>
            <a:ext cx="1940206" cy="1574691"/>
          </a:xfrm>
          <a:prstGeom prst="rect">
            <a:avLst/>
          </a:prstGeom>
          <a:ln w="12700">
            <a:miter lim="400000"/>
          </a:ln>
        </p:spPr>
      </p:pic>
      <p:sp>
        <p:nvSpPr>
          <p:cNvPr id="161" name="Shape 161"/>
          <p:cNvSpPr/>
          <p:nvPr/>
        </p:nvSpPr>
        <p:spPr>
          <a:xfrm>
            <a:off x="1979712" y="4725144"/>
            <a:ext cx="5760640" cy="2769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285750" lvl="0" indent="-285750">
              <a:spcBef>
                <a:spcPts val="300"/>
              </a:spcBef>
              <a:buFont typeface="Roboto" panose="02000000000000000000" pitchFamily="2" charset="0"/>
              <a:buChar char="−"/>
            </a:pPr>
            <a:endParaRPr lang="ca-ES" dirty="0">
              <a:solidFill>
                <a:srgbClr val="3F4A74"/>
              </a:solidFill>
              <a:latin typeface="Roboto" panose="02000000000000000000" pitchFamily="2" charset="0"/>
              <a:ea typeface="Roboto" panose="02000000000000000000" pitchFamily="2" charset="0"/>
              <a:cs typeface="Roboto Regular"/>
              <a:sym typeface="Roboto Regular"/>
            </a:endParaRPr>
          </a:p>
        </p:txBody>
      </p:sp>
      <p:pic>
        <p:nvPicPr>
          <p:cNvPr id="167" name="pasted-image.pdf"/>
          <p:cNvPicPr/>
          <p:nvPr/>
        </p:nvPicPr>
        <p:blipFill>
          <a:blip r:embed="rId5" cstate="print"/>
          <a:stretch>
            <a:fillRect/>
          </a:stretch>
        </p:blipFill>
        <p:spPr>
          <a:xfrm>
            <a:off x="7442146" y="5186648"/>
            <a:ext cx="816445" cy="853033"/>
          </a:xfrm>
          <a:prstGeom prst="rect">
            <a:avLst/>
          </a:prstGeom>
          <a:ln w="12700">
            <a:miter lim="400000"/>
          </a:ln>
        </p:spPr>
      </p:pic>
      <p:sp>
        <p:nvSpPr>
          <p:cNvPr id="25" name="Shape 213"/>
          <p:cNvSpPr/>
          <p:nvPr/>
        </p:nvSpPr>
        <p:spPr>
          <a:xfrm>
            <a:off x="661976" y="851229"/>
            <a:ext cx="7247502"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Objectius vitals i decisions financeres</a:t>
            </a:r>
          </a:p>
        </p:txBody>
      </p:sp>
      <p:sp>
        <p:nvSpPr>
          <p:cNvPr id="17" name="16 Más"/>
          <p:cNvSpPr/>
          <p:nvPr/>
        </p:nvSpPr>
        <p:spPr>
          <a:xfrm>
            <a:off x="503696" y="2385032"/>
            <a:ext cx="1332000" cy="1332000"/>
          </a:xfrm>
          <a:prstGeom prst="mathPlus">
            <a:avLst>
              <a:gd name="adj1" fmla="val 26460"/>
            </a:avLst>
          </a:prstGeom>
          <a:solidFill>
            <a:srgbClr val="F77825"/>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F77825"/>
              </a:solidFill>
              <a:effectLst/>
              <a:uFillTx/>
              <a:latin typeface="Calibri"/>
              <a:ea typeface="Calibri"/>
              <a:cs typeface="Calibri"/>
              <a:sym typeface="Calibri"/>
            </a:endParaRPr>
          </a:p>
        </p:txBody>
      </p:sp>
      <p:sp>
        <p:nvSpPr>
          <p:cNvPr id="20" name="19 Rectángulo"/>
          <p:cNvSpPr/>
          <p:nvPr/>
        </p:nvSpPr>
        <p:spPr>
          <a:xfrm>
            <a:off x="683581" y="5013176"/>
            <a:ext cx="1080107" cy="384617"/>
          </a:xfrm>
          <a:prstGeom prst="rect">
            <a:avLst/>
          </a:prstGeom>
          <a:solidFill>
            <a:srgbClr val="3F4A74"/>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21" name="Recurso 2.png"/>
          <p:cNvPicPr/>
          <p:nvPr/>
        </p:nvPicPr>
        <p:blipFill>
          <a:blip r:embed="rId6" cstate="print"/>
          <a:stretch>
            <a:fillRect/>
          </a:stretch>
        </p:blipFill>
        <p:spPr>
          <a:xfrm>
            <a:off x="8107458" y="1550710"/>
            <a:ext cx="713014" cy="853033"/>
          </a:xfrm>
          <a:prstGeom prst="rect">
            <a:avLst/>
          </a:prstGeom>
          <a:ln w="12700">
            <a:miter lim="400000"/>
          </a:ln>
        </p:spPr>
      </p:pic>
      <p:sp>
        <p:nvSpPr>
          <p:cNvPr id="11" name="Shape 147"/>
          <p:cNvSpPr/>
          <p:nvPr/>
        </p:nvSpPr>
        <p:spPr>
          <a:xfrm>
            <a:off x="714983" y="1550710"/>
            <a:ext cx="4099072" cy="4924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ca-ES" sz="2600" dirty="0">
                <a:solidFill>
                  <a:srgbClr val="3F4A74"/>
                </a:solidFill>
                <a:latin typeface="Roboto" panose="02000000000000000000" pitchFamily="2" charset="0"/>
                <a:ea typeface="Roboto" panose="02000000000000000000" pitchFamily="2" charset="0"/>
                <a:cs typeface="Roboto Regular"/>
              </a:rPr>
              <a:t>Si la Laia lloga el pis:</a:t>
            </a:r>
          </a:p>
        </p:txBody>
      </p:sp>
      <p:pic>
        <p:nvPicPr>
          <p:cNvPr id="14" name="1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026" y="188640"/>
            <a:ext cx="3200136" cy="1072807"/>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23</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uiExpand="1" build="p"/>
      <p:bldP spid="17"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1 Imagen"/>
          <p:cNvPicPr>
            <a:picLocks noChangeAspect="1"/>
          </p:cNvPicPr>
          <p:nvPr/>
        </p:nvPicPr>
        <p:blipFill rotWithShape="1">
          <a:blip r:embed="rId4">
            <a:extLst>
              <a:ext uri="{28A0092B-C50C-407E-A947-70E740481C1C}">
                <a14:useLocalDpi xmlns:a14="http://schemas.microsoft.com/office/drawing/2010/main" val="0"/>
              </a:ext>
            </a:extLst>
          </a:blip>
          <a:srcRect l="4757" t="5697" r="33333" b="44583"/>
          <a:stretch/>
        </p:blipFill>
        <p:spPr>
          <a:xfrm>
            <a:off x="548057" y="257466"/>
            <a:ext cx="1981200" cy="533400"/>
          </a:xfrm>
          <a:prstGeom prst="rect">
            <a:avLst/>
          </a:prstGeom>
        </p:spPr>
      </p:pic>
      <p:sp>
        <p:nvSpPr>
          <p:cNvPr id="170" name="Shape 170"/>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pic>
        <p:nvPicPr>
          <p:cNvPr id="179" name="pasted-image.pdf"/>
          <p:cNvPicPr/>
          <p:nvPr/>
        </p:nvPicPr>
        <p:blipFill>
          <a:blip r:embed="rId5"/>
          <a:stretch>
            <a:fillRect/>
          </a:stretch>
        </p:blipFill>
        <p:spPr>
          <a:xfrm>
            <a:off x="848039" y="2918009"/>
            <a:ext cx="3468718" cy="2815247"/>
          </a:xfrm>
          <a:prstGeom prst="rect">
            <a:avLst/>
          </a:prstGeom>
          <a:ln w="12700">
            <a:miter lim="400000"/>
          </a:ln>
        </p:spPr>
      </p:pic>
      <p:pic>
        <p:nvPicPr>
          <p:cNvPr id="180" name="pasted-image.pdf"/>
          <p:cNvPicPr/>
          <p:nvPr/>
        </p:nvPicPr>
        <p:blipFill>
          <a:blip r:embed="rId5"/>
          <a:stretch>
            <a:fillRect/>
          </a:stretch>
        </p:blipFill>
        <p:spPr>
          <a:xfrm>
            <a:off x="4566800" y="2269777"/>
            <a:ext cx="3468930" cy="2815420"/>
          </a:xfrm>
          <a:prstGeom prst="rect">
            <a:avLst/>
          </a:prstGeom>
          <a:ln w="12700">
            <a:miter lim="400000"/>
          </a:ln>
        </p:spPr>
      </p:pic>
      <p:sp>
        <p:nvSpPr>
          <p:cNvPr id="182" name="Shape 182"/>
          <p:cNvSpPr/>
          <p:nvPr/>
        </p:nvSpPr>
        <p:spPr>
          <a:xfrm>
            <a:off x="2106283" y="3006311"/>
            <a:ext cx="949938" cy="49244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lang="ca-ES" sz="2600" dirty="0">
                <a:solidFill>
                  <a:srgbClr val="3F4A74"/>
                </a:solidFill>
                <a:latin typeface="Roboto" panose="02000000000000000000" pitchFamily="2" charset="0"/>
                <a:ea typeface="Roboto" panose="02000000000000000000" pitchFamily="2" charset="0"/>
                <a:cs typeface="Roboto Regular"/>
              </a:rPr>
              <a:t>Cotxe</a:t>
            </a:r>
          </a:p>
        </p:txBody>
      </p:sp>
      <p:sp>
        <p:nvSpPr>
          <p:cNvPr id="183" name="Shape 183"/>
          <p:cNvSpPr/>
          <p:nvPr/>
        </p:nvSpPr>
        <p:spPr>
          <a:xfrm>
            <a:off x="5491686" y="2454499"/>
            <a:ext cx="1685716" cy="49244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lang="ca-ES" sz="2600" dirty="0">
                <a:solidFill>
                  <a:srgbClr val="3F4A74"/>
                </a:solidFill>
                <a:latin typeface="Roboto" panose="02000000000000000000" pitchFamily="2" charset="0"/>
                <a:ea typeface="Roboto" panose="02000000000000000000" pitchFamily="2" charset="0"/>
                <a:cs typeface="Roboto Regular"/>
              </a:rPr>
              <a:t>Alternativa</a:t>
            </a:r>
          </a:p>
        </p:txBody>
      </p:sp>
      <p:pic>
        <p:nvPicPr>
          <p:cNvPr id="184" name="pasted-image.pdf"/>
          <p:cNvPicPr/>
          <p:nvPr/>
        </p:nvPicPr>
        <p:blipFill>
          <a:blip r:embed="rId6" cstate="print"/>
          <a:stretch>
            <a:fillRect/>
          </a:stretch>
        </p:blipFill>
        <p:spPr>
          <a:xfrm>
            <a:off x="7517739" y="4536504"/>
            <a:ext cx="1325818" cy="1886229"/>
          </a:xfrm>
          <a:prstGeom prst="rect">
            <a:avLst/>
          </a:prstGeom>
          <a:ln w="12700">
            <a:miter lim="400000"/>
          </a:ln>
        </p:spPr>
      </p:pic>
      <p:pic>
        <p:nvPicPr>
          <p:cNvPr id="185" name="pasted-image.pdf"/>
          <p:cNvPicPr/>
          <p:nvPr/>
        </p:nvPicPr>
        <p:blipFill>
          <a:blip r:embed="rId7" cstate="print">
            <a:extLst>
              <a:ext uri="{28A0092B-C50C-407E-A947-70E740481C1C}">
                <a14:useLocalDpi xmlns:a14="http://schemas.microsoft.com/office/drawing/2010/main" val="0"/>
              </a:ext>
            </a:extLst>
          </a:blip>
          <a:stretch>
            <a:fillRect/>
          </a:stretch>
        </p:blipFill>
        <p:spPr>
          <a:xfrm>
            <a:off x="1920871" y="3760981"/>
            <a:ext cx="1323025" cy="1129489"/>
          </a:xfrm>
          <a:prstGeom prst="rect">
            <a:avLst/>
          </a:prstGeom>
          <a:ln w="12700">
            <a:miter lim="400000"/>
          </a:ln>
        </p:spPr>
      </p:pic>
      <p:pic>
        <p:nvPicPr>
          <p:cNvPr id="186" name="pasted-image.pdf"/>
          <p:cNvPicPr/>
          <p:nvPr/>
        </p:nvPicPr>
        <p:blipFill>
          <a:blip r:embed="rId8" cstate="print">
            <a:extLst>
              <a:ext uri="{28A0092B-C50C-407E-A947-70E740481C1C}">
                <a14:useLocalDpi xmlns:a14="http://schemas.microsoft.com/office/drawing/2010/main" val="0"/>
              </a:ext>
            </a:extLst>
          </a:blip>
          <a:stretch>
            <a:fillRect/>
          </a:stretch>
        </p:blipFill>
        <p:spPr>
          <a:xfrm>
            <a:off x="5691647" y="3687832"/>
            <a:ext cx="1219235" cy="725075"/>
          </a:xfrm>
          <a:prstGeom prst="rect">
            <a:avLst/>
          </a:prstGeom>
          <a:ln w="12700">
            <a:miter lim="400000"/>
          </a:ln>
        </p:spPr>
      </p:pic>
      <p:pic>
        <p:nvPicPr>
          <p:cNvPr id="187" name="pasted-image.pdf"/>
          <p:cNvPicPr/>
          <p:nvPr/>
        </p:nvPicPr>
        <p:blipFill>
          <a:blip r:embed="rId9" cstate="print">
            <a:extLst>
              <a:ext uri="{28A0092B-C50C-407E-A947-70E740481C1C}">
                <a14:useLocalDpi xmlns:a14="http://schemas.microsoft.com/office/drawing/2010/main" val="0"/>
              </a:ext>
            </a:extLst>
          </a:blip>
          <a:stretch>
            <a:fillRect/>
          </a:stretch>
        </p:blipFill>
        <p:spPr>
          <a:xfrm>
            <a:off x="6903282" y="3022980"/>
            <a:ext cx="530052" cy="664852"/>
          </a:xfrm>
          <a:prstGeom prst="rect">
            <a:avLst/>
          </a:prstGeom>
          <a:ln w="12700">
            <a:miter lim="400000"/>
          </a:ln>
        </p:spPr>
      </p:pic>
      <p:pic>
        <p:nvPicPr>
          <p:cNvPr id="188" name="pasted-image.pdf"/>
          <p:cNvPicPr/>
          <p:nvPr/>
        </p:nvPicPr>
        <p:blipFill>
          <a:blip r:embed="rId10" cstate="print">
            <a:extLst>
              <a:ext uri="{28A0092B-C50C-407E-A947-70E740481C1C}">
                <a14:useLocalDpi xmlns:a14="http://schemas.microsoft.com/office/drawing/2010/main" val="0"/>
              </a:ext>
            </a:extLst>
          </a:blip>
          <a:stretch>
            <a:fillRect/>
          </a:stretch>
        </p:blipFill>
        <p:spPr>
          <a:xfrm>
            <a:off x="4840296" y="3163676"/>
            <a:ext cx="1302780" cy="383460"/>
          </a:xfrm>
          <a:prstGeom prst="rect">
            <a:avLst/>
          </a:prstGeom>
          <a:ln w="12700">
            <a:miter lim="400000"/>
          </a:ln>
        </p:spPr>
      </p:pic>
      <p:sp>
        <p:nvSpPr>
          <p:cNvPr id="25" name="Shape 213"/>
          <p:cNvSpPr/>
          <p:nvPr/>
        </p:nvSpPr>
        <p:spPr>
          <a:xfrm>
            <a:off x="661976" y="851229"/>
            <a:ext cx="7247502"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Objectius vitals i decisions financeres</a:t>
            </a:r>
          </a:p>
        </p:txBody>
      </p:sp>
      <p:sp>
        <p:nvSpPr>
          <p:cNvPr id="15" name="Shape 147"/>
          <p:cNvSpPr/>
          <p:nvPr/>
        </p:nvSpPr>
        <p:spPr>
          <a:xfrm>
            <a:off x="714983" y="1550710"/>
            <a:ext cx="4099072" cy="4924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ca-ES" sz="2600" dirty="0">
                <a:solidFill>
                  <a:srgbClr val="3F4A74"/>
                </a:solidFill>
                <a:latin typeface="Roboto" panose="02000000000000000000" pitchFamily="2" charset="0"/>
                <a:ea typeface="Roboto" panose="02000000000000000000" pitchFamily="2" charset="0"/>
                <a:cs typeface="Roboto Regular"/>
              </a:rPr>
              <a:t>En Pere ha de triar:</a:t>
            </a:r>
          </a:p>
        </p:txBody>
      </p:sp>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24</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anim calcmode="lin" valueType="num">
                                      <p:cBhvr>
                                        <p:cTn id="8" dur="500" fill="hold"/>
                                        <p:tgtEl>
                                          <p:spTgt spid="185"/>
                                        </p:tgtEl>
                                        <p:attrNameLst>
                                          <p:attrName>ppt_x</p:attrName>
                                        </p:attrNameLst>
                                      </p:cBhvr>
                                      <p:tavLst>
                                        <p:tav tm="0">
                                          <p:val>
                                            <p:strVal val="#ppt_x"/>
                                          </p:val>
                                        </p:tav>
                                        <p:tav tm="100000">
                                          <p:val>
                                            <p:strVal val="#ppt_x"/>
                                          </p:val>
                                        </p:tav>
                                      </p:tavLst>
                                    </p:anim>
                                    <p:anim calcmode="lin" valueType="num">
                                      <p:cBhvr>
                                        <p:cTn id="9" dur="500" fill="hold"/>
                                        <p:tgtEl>
                                          <p:spTgt spid="18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500"/>
                                        <p:tgtEl>
                                          <p:spTgt spid="182"/>
                                        </p:tgtEl>
                                      </p:cBhvr>
                                    </p:animEffect>
                                    <p:anim calcmode="lin" valueType="num">
                                      <p:cBhvr>
                                        <p:cTn id="13" dur="500" fill="hold"/>
                                        <p:tgtEl>
                                          <p:spTgt spid="182"/>
                                        </p:tgtEl>
                                        <p:attrNameLst>
                                          <p:attrName>ppt_x</p:attrName>
                                        </p:attrNameLst>
                                      </p:cBhvr>
                                      <p:tavLst>
                                        <p:tav tm="0">
                                          <p:val>
                                            <p:strVal val="#ppt_x"/>
                                          </p:val>
                                        </p:tav>
                                        <p:tav tm="100000">
                                          <p:val>
                                            <p:strVal val="#ppt_x"/>
                                          </p:val>
                                        </p:tav>
                                      </p:tavLst>
                                    </p:anim>
                                    <p:anim calcmode="lin" valueType="num">
                                      <p:cBhvr>
                                        <p:cTn id="14" dur="500" fill="hold"/>
                                        <p:tgtEl>
                                          <p:spTgt spid="18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500"/>
                                        <p:tgtEl>
                                          <p:spTgt spid="179"/>
                                        </p:tgtEl>
                                      </p:cBhvr>
                                    </p:animEffect>
                                    <p:anim calcmode="lin" valueType="num">
                                      <p:cBhvr>
                                        <p:cTn id="18" dur="500" fill="hold"/>
                                        <p:tgtEl>
                                          <p:spTgt spid="179"/>
                                        </p:tgtEl>
                                        <p:attrNameLst>
                                          <p:attrName>ppt_x</p:attrName>
                                        </p:attrNameLst>
                                      </p:cBhvr>
                                      <p:tavLst>
                                        <p:tav tm="0">
                                          <p:val>
                                            <p:strVal val="#ppt_x"/>
                                          </p:val>
                                        </p:tav>
                                        <p:tav tm="100000">
                                          <p:val>
                                            <p:strVal val="#ppt_x"/>
                                          </p:val>
                                        </p:tav>
                                      </p:tavLst>
                                    </p:anim>
                                    <p:anim calcmode="lin" valueType="num">
                                      <p:cBhvr>
                                        <p:cTn id="19" dur="500" fill="hold"/>
                                        <p:tgtEl>
                                          <p:spTgt spid="17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83"/>
                                        </p:tgtEl>
                                        <p:attrNameLst>
                                          <p:attrName>style.visibility</p:attrName>
                                        </p:attrNameLst>
                                      </p:cBhvr>
                                      <p:to>
                                        <p:strVal val="visible"/>
                                      </p:to>
                                    </p:set>
                                    <p:animEffect transition="in" filter="fade">
                                      <p:cBhvr>
                                        <p:cTn id="23" dur="500"/>
                                        <p:tgtEl>
                                          <p:spTgt spid="183"/>
                                        </p:tgtEl>
                                      </p:cBhvr>
                                    </p:animEffect>
                                    <p:anim calcmode="lin" valueType="num">
                                      <p:cBhvr>
                                        <p:cTn id="24" dur="500" fill="hold"/>
                                        <p:tgtEl>
                                          <p:spTgt spid="183"/>
                                        </p:tgtEl>
                                        <p:attrNameLst>
                                          <p:attrName>ppt_x</p:attrName>
                                        </p:attrNameLst>
                                      </p:cBhvr>
                                      <p:tavLst>
                                        <p:tav tm="0">
                                          <p:val>
                                            <p:strVal val="#ppt_x"/>
                                          </p:val>
                                        </p:tav>
                                        <p:tav tm="100000">
                                          <p:val>
                                            <p:strVal val="#ppt_x"/>
                                          </p:val>
                                        </p:tav>
                                      </p:tavLst>
                                    </p:anim>
                                    <p:anim calcmode="lin" valueType="num">
                                      <p:cBhvr>
                                        <p:cTn id="25" dur="500" fill="hold"/>
                                        <p:tgtEl>
                                          <p:spTgt spid="18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87"/>
                                        </p:tgtEl>
                                        <p:attrNameLst>
                                          <p:attrName>style.visibility</p:attrName>
                                        </p:attrNameLst>
                                      </p:cBhvr>
                                      <p:to>
                                        <p:strVal val="visible"/>
                                      </p:to>
                                    </p:set>
                                    <p:animEffect transition="in" filter="fade">
                                      <p:cBhvr>
                                        <p:cTn id="28" dur="500"/>
                                        <p:tgtEl>
                                          <p:spTgt spid="187"/>
                                        </p:tgtEl>
                                      </p:cBhvr>
                                    </p:animEffect>
                                    <p:anim calcmode="lin" valueType="num">
                                      <p:cBhvr>
                                        <p:cTn id="29" dur="500" fill="hold"/>
                                        <p:tgtEl>
                                          <p:spTgt spid="187"/>
                                        </p:tgtEl>
                                        <p:attrNameLst>
                                          <p:attrName>ppt_x</p:attrName>
                                        </p:attrNameLst>
                                      </p:cBhvr>
                                      <p:tavLst>
                                        <p:tav tm="0">
                                          <p:val>
                                            <p:strVal val="#ppt_x"/>
                                          </p:val>
                                        </p:tav>
                                        <p:tav tm="100000">
                                          <p:val>
                                            <p:strVal val="#ppt_x"/>
                                          </p:val>
                                        </p:tav>
                                      </p:tavLst>
                                    </p:anim>
                                    <p:anim calcmode="lin" valueType="num">
                                      <p:cBhvr>
                                        <p:cTn id="30" dur="500" fill="hold"/>
                                        <p:tgtEl>
                                          <p:spTgt spid="18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88"/>
                                        </p:tgtEl>
                                        <p:attrNameLst>
                                          <p:attrName>style.visibility</p:attrName>
                                        </p:attrNameLst>
                                      </p:cBhvr>
                                      <p:to>
                                        <p:strVal val="visible"/>
                                      </p:to>
                                    </p:set>
                                    <p:animEffect transition="in" filter="fade">
                                      <p:cBhvr>
                                        <p:cTn id="33" dur="500"/>
                                        <p:tgtEl>
                                          <p:spTgt spid="188"/>
                                        </p:tgtEl>
                                      </p:cBhvr>
                                    </p:animEffect>
                                    <p:anim calcmode="lin" valueType="num">
                                      <p:cBhvr>
                                        <p:cTn id="34" dur="500" fill="hold"/>
                                        <p:tgtEl>
                                          <p:spTgt spid="188"/>
                                        </p:tgtEl>
                                        <p:attrNameLst>
                                          <p:attrName>ppt_x</p:attrName>
                                        </p:attrNameLst>
                                      </p:cBhvr>
                                      <p:tavLst>
                                        <p:tav tm="0">
                                          <p:val>
                                            <p:strVal val="#ppt_x"/>
                                          </p:val>
                                        </p:tav>
                                        <p:tav tm="100000">
                                          <p:val>
                                            <p:strVal val="#ppt_x"/>
                                          </p:val>
                                        </p:tav>
                                      </p:tavLst>
                                    </p:anim>
                                    <p:anim calcmode="lin" valueType="num">
                                      <p:cBhvr>
                                        <p:cTn id="35" dur="500" fill="hold"/>
                                        <p:tgtEl>
                                          <p:spTgt spid="18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86"/>
                                        </p:tgtEl>
                                        <p:attrNameLst>
                                          <p:attrName>style.visibility</p:attrName>
                                        </p:attrNameLst>
                                      </p:cBhvr>
                                      <p:to>
                                        <p:strVal val="visible"/>
                                      </p:to>
                                    </p:set>
                                    <p:animEffect transition="in" filter="fade">
                                      <p:cBhvr>
                                        <p:cTn id="38" dur="500"/>
                                        <p:tgtEl>
                                          <p:spTgt spid="186"/>
                                        </p:tgtEl>
                                      </p:cBhvr>
                                    </p:animEffect>
                                    <p:anim calcmode="lin" valueType="num">
                                      <p:cBhvr>
                                        <p:cTn id="39" dur="500" fill="hold"/>
                                        <p:tgtEl>
                                          <p:spTgt spid="186"/>
                                        </p:tgtEl>
                                        <p:attrNameLst>
                                          <p:attrName>ppt_x</p:attrName>
                                        </p:attrNameLst>
                                      </p:cBhvr>
                                      <p:tavLst>
                                        <p:tav tm="0">
                                          <p:val>
                                            <p:strVal val="#ppt_x"/>
                                          </p:val>
                                        </p:tav>
                                        <p:tav tm="100000">
                                          <p:val>
                                            <p:strVal val="#ppt_x"/>
                                          </p:val>
                                        </p:tav>
                                      </p:tavLst>
                                    </p:anim>
                                    <p:anim calcmode="lin" valueType="num">
                                      <p:cBhvr>
                                        <p:cTn id="40" dur="500" fill="hold"/>
                                        <p:tgtEl>
                                          <p:spTgt spid="18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80"/>
                                        </p:tgtEl>
                                        <p:attrNameLst>
                                          <p:attrName>style.visibility</p:attrName>
                                        </p:attrNameLst>
                                      </p:cBhvr>
                                      <p:to>
                                        <p:strVal val="visible"/>
                                      </p:to>
                                    </p:set>
                                    <p:animEffect transition="in" filter="fade">
                                      <p:cBhvr>
                                        <p:cTn id="43" dur="500"/>
                                        <p:tgtEl>
                                          <p:spTgt spid="180"/>
                                        </p:tgtEl>
                                      </p:cBhvr>
                                    </p:animEffect>
                                    <p:anim calcmode="lin" valueType="num">
                                      <p:cBhvr>
                                        <p:cTn id="44" dur="500" fill="hold"/>
                                        <p:tgtEl>
                                          <p:spTgt spid="180"/>
                                        </p:tgtEl>
                                        <p:attrNameLst>
                                          <p:attrName>ppt_x</p:attrName>
                                        </p:attrNameLst>
                                      </p:cBhvr>
                                      <p:tavLst>
                                        <p:tav tm="0">
                                          <p:val>
                                            <p:strVal val="#ppt_x"/>
                                          </p:val>
                                        </p:tav>
                                        <p:tav tm="100000">
                                          <p:val>
                                            <p:strVal val="#ppt_x"/>
                                          </p:val>
                                        </p:tav>
                                      </p:tavLst>
                                    </p:anim>
                                    <p:anim calcmode="lin" valueType="num">
                                      <p:cBhvr>
                                        <p:cTn id="45" dur="5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1" name="Shape 191"/>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pic>
        <p:nvPicPr>
          <p:cNvPr id="203" name="pasted-image.pdf"/>
          <p:cNvPicPr/>
          <p:nvPr/>
        </p:nvPicPr>
        <p:blipFill>
          <a:blip r:embed="rId4"/>
          <a:stretch>
            <a:fillRect/>
          </a:stretch>
        </p:blipFill>
        <p:spPr>
          <a:xfrm>
            <a:off x="6517104" y="1268760"/>
            <a:ext cx="1656419" cy="1344367"/>
          </a:xfrm>
          <a:prstGeom prst="rect">
            <a:avLst/>
          </a:prstGeom>
          <a:ln w="12700">
            <a:miter lim="400000"/>
          </a:ln>
        </p:spPr>
      </p:pic>
      <p:pic>
        <p:nvPicPr>
          <p:cNvPr id="204" name="pasted-image.pdf"/>
          <p:cNvPicPr/>
          <p:nvPr/>
        </p:nvPicPr>
        <p:blipFill>
          <a:blip r:embed="rId5" cstate="print"/>
          <a:stretch>
            <a:fillRect/>
          </a:stretch>
        </p:blipFill>
        <p:spPr>
          <a:xfrm>
            <a:off x="6978656" y="1521908"/>
            <a:ext cx="733452" cy="624841"/>
          </a:xfrm>
          <a:prstGeom prst="rect">
            <a:avLst/>
          </a:prstGeom>
          <a:ln w="12700">
            <a:miter lim="400000"/>
          </a:ln>
        </p:spPr>
      </p:pic>
      <p:pic>
        <p:nvPicPr>
          <p:cNvPr id="205" name="pasted-image.pdf"/>
          <p:cNvPicPr/>
          <p:nvPr/>
        </p:nvPicPr>
        <p:blipFill>
          <a:blip r:embed="rId6" cstate="print"/>
          <a:stretch>
            <a:fillRect/>
          </a:stretch>
        </p:blipFill>
        <p:spPr>
          <a:xfrm>
            <a:off x="7962239" y="2068617"/>
            <a:ext cx="944840" cy="1344216"/>
          </a:xfrm>
          <a:prstGeom prst="rect">
            <a:avLst/>
          </a:prstGeom>
          <a:ln w="12700">
            <a:miter lim="400000"/>
          </a:ln>
        </p:spPr>
      </p:pic>
      <p:sp>
        <p:nvSpPr>
          <p:cNvPr id="24" name="Shape 213"/>
          <p:cNvSpPr/>
          <p:nvPr/>
        </p:nvSpPr>
        <p:spPr>
          <a:xfrm>
            <a:off x="661976" y="851229"/>
            <a:ext cx="7247502"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Objectius vitals i decisions financeres</a:t>
            </a:r>
          </a:p>
        </p:txBody>
      </p:sp>
      <p:sp>
        <p:nvSpPr>
          <p:cNvPr id="14" name="13 Más"/>
          <p:cNvSpPr/>
          <p:nvPr/>
        </p:nvSpPr>
        <p:spPr>
          <a:xfrm>
            <a:off x="503696" y="2385032"/>
            <a:ext cx="1332000" cy="1332000"/>
          </a:xfrm>
          <a:prstGeom prst="mathPlus">
            <a:avLst>
              <a:gd name="adj1" fmla="val 26460"/>
            </a:avLst>
          </a:prstGeom>
          <a:solidFill>
            <a:srgbClr val="F77825"/>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F77825"/>
              </a:solidFill>
              <a:effectLst/>
              <a:uFillTx/>
              <a:latin typeface="Calibri"/>
              <a:ea typeface="Calibri"/>
              <a:cs typeface="Calibri"/>
              <a:sym typeface="Calibri"/>
            </a:endParaRPr>
          </a:p>
        </p:txBody>
      </p:sp>
      <p:sp>
        <p:nvSpPr>
          <p:cNvPr id="15" name="14 Rectángulo"/>
          <p:cNvSpPr/>
          <p:nvPr/>
        </p:nvSpPr>
        <p:spPr>
          <a:xfrm>
            <a:off x="683581" y="5013176"/>
            <a:ext cx="1080107" cy="384617"/>
          </a:xfrm>
          <a:prstGeom prst="rect">
            <a:avLst/>
          </a:prstGeom>
          <a:solidFill>
            <a:srgbClr val="3F4A74"/>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Shape 147"/>
          <p:cNvSpPr/>
          <p:nvPr/>
        </p:nvSpPr>
        <p:spPr>
          <a:xfrm>
            <a:off x="714982" y="1550710"/>
            <a:ext cx="5729225" cy="4924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ca-ES" sz="2600" dirty="0">
                <a:solidFill>
                  <a:srgbClr val="3F4A74"/>
                </a:solidFill>
                <a:latin typeface="Roboto" panose="02000000000000000000" pitchFamily="2" charset="0"/>
                <a:ea typeface="Roboto" panose="02000000000000000000" pitchFamily="2" charset="0"/>
                <a:cs typeface="Roboto Regular"/>
              </a:rPr>
              <a:t>Si en Pere es queda el cotxe:</a:t>
            </a:r>
          </a:p>
        </p:txBody>
      </p:sp>
      <p:pic>
        <p:nvPicPr>
          <p:cNvPr id="11" name="1 Imagen"/>
          <p:cNvPicPr>
            <a:picLocks noChangeAspect="1"/>
          </p:cNvPicPr>
          <p:nvPr/>
        </p:nvPicPr>
        <p:blipFill rotWithShape="1">
          <a:blip r:embed="rId7">
            <a:extLst>
              <a:ext uri="{28A0092B-C50C-407E-A947-70E740481C1C}">
                <a14:useLocalDpi xmlns:a14="http://schemas.microsoft.com/office/drawing/2010/main" val="0"/>
              </a:ext>
            </a:extLst>
          </a:blip>
          <a:srcRect l="4757" t="5697" r="33333" b="44583"/>
          <a:stretch/>
        </p:blipFill>
        <p:spPr>
          <a:xfrm>
            <a:off x="548057" y="257466"/>
            <a:ext cx="1981200" cy="533400"/>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25</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3" name="Shape 213"/>
          <p:cNvSpPr/>
          <p:nvPr/>
        </p:nvSpPr>
        <p:spPr>
          <a:xfrm>
            <a:off x="661976" y="851229"/>
            <a:ext cx="7247502"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Objectius vitals i decisions financeres</a:t>
            </a:r>
          </a:p>
        </p:txBody>
      </p:sp>
      <p:pic>
        <p:nvPicPr>
          <p:cNvPr id="220" name="pasted-image.pdf"/>
          <p:cNvPicPr/>
          <p:nvPr/>
        </p:nvPicPr>
        <p:blipFill>
          <a:blip r:embed="rId4"/>
          <a:stretch>
            <a:fillRect/>
          </a:stretch>
        </p:blipFill>
        <p:spPr>
          <a:xfrm>
            <a:off x="6636900" y="1463394"/>
            <a:ext cx="1545120" cy="1254036"/>
          </a:xfrm>
          <a:prstGeom prst="rect">
            <a:avLst/>
          </a:prstGeom>
          <a:ln w="12700">
            <a:miter lim="400000"/>
          </a:ln>
        </p:spPr>
      </p:pic>
      <p:pic>
        <p:nvPicPr>
          <p:cNvPr id="221" name="pasted-image.pdf"/>
          <p:cNvPicPr/>
          <p:nvPr/>
        </p:nvPicPr>
        <p:blipFill>
          <a:blip r:embed="rId5" cstate="print"/>
          <a:stretch>
            <a:fillRect/>
          </a:stretch>
        </p:blipFill>
        <p:spPr>
          <a:xfrm>
            <a:off x="7962239" y="2068617"/>
            <a:ext cx="944840" cy="1344216"/>
          </a:xfrm>
          <a:prstGeom prst="rect">
            <a:avLst/>
          </a:prstGeom>
          <a:ln w="12700">
            <a:miter lim="400000"/>
          </a:ln>
        </p:spPr>
      </p:pic>
      <p:pic>
        <p:nvPicPr>
          <p:cNvPr id="222" name="pasted-image.pdf"/>
          <p:cNvPicPr/>
          <p:nvPr/>
        </p:nvPicPr>
        <p:blipFill>
          <a:blip r:embed="rId6" cstate="print"/>
          <a:stretch>
            <a:fillRect/>
          </a:stretch>
        </p:blipFill>
        <p:spPr>
          <a:xfrm>
            <a:off x="7065302" y="1986827"/>
            <a:ext cx="688230" cy="416051"/>
          </a:xfrm>
          <a:prstGeom prst="rect">
            <a:avLst/>
          </a:prstGeom>
          <a:ln w="12700">
            <a:miter lim="400000"/>
          </a:ln>
        </p:spPr>
      </p:pic>
      <p:pic>
        <p:nvPicPr>
          <p:cNvPr id="223" name="pasted-image.pdf"/>
          <p:cNvPicPr/>
          <p:nvPr/>
        </p:nvPicPr>
        <p:blipFill>
          <a:blip r:embed="rId7" cstate="print"/>
          <a:stretch>
            <a:fillRect/>
          </a:stretch>
        </p:blipFill>
        <p:spPr>
          <a:xfrm>
            <a:off x="7679255" y="1778037"/>
            <a:ext cx="208423" cy="270201"/>
          </a:xfrm>
          <a:prstGeom prst="rect">
            <a:avLst/>
          </a:prstGeom>
          <a:ln w="12700">
            <a:miter lim="400000"/>
          </a:ln>
        </p:spPr>
      </p:pic>
      <p:pic>
        <p:nvPicPr>
          <p:cNvPr id="224" name="pasted-image.pdf"/>
          <p:cNvPicPr/>
          <p:nvPr/>
        </p:nvPicPr>
        <p:blipFill>
          <a:blip r:embed="rId8" cstate="print"/>
          <a:stretch>
            <a:fillRect/>
          </a:stretch>
        </p:blipFill>
        <p:spPr>
          <a:xfrm>
            <a:off x="6986241" y="1699502"/>
            <a:ext cx="471910" cy="157070"/>
          </a:xfrm>
          <a:prstGeom prst="rect">
            <a:avLst/>
          </a:prstGeom>
          <a:ln w="12700">
            <a:miter lim="400000"/>
          </a:ln>
        </p:spPr>
      </p:pic>
      <p:sp>
        <p:nvSpPr>
          <p:cNvPr id="15" name="14 Más"/>
          <p:cNvSpPr/>
          <p:nvPr/>
        </p:nvSpPr>
        <p:spPr>
          <a:xfrm>
            <a:off x="503696" y="2385032"/>
            <a:ext cx="1332000" cy="1332000"/>
          </a:xfrm>
          <a:prstGeom prst="mathPlus">
            <a:avLst>
              <a:gd name="adj1" fmla="val 26460"/>
            </a:avLst>
          </a:prstGeom>
          <a:solidFill>
            <a:srgbClr val="F77825"/>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F77825"/>
              </a:solidFill>
              <a:effectLst/>
              <a:uFillTx/>
              <a:latin typeface="Calibri"/>
              <a:ea typeface="Calibri"/>
              <a:cs typeface="Calibri"/>
              <a:sym typeface="Calibri"/>
            </a:endParaRPr>
          </a:p>
        </p:txBody>
      </p:sp>
      <p:sp>
        <p:nvSpPr>
          <p:cNvPr id="16" name="15 Rectángulo"/>
          <p:cNvSpPr/>
          <p:nvPr/>
        </p:nvSpPr>
        <p:spPr>
          <a:xfrm>
            <a:off x="683581" y="5013176"/>
            <a:ext cx="1080107" cy="384617"/>
          </a:xfrm>
          <a:prstGeom prst="rect">
            <a:avLst/>
          </a:prstGeom>
          <a:solidFill>
            <a:srgbClr val="3F4A74"/>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Shape 147"/>
          <p:cNvSpPr/>
          <p:nvPr/>
        </p:nvSpPr>
        <p:spPr>
          <a:xfrm>
            <a:off x="714982" y="1550710"/>
            <a:ext cx="5729225" cy="4924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ca-ES" sz="2600" dirty="0">
                <a:solidFill>
                  <a:srgbClr val="3F4A74"/>
                </a:solidFill>
                <a:latin typeface="Roboto" panose="02000000000000000000" pitchFamily="2" charset="0"/>
                <a:ea typeface="Roboto" panose="02000000000000000000" pitchFamily="2" charset="0"/>
                <a:cs typeface="Roboto Regular"/>
              </a:rPr>
              <a:t>Si en Pere no es queda el cotxe:</a:t>
            </a:r>
          </a:p>
        </p:txBody>
      </p:sp>
      <p:pic>
        <p:nvPicPr>
          <p:cNvPr id="13" name="1 Imagen"/>
          <p:cNvPicPr>
            <a:picLocks noChangeAspect="1"/>
          </p:cNvPicPr>
          <p:nvPr/>
        </p:nvPicPr>
        <p:blipFill rotWithShape="1">
          <a:blip r:embed="rId9">
            <a:extLst>
              <a:ext uri="{28A0092B-C50C-407E-A947-70E740481C1C}">
                <a14:useLocalDpi xmlns:a14="http://schemas.microsoft.com/office/drawing/2010/main" val="0"/>
              </a:ext>
            </a:extLst>
          </a:blip>
          <a:srcRect l="4757" t="5697" r="33333" b="44583"/>
          <a:stretch/>
        </p:blipFill>
        <p:spPr>
          <a:xfrm>
            <a:off x="548057" y="257466"/>
            <a:ext cx="1981200" cy="533400"/>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26</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1" name="Shape 241"/>
          <p:cNvSpPr/>
          <p:nvPr/>
        </p:nvSpPr>
        <p:spPr>
          <a:xfrm>
            <a:off x="971600" y="1954042"/>
            <a:ext cx="7675158"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342900" lvl="0" indent="-342900">
              <a:buFont typeface="Roboto" panose="02000000000000000000" pitchFamily="2" charset="0"/>
              <a:buChar char="-"/>
            </a:pPr>
            <a:r>
              <a:rPr lang="ca-ES" sz="2400" dirty="0">
                <a:solidFill>
                  <a:srgbClr val="3F4A74"/>
                </a:solidFill>
                <a:latin typeface="Roboto" panose="02000000000000000000" pitchFamily="2" charset="0"/>
                <a:ea typeface="Roboto" panose="02000000000000000000" pitchFamily="2" charset="0"/>
                <a:cs typeface="Roboto Regular"/>
                <a:sym typeface="Roboto Regular"/>
              </a:rPr>
              <a:t>Els deutes generen interessos que haurem de pagar</a:t>
            </a:r>
          </a:p>
        </p:txBody>
      </p:sp>
      <p:sp>
        <p:nvSpPr>
          <p:cNvPr id="9" name="Shape 241"/>
          <p:cNvSpPr/>
          <p:nvPr/>
        </p:nvSpPr>
        <p:spPr>
          <a:xfrm>
            <a:off x="968798" y="2924944"/>
            <a:ext cx="7675158"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342900" lvl="0" indent="-342900">
              <a:buFont typeface="Roboto" panose="02000000000000000000" pitchFamily="2" charset="0"/>
              <a:buChar char="-"/>
            </a:pPr>
            <a:r>
              <a:rPr lang="ca-ES" sz="2400" dirty="0">
                <a:solidFill>
                  <a:srgbClr val="3F4A74"/>
                </a:solidFill>
                <a:latin typeface="Roboto" panose="02000000000000000000" pitchFamily="2" charset="0"/>
                <a:ea typeface="Roboto" panose="02000000000000000000" pitchFamily="2" charset="0"/>
                <a:cs typeface="Roboto Regular"/>
                <a:sym typeface="Roboto Regular"/>
              </a:rPr>
              <a:t>Les inversions generen interessos al nostre favor</a:t>
            </a:r>
          </a:p>
        </p:txBody>
      </p:sp>
      <p:sp>
        <p:nvSpPr>
          <p:cNvPr id="10" name="Shape 241"/>
          <p:cNvSpPr/>
          <p:nvPr/>
        </p:nvSpPr>
        <p:spPr>
          <a:xfrm>
            <a:off x="968798" y="3965910"/>
            <a:ext cx="7675158"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342900" lvl="0" indent="-342900">
              <a:buFont typeface="Roboto" panose="02000000000000000000" pitchFamily="2" charset="0"/>
              <a:buChar char="-"/>
            </a:pPr>
            <a:r>
              <a:rPr lang="ca-ES" sz="2400" dirty="0">
                <a:solidFill>
                  <a:srgbClr val="3F4A74"/>
                </a:solidFill>
                <a:latin typeface="Roboto" panose="02000000000000000000" pitchFamily="2" charset="0"/>
                <a:ea typeface="Roboto" panose="02000000000000000000" pitchFamily="2" charset="0"/>
                <a:cs typeface="Roboto Regular"/>
                <a:sym typeface="Roboto Regular"/>
              </a:rPr>
              <a:t>Els errors s’acumulen amb el temps</a:t>
            </a:r>
          </a:p>
        </p:txBody>
      </p:sp>
      <p:sp>
        <p:nvSpPr>
          <p:cNvPr id="11" name="Shape 231"/>
          <p:cNvSpPr/>
          <p:nvPr/>
        </p:nvSpPr>
        <p:spPr>
          <a:xfrm>
            <a:off x="661976" y="620688"/>
            <a:ext cx="3291539" cy="4770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1F497D"/>
                </a:solidFill>
                <a:latin typeface="Roboto" panose="02000000000000000000" pitchFamily="2" charset="0"/>
                <a:ea typeface="Roboto" panose="02000000000000000000" pitchFamily="2" charset="0"/>
              </a:rPr>
              <a:t>Heu de recordar</a:t>
            </a:r>
          </a:p>
        </p:txBody>
      </p:sp>
      <p:pic>
        <p:nvPicPr>
          <p:cNvPr id="1026" name="Picture 2" descr="Hombre de negocios encadenado a una bolsa de dinero vector gratuito"/>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44" b="89776" l="9744" r="94888"/>
                    </a14:imgEffect>
                  </a14:imgLayer>
                </a14:imgProps>
              </a:ext>
              <a:ext uri="{28A0092B-C50C-407E-A947-70E740481C1C}">
                <a14:useLocalDpi xmlns:a14="http://schemas.microsoft.com/office/drawing/2010/main" val="0"/>
              </a:ext>
            </a:extLst>
          </a:blip>
          <a:srcRect/>
          <a:stretch>
            <a:fillRect/>
          </a:stretch>
        </p:blipFill>
        <p:spPr bwMode="auto">
          <a:xfrm>
            <a:off x="4572000" y="2924944"/>
            <a:ext cx="3884575" cy="388457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27</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5 Rectángulo"/>
          <p:cNvSpPr/>
          <p:nvPr/>
        </p:nvSpPr>
        <p:spPr>
          <a:xfrm>
            <a:off x="0" y="0"/>
            <a:ext cx="9144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13 Elipse"/>
          <p:cNvSpPr/>
          <p:nvPr/>
        </p:nvSpPr>
        <p:spPr>
          <a:xfrm>
            <a:off x="1763688" y="1556792"/>
            <a:ext cx="5328592" cy="3927608"/>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7 Elipse"/>
          <p:cNvSpPr/>
          <p:nvPr/>
        </p:nvSpPr>
        <p:spPr>
          <a:xfrm>
            <a:off x="1620788" y="1548630"/>
            <a:ext cx="5328592" cy="3927608"/>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14 Triángulo isósceles"/>
          <p:cNvSpPr/>
          <p:nvPr/>
        </p:nvSpPr>
        <p:spPr>
          <a:xfrm rot="7672000">
            <a:off x="6183287" y="4786326"/>
            <a:ext cx="360040" cy="792088"/>
          </a:xfrm>
          <a:prstGeom prst="triangl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8 Triángulo isósceles"/>
          <p:cNvSpPr/>
          <p:nvPr/>
        </p:nvSpPr>
        <p:spPr>
          <a:xfrm rot="7672000">
            <a:off x="6111279" y="4663962"/>
            <a:ext cx="360040" cy="792088"/>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Shape 70"/>
          <p:cNvSpPr txBox="1">
            <a:spLocks/>
          </p:cNvSpPr>
          <p:nvPr/>
        </p:nvSpPr>
        <p:spPr>
          <a:xfrm>
            <a:off x="2072675" y="2559456"/>
            <a:ext cx="4320480" cy="172819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4800" b="0" i="0" u="none" strike="noStrike" cap="none">
                <a:solidFill>
                  <a:srgbClr val="FFFFFF"/>
                </a:solidFill>
                <a:latin typeface="Walter Turncoat"/>
                <a:ea typeface="Walter Turncoat"/>
                <a:cs typeface="Walter Turncoat"/>
                <a:sym typeface="Walter Turncoat"/>
              </a:defRPr>
            </a:lvl1pPr>
            <a:lvl2pPr lvl="1"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2pPr>
            <a:lvl3pPr lvl="2"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3pPr>
            <a:lvl4pPr lvl="3"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4pPr>
            <a:lvl5pPr lvl="4"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5pPr>
            <a:lvl6pPr lvl="5"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6pPr>
            <a:lvl7pPr lvl="6"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7pPr>
            <a:lvl8pPr lvl="7"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8pPr>
            <a:lvl9pPr lvl="8"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9pPr>
          </a:lstStyle>
          <a:p>
            <a:br>
              <a:rPr lang="ca-ES" sz="6600" dirty="0">
                <a:solidFill>
                  <a:schemeClr val="accent1">
                    <a:lumMod val="75000"/>
                  </a:schemeClr>
                </a:solidFill>
              </a:rPr>
            </a:br>
            <a:r>
              <a:rPr lang="ca-ES" sz="5400" dirty="0">
                <a:solidFill>
                  <a:srgbClr val="3F4A74"/>
                </a:solidFill>
                <a:latin typeface="Roboto Black" panose="020B0604020202020204" charset="0"/>
                <a:ea typeface="Roboto Black" panose="020B0604020202020204" charset="0"/>
              </a:rPr>
              <a:t>L’interès compost</a:t>
            </a:r>
          </a:p>
        </p:txBody>
      </p:sp>
    </p:spTree>
    <p:extLst>
      <p:ext uri="{BB962C8B-B14F-4D97-AF65-F5344CB8AC3E}">
        <p14:creationId xmlns:p14="http://schemas.microsoft.com/office/powerpoint/2010/main" val="1341158784"/>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8" name="Shape 268"/>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273" name="Shape 273"/>
          <p:cNvSpPr/>
          <p:nvPr/>
        </p:nvSpPr>
        <p:spPr>
          <a:xfrm>
            <a:off x="661976" y="851229"/>
            <a:ext cx="5714821"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L’interès compost</a:t>
            </a:r>
          </a:p>
        </p:txBody>
      </p:sp>
      <p:sp>
        <p:nvSpPr>
          <p:cNvPr id="274" name="Shape 274"/>
          <p:cNvSpPr/>
          <p:nvPr/>
        </p:nvSpPr>
        <p:spPr>
          <a:xfrm>
            <a:off x="604122" y="2620650"/>
            <a:ext cx="4975990" cy="160043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600" dirty="0">
                <a:solidFill>
                  <a:srgbClr val="3F4A74"/>
                </a:solidFill>
                <a:latin typeface="Roboto" panose="02000000000000000000" pitchFamily="2" charset="0"/>
                <a:ea typeface="Roboto" panose="02000000000000000000" pitchFamily="2" charset="0"/>
                <a:cs typeface="Roboto Regular"/>
                <a:sym typeface="Roboto Regular"/>
              </a:rPr>
              <a:t>Els interessos guanyats generen més interessos, així doncs a llarg termini tenen un efecte molt important en l’estalvi.</a:t>
            </a:r>
            <a:endParaRPr sz="2600" dirty="0">
              <a:solidFill>
                <a:srgbClr val="3F6797"/>
              </a:solidFill>
              <a:latin typeface="Roboto" panose="02000000000000000000" pitchFamily="2" charset="0"/>
              <a:ea typeface="Roboto" panose="02000000000000000000" pitchFamily="2" charset="0"/>
              <a:cs typeface="Roboto Regular"/>
              <a:sym typeface="Roboto Regular"/>
            </a:endParaRPr>
          </a:p>
        </p:txBody>
      </p:sp>
      <p:pic>
        <p:nvPicPr>
          <p:cNvPr id="275" name="pasted-image.pdf"/>
          <p:cNvPicPr/>
          <p:nvPr/>
        </p:nvPicPr>
        <p:blipFill>
          <a:blip r:embed="rId4"/>
          <a:stretch>
            <a:fillRect/>
          </a:stretch>
        </p:blipFill>
        <p:spPr>
          <a:xfrm>
            <a:off x="5989283" y="3629341"/>
            <a:ext cx="2810753" cy="2810752"/>
          </a:xfrm>
          <a:prstGeom prst="rect">
            <a:avLst/>
          </a:prstGeom>
          <a:ln w="12700">
            <a:miter lim="400000"/>
          </a:ln>
        </p:spPr>
      </p:pic>
      <p:grpSp>
        <p:nvGrpSpPr>
          <p:cNvPr id="5" name="4 Grupo"/>
          <p:cNvGrpSpPr/>
          <p:nvPr/>
        </p:nvGrpSpPr>
        <p:grpSpPr>
          <a:xfrm flipH="1">
            <a:off x="5508104" y="1110570"/>
            <a:ext cx="3420234" cy="2534454"/>
            <a:chOff x="2848807" y="3409950"/>
            <a:chExt cx="2873442" cy="2129272"/>
          </a:xfrm>
        </p:grpSpPr>
        <p:pic>
          <p:nvPicPr>
            <p:cNvPr id="276" name="pasted-image.pdf"/>
            <p:cNvPicPr/>
            <p:nvPr/>
          </p:nvPicPr>
          <p:blipFill>
            <a:blip r:embed="rId5"/>
            <a:stretch>
              <a:fillRect/>
            </a:stretch>
          </p:blipFill>
          <p:spPr>
            <a:xfrm>
              <a:off x="2956597" y="3409950"/>
              <a:ext cx="2623515" cy="2129272"/>
            </a:xfrm>
            <a:prstGeom prst="rect">
              <a:avLst/>
            </a:prstGeom>
            <a:ln w="12700">
              <a:miter lim="400000"/>
            </a:ln>
          </p:spPr>
        </p:pic>
        <p:pic>
          <p:nvPicPr>
            <p:cNvPr id="2" name="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848807" y="3582275"/>
              <a:ext cx="2873442" cy="1775787"/>
            </a:xfrm>
            <a:prstGeom prst="rect">
              <a:avLst/>
            </a:prstGeom>
          </p:spPr>
        </p:pic>
      </p:grpSp>
      <p:sp>
        <p:nvSpPr>
          <p:cNvPr id="3" name="Marcador de número de diapositiva 2"/>
          <p:cNvSpPr>
            <a:spLocks noGrp="1"/>
          </p:cNvSpPr>
          <p:nvPr>
            <p:ph type="sldNum" sz="quarter" idx="2"/>
          </p:nvPr>
        </p:nvSpPr>
        <p:spPr/>
        <p:txBody>
          <a:bodyPr/>
          <a:lstStyle/>
          <a:p>
            <a:pPr lvl="0"/>
            <a:fld id="{86CB4B4D-7CA3-9044-876B-883B54F8677D}" type="slidenum">
              <a:rPr lang="ca-ES" smtClean="0"/>
              <a:pPr lvl="0"/>
              <a:t>29</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5 Rectángulo"/>
          <p:cNvSpPr/>
          <p:nvPr/>
        </p:nvSpPr>
        <p:spPr>
          <a:xfrm>
            <a:off x="0" y="0"/>
            <a:ext cx="9144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13 Elipse"/>
          <p:cNvSpPr/>
          <p:nvPr/>
        </p:nvSpPr>
        <p:spPr>
          <a:xfrm>
            <a:off x="1763688" y="1556792"/>
            <a:ext cx="5328592" cy="3927608"/>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7 Elipse"/>
          <p:cNvSpPr/>
          <p:nvPr/>
        </p:nvSpPr>
        <p:spPr>
          <a:xfrm>
            <a:off x="1620788" y="1548630"/>
            <a:ext cx="5328592" cy="3927608"/>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14 Triángulo isósceles"/>
          <p:cNvSpPr/>
          <p:nvPr/>
        </p:nvSpPr>
        <p:spPr>
          <a:xfrm rot="7672000">
            <a:off x="6183287" y="4786326"/>
            <a:ext cx="360040" cy="792088"/>
          </a:xfrm>
          <a:prstGeom prst="triangl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8 Triángulo isósceles"/>
          <p:cNvSpPr/>
          <p:nvPr/>
        </p:nvSpPr>
        <p:spPr>
          <a:xfrm rot="7672000">
            <a:off x="6111279" y="4663962"/>
            <a:ext cx="360040" cy="792088"/>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Shape 70"/>
          <p:cNvSpPr txBox="1">
            <a:spLocks/>
          </p:cNvSpPr>
          <p:nvPr/>
        </p:nvSpPr>
        <p:spPr>
          <a:xfrm>
            <a:off x="2267744" y="2290564"/>
            <a:ext cx="4320480" cy="172819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4800" b="0" i="0" u="none" strike="noStrike" cap="none">
                <a:solidFill>
                  <a:srgbClr val="FFFFFF"/>
                </a:solidFill>
                <a:latin typeface="Walter Turncoat"/>
                <a:ea typeface="Walter Turncoat"/>
                <a:cs typeface="Walter Turncoat"/>
                <a:sym typeface="Walter Turncoat"/>
              </a:defRPr>
            </a:lvl1pPr>
            <a:lvl2pPr lvl="1"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2pPr>
            <a:lvl3pPr lvl="2"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3pPr>
            <a:lvl4pPr lvl="3"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4pPr>
            <a:lvl5pPr lvl="4"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5pPr>
            <a:lvl6pPr lvl="5"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6pPr>
            <a:lvl7pPr lvl="6"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7pPr>
            <a:lvl8pPr lvl="7"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8pPr>
            <a:lvl9pPr lvl="8"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9pPr>
          </a:lstStyle>
          <a:p>
            <a:br>
              <a:rPr lang="ca-ES" sz="6600" dirty="0">
                <a:solidFill>
                  <a:schemeClr val="accent1">
                    <a:lumMod val="75000"/>
                  </a:schemeClr>
                </a:solidFill>
              </a:rPr>
            </a:br>
            <a:r>
              <a:rPr lang="ca-ES" sz="5400" dirty="0">
                <a:solidFill>
                  <a:srgbClr val="3F4A74"/>
                </a:solidFill>
                <a:latin typeface="Roboto Black" panose="020B0604020202020204" charset="0"/>
                <a:ea typeface="Roboto Black" panose="020B0604020202020204" charset="0"/>
              </a:rPr>
              <a:t>Sabies que...</a:t>
            </a:r>
          </a:p>
        </p:txBody>
      </p:sp>
    </p:spTree>
    <p:extLst>
      <p:ext uri="{BB962C8B-B14F-4D97-AF65-F5344CB8AC3E}">
        <p14:creationId xmlns:p14="http://schemas.microsoft.com/office/powerpoint/2010/main" val="3394175176"/>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0" name="Shape 280"/>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1200">
                <a:solidFill>
                  <a:srgbClr val="888888"/>
                </a:solidFill>
              </a:defRPr>
            </a:lvl1pPr>
          </a:lstStyle>
          <a:p>
            <a:pPr lvl="0">
              <a:defRPr sz="1800">
                <a:solidFill>
                  <a:srgbClr val="000000"/>
                </a:solidFill>
              </a:defRPr>
            </a:pPr>
            <a:r>
              <a:rPr sz="1200">
                <a:solidFill>
                  <a:srgbClr val="888888"/>
                </a:solidFill>
              </a:rPr>
              <a:t>￼</a:t>
            </a:r>
          </a:p>
        </p:txBody>
      </p:sp>
      <p:sp>
        <p:nvSpPr>
          <p:cNvPr id="281" name="Shape 281"/>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286" name="Shape 286"/>
          <p:cNvSpPr/>
          <p:nvPr/>
        </p:nvSpPr>
        <p:spPr>
          <a:xfrm>
            <a:off x="661976" y="851229"/>
            <a:ext cx="5714821"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L’interès compost</a:t>
            </a:r>
          </a:p>
        </p:txBody>
      </p:sp>
      <p:sp>
        <p:nvSpPr>
          <p:cNvPr id="287" name="Shape 287"/>
          <p:cNvSpPr/>
          <p:nvPr/>
        </p:nvSpPr>
        <p:spPr>
          <a:xfrm>
            <a:off x="654922" y="3765605"/>
            <a:ext cx="3936167" cy="80021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600" b="1" dirty="0">
                <a:solidFill>
                  <a:srgbClr val="3F4A74"/>
                </a:solidFill>
                <a:latin typeface="Roboto" panose="02000000000000000000" pitchFamily="2" charset="0"/>
                <a:ea typeface="Roboto" panose="02000000000000000000" pitchFamily="2" charset="0"/>
                <a:cs typeface="Roboto Regular"/>
                <a:sym typeface="Roboto Regular"/>
              </a:rPr>
              <a:t>Qui tindrà més diners als 65 anys?</a:t>
            </a:r>
            <a:endParaRPr lang="ca-ES" sz="2600" dirty="0">
              <a:solidFill>
                <a:srgbClr val="3F4A74"/>
              </a:solidFill>
              <a:latin typeface="Roboto" panose="02000000000000000000" pitchFamily="2" charset="0"/>
              <a:ea typeface="Roboto" panose="02000000000000000000" pitchFamily="2" charset="0"/>
              <a:cs typeface="Roboto Regular"/>
              <a:sym typeface="Roboto Regular"/>
            </a:endParaRPr>
          </a:p>
        </p:txBody>
      </p:sp>
      <p:grpSp>
        <p:nvGrpSpPr>
          <p:cNvPr id="7" name="6 Grupo"/>
          <p:cNvGrpSpPr/>
          <p:nvPr/>
        </p:nvGrpSpPr>
        <p:grpSpPr>
          <a:xfrm>
            <a:off x="5004048" y="4349449"/>
            <a:ext cx="1950880" cy="2103888"/>
            <a:chOff x="5004048" y="4534603"/>
            <a:chExt cx="1728192" cy="1918733"/>
          </a:xfrm>
        </p:grpSpPr>
        <p:sp>
          <p:nvSpPr>
            <p:cNvPr id="2" name="1 Elipse"/>
            <p:cNvSpPr/>
            <p:nvPr/>
          </p:nvSpPr>
          <p:spPr>
            <a:xfrm>
              <a:off x="5004048" y="4725144"/>
              <a:ext cx="1728192" cy="1728192"/>
            </a:xfrm>
            <a:prstGeom prst="ellipse">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288" name="pasted-image.pdf"/>
            <p:cNvPicPr/>
            <p:nvPr/>
          </p:nvPicPr>
          <p:blipFill>
            <a:blip r:embed="rId4"/>
            <a:stretch>
              <a:fillRect/>
            </a:stretch>
          </p:blipFill>
          <p:spPr>
            <a:xfrm>
              <a:off x="5282395" y="4534603"/>
              <a:ext cx="1039902" cy="1786088"/>
            </a:xfrm>
            <a:prstGeom prst="rect">
              <a:avLst/>
            </a:prstGeom>
            <a:ln w="12700">
              <a:miter lim="400000"/>
            </a:ln>
            <a:effectLst>
              <a:outerShdw blurRad="50800" dist="38100" dir="8100000" algn="tr" rotWithShape="0">
                <a:prstClr val="black">
                  <a:alpha val="40000"/>
                </a:prstClr>
              </a:outerShdw>
            </a:effectLst>
          </p:spPr>
        </p:pic>
      </p:grpSp>
      <p:grpSp>
        <p:nvGrpSpPr>
          <p:cNvPr id="8" name="7 Grupo"/>
          <p:cNvGrpSpPr/>
          <p:nvPr/>
        </p:nvGrpSpPr>
        <p:grpSpPr>
          <a:xfrm>
            <a:off x="6948264" y="4437112"/>
            <a:ext cx="1728192" cy="2016224"/>
            <a:chOff x="6948264" y="4437112"/>
            <a:chExt cx="1728192" cy="2016224"/>
          </a:xfrm>
        </p:grpSpPr>
        <p:sp>
          <p:nvSpPr>
            <p:cNvPr id="17" name="16 Elipse"/>
            <p:cNvSpPr/>
            <p:nvPr/>
          </p:nvSpPr>
          <p:spPr>
            <a:xfrm>
              <a:off x="6948264" y="4725144"/>
              <a:ext cx="1728192" cy="1728192"/>
            </a:xfrm>
            <a:prstGeom prst="ellipse">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289" name="pasted-image.pdf"/>
            <p:cNvPicPr/>
            <p:nvPr/>
          </p:nvPicPr>
          <p:blipFill>
            <a:blip r:embed="rId5"/>
            <a:stretch>
              <a:fillRect/>
            </a:stretch>
          </p:blipFill>
          <p:spPr>
            <a:xfrm>
              <a:off x="7064350" y="4437112"/>
              <a:ext cx="1396082" cy="1873712"/>
            </a:xfrm>
            <a:prstGeom prst="rect">
              <a:avLst/>
            </a:prstGeom>
            <a:ln w="12700">
              <a:miter lim="400000"/>
            </a:ln>
          </p:spPr>
        </p:pic>
      </p:grpSp>
      <p:sp>
        <p:nvSpPr>
          <p:cNvPr id="15" name="Shape 274"/>
          <p:cNvSpPr/>
          <p:nvPr/>
        </p:nvSpPr>
        <p:spPr>
          <a:xfrm>
            <a:off x="661976" y="1674093"/>
            <a:ext cx="7858226" cy="200054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600" dirty="0">
                <a:solidFill>
                  <a:srgbClr val="3F4A74"/>
                </a:solidFill>
                <a:latin typeface="Roboto" panose="02000000000000000000" pitchFamily="2" charset="0"/>
                <a:ea typeface="Roboto" panose="02000000000000000000" pitchFamily="2" charset="0"/>
                <a:cs typeface="Roboto Regular"/>
                <a:sym typeface="Roboto Regular"/>
              </a:rPr>
              <a:t>L’Arantxa i en Biel són bessons, estalvien 240 € l’any. Tots dos guanyen un interès del 4%, però l’Arantxa ho fa des dels 20 fins als 35 anys mentre que en Biel, ho fa des dels 35 fins als 65 anys. L’Arantxa, dels 20 als 35 manté la inversió.</a:t>
            </a:r>
            <a:endParaRPr sz="2600" dirty="0">
              <a:solidFill>
                <a:srgbClr val="3F6797"/>
              </a:solidFill>
              <a:latin typeface="Roboto" panose="02000000000000000000" pitchFamily="2" charset="0"/>
              <a:ea typeface="Roboto" panose="02000000000000000000" pitchFamily="2" charset="0"/>
              <a:cs typeface="Roboto Regular"/>
              <a:sym typeface="Roboto Regular"/>
            </a:endParaRPr>
          </a:p>
        </p:txBody>
      </p:sp>
      <p:grpSp>
        <p:nvGrpSpPr>
          <p:cNvPr id="5" name="4 Grupo"/>
          <p:cNvGrpSpPr/>
          <p:nvPr/>
        </p:nvGrpSpPr>
        <p:grpSpPr>
          <a:xfrm>
            <a:off x="4836333" y="3570918"/>
            <a:ext cx="1365391" cy="900000"/>
            <a:chOff x="4788024" y="3678207"/>
            <a:chExt cx="1365391" cy="900000"/>
          </a:xfrm>
        </p:grpSpPr>
        <p:pic>
          <p:nvPicPr>
            <p:cNvPr id="1026" name="Picture 2" descr="\\SERVCORREU\Auxiliar5\Desktop\Image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3678207"/>
              <a:ext cx="1111953" cy="900000"/>
            </a:xfrm>
            <a:prstGeom prst="rect">
              <a:avLst/>
            </a:prstGeom>
            <a:noFill/>
            <a:extLst>
              <a:ext uri="{909E8E84-426E-40DD-AFC4-6F175D3DCCD1}">
                <a14:hiddenFill xmlns:a14="http://schemas.microsoft.com/office/drawing/2010/main">
                  <a:solidFill>
                    <a:srgbClr val="FFFFFF"/>
                  </a:solidFill>
                </a14:hiddenFill>
              </a:ext>
            </a:extLst>
          </p:spPr>
        </p:pic>
        <p:pic>
          <p:nvPicPr>
            <p:cNvPr id="3" name="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8024" y="3789040"/>
              <a:ext cx="1365391" cy="749746"/>
            </a:xfrm>
            <a:prstGeom prst="rect">
              <a:avLst/>
            </a:prstGeom>
          </p:spPr>
        </p:pic>
      </p:grpSp>
      <p:grpSp>
        <p:nvGrpSpPr>
          <p:cNvPr id="6" name="5 Grupo"/>
          <p:cNvGrpSpPr/>
          <p:nvPr/>
        </p:nvGrpSpPr>
        <p:grpSpPr>
          <a:xfrm>
            <a:off x="7586614" y="3658377"/>
            <a:ext cx="1314344" cy="900000"/>
            <a:chOff x="7812360" y="3627494"/>
            <a:chExt cx="1314344" cy="900000"/>
          </a:xfrm>
        </p:grpSpPr>
        <p:pic>
          <p:nvPicPr>
            <p:cNvPr id="19" name="Picture 2" descr="\\SERVCORREU\Auxiliar5\Desktop\Image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12360" y="3627494"/>
              <a:ext cx="1111953" cy="9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3700" y="3717032"/>
              <a:ext cx="1213004" cy="749746"/>
            </a:xfrm>
            <a:prstGeom prst="rect">
              <a:avLst/>
            </a:prstGeom>
          </p:spPr>
        </p:pic>
      </p:grpSp>
      <p:sp>
        <p:nvSpPr>
          <p:cNvPr id="9" name="Marcador de número de diapositiva 8"/>
          <p:cNvSpPr>
            <a:spLocks noGrp="1"/>
          </p:cNvSpPr>
          <p:nvPr>
            <p:ph type="sldNum" sz="quarter" idx="2"/>
          </p:nvPr>
        </p:nvSpPr>
        <p:spPr/>
        <p:txBody>
          <a:bodyPr/>
          <a:lstStyle/>
          <a:p>
            <a:pPr lvl="0"/>
            <a:fld id="{86CB4B4D-7CA3-9044-876B-883B54F8677D}" type="slidenum">
              <a:rPr lang="ca-ES" smtClean="0"/>
              <a:pPr lvl="0"/>
              <a:t>30</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4" name="Shape 294"/>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299" name="Shape 299"/>
          <p:cNvSpPr/>
          <p:nvPr/>
        </p:nvSpPr>
        <p:spPr>
          <a:xfrm>
            <a:off x="661976" y="851229"/>
            <a:ext cx="5714821"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1F497D"/>
                </a:solidFill>
                <a:latin typeface="Roboto" panose="02000000000000000000" pitchFamily="2" charset="0"/>
                <a:ea typeface="Roboto" panose="02000000000000000000" pitchFamily="2" charset="0"/>
              </a:rPr>
              <a:t>L’interès compost</a:t>
            </a:r>
          </a:p>
        </p:txBody>
      </p:sp>
      <p:sp>
        <p:nvSpPr>
          <p:cNvPr id="300" name="Shape 300"/>
          <p:cNvSpPr/>
          <p:nvPr/>
        </p:nvSpPr>
        <p:spPr>
          <a:xfrm>
            <a:off x="654922" y="1833241"/>
            <a:ext cx="4911916" cy="40011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r>
              <a:rPr lang="ca-ES" sz="2600" b="1" dirty="0">
                <a:solidFill>
                  <a:srgbClr val="3F4A74"/>
                </a:solidFill>
                <a:latin typeface="Roboto" panose="02000000000000000000" pitchFamily="2" charset="0"/>
                <a:ea typeface="Roboto" panose="02000000000000000000" pitchFamily="2" charset="0"/>
                <a:cs typeface="Roboto Regular"/>
                <a:sym typeface="Roboto Regular"/>
              </a:rPr>
              <a:t>Quant hauran aportat al final?</a:t>
            </a:r>
          </a:p>
        </p:txBody>
      </p:sp>
      <p:sp>
        <p:nvSpPr>
          <p:cNvPr id="301" name="Shape 301"/>
          <p:cNvSpPr/>
          <p:nvPr/>
        </p:nvSpPr>
        <p:spPr>
          <a:xfrm>
            <a:off x="2571736" y="3403747"/>
            <a:ext cx="1877316"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000" dirty="0">
                <a:solidFill>
                  <a:srgbClr val="3F4A74"/>
                </a:solidFill>
                <a:latin typeface="Roboto" panose="02000000000000000000" pitchFamily="2" charset="0"/>
                <a:ea typeface="Roboto" panose="02000000000000000000" pitchFamily="2" charset="0"/>
                <a:cs typeface="Roboto Regular"/>
                <a:sym typeface="Roboto Regular"/>
              </a:rPr>
              <a:t>240 € x 15 anys </a:t>
            </a:r>
            <a:br>
              <a:rPr lang="ca-ES" sz="2000" dirty="0">
                <a:solidFill>
                  <a:srgbClr val="3F4A74"/>
                </a:solidFill>
                <a:latin typeface="Roboto" panose="02000000000000000000" pitchFamily="2" charset="0"/>
                <a:ea typeface="Roboto" panose="02000000000000000000" pitchFamily="2" charset="0"/>
                <a:cs typeface="Roboto Regular"/>
                <a:sym typeface="Roboto Regular"/>
              </a:rPr>
            </a:br>
            <a:r>
              <a:rPr lang="ca-ES" sz="2000" dirty="0">
                <a:solidFill>
                  <a:srgbClr val="3F4A74"/>
                </a:solidFill>
                <a:latin typeface="Roboto" panose="02000000000000000000" pitchFamily="2" charset="0"/>
                <a:ea typeface="Roboto" panose="02000000000000000000" pitchFamily="2" charset="0"/>
                <a:cs typeface="Roboto Regular"/>
                <a:sym typeface="Roboto Regular"/>
              </a:rPr>
              <a:t>= </a:t>
            </a:r>
            <a:r>
              <a:rPr lang="ca-ES" sz="2000" b="1" dirty="0">
                <a:solidFill>
                  <a:srgbClr val="3F4A74"/>
                </a:solidFill>
                <a:latin typeface="Roboto" panose="02000000000000000000" pitchFamily="2" charset="0"/>
                <a:ea typeface="Roboto" panose="02000000000000000000" pitchFamily="2" charset="0"/>
                <a:cs typeface="Roboto Regular"/>
                <a:sym typeface="Roboto Regular"/>
              </a:rPr>
              <a:t>3.600 €</a:t>
            </a:r>
          </a:p>
        </p:txBody>
      </p:sp>
      <p:sp>
        <p:nvSpPr>
          <p:cNvPr id="302" name="Shape 302"/>
          <p:cNvSpPr/>
          <p:nvPr/>
        </p:nvSpPr>
        <p:spPr>
          <a:xfrm>
            <a:off x="4950193" y="3403747"/>
            <a:ext cx="2019139"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000" dirty="0">
                <a:solidFill>
                  <a:srgbClr val="3F4A74"/>
                </a:solidFill>
                <a:latin typeface="Roboto" panose="02000000000000000000" pitchFamily="2" charset="0"/>
                <a:ea typeface="Roboto" panose="02000000000000000000" pitchFamily="2" charset="0"/>
                <a:cs typeface="Roboto Regular"/>
                <a:sym typeface="Roboto Regular"/>
              </a:rPr>
              <a:t>240 € x 30 anys </a:t>
            </a:r>
            <a:br>
              <a:rPr lang="ca-ES" sz="2000" dirty="0">
                <a:solidFill>
                  <a:srgbClr val="3F4A74"/>
                </a:solidFill>
                <a:latin typeface="Roboto" panose="02000000000000000000" pitchFamily="2" charset="0"/>
                <a:ea typeface="Roboto" panose="02000000000000000000" pitchFamily="2" charset="0"/>
                <a:cs typeface="Roboto Regular"/>
                <a:sym typeface="Roboto Regular"/>
              </a:rPr>
            </a:br>
            <a:r>
              <a:rPr lang="ca-ES" sz="2000" dirty="0">
                <a:solidFill>
                  <a:srgbClr val="3F4A74"/>
                </a:solidFill>
                <a:latin typeface="Roboto" panose="02000000000000000000" pitchFamily="2" charset="0"/>
                <a:ea typeface="Roboto" panose="02000000000000000000" pitchFamily="2" charset="0"/>
                <a:cs typeface="Roboto Regular"/>
                <a:sym typeface="Roboto Regular"/>
              </a:rPr>
              <a:t>=</a:t>
            </a:r>
            <a:r>
              <a:rPr lang="ca-ES" sz="2000" b="1" dirty="0">
                <a:solidFill>
                  <a:srgbClr val="3F4A74"/>
                </a:solidFill>
                <a:latin typeface="Roboto" panose="02000000000000000000" pitchFamily="2" charset="0"/>
                <a:ea typeface="Roboto" panose="02000000000000000000" pitchFamily="2" charset="0"/>
                <a:cs typeface="Roboto Regular"/>
                <a:sym typeface="Roboto Regular"/>
              </a:rPr>
              <a:t> 7.200 €</a:t>
            </a:r>
          </a:p>
        </p:txBody>
      </p:sp>
      <p:grpSp>
        <p:nvGrpSpPr>
          <p:cNvPr id="5" name="4 Grupo"/>
          <p:cNvGrpSpPr/>
          <p:nvPr/>
        </p:nvGrpSpPr>
        <p:grpSpPr>
          <a:xfrm>
            <a:off x="416604" y="3297853"/>
            <a:ext cx="2653704" cy="2939459"/>
            <a:chOff x="416604" y="3297853"/>
            <a:chExt cx="2653704" cy="2939459"/>
          </a:xfrm>
        </p:grpSpPr>
        <p:sp>
          <p:nvSpPr>
            <p:cNvPr id="4" name="3 Elipse"/>
            <p:cNvSpPr/>
            <p:nvPr/>
          </p:nvSpPr>
          <p:spPr>
            <a:xfrm>
              <a:off x="416604" y="3583608"/>
              <a:ext cx="2653704" cy="2653704"/>
            </a:xfrm>
            <a:prstGeom prst="ellipse">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303" name="pasted-image.pdf"/>
            <p:cNvPicPr/>
            <p:nvPr/>
          </p:nvPicPr>
          <p:blipFill>
            <a:blip r:embed="rId4"/>
            <a:stretch>
              <a:fillRect/>
            </a:stretch>
          </p:blipFill>
          <p:spPr>
            <a:xfrm>
              <a:off x="814158" y="3297853"/>
              <a:ext cx="1606703" cy="2759598"/>
            </a:xfrm>
            <a:prstGeom prst="rect">
              <a:avLst/>
            </a:prstGeom>
            <a:ln w="12700">
              <a:miter lim="400000"/>
            </a:ln>
            <a:effectLst>
              <a:outerShdw blurRad="50800" dist="38100" dir="8100000" algn="tr" rotWithShape="0">
                <a:prstClr val="black">
                  <a:alpha val="40000"/>
                </a:prstClr>
              </a:outerShdw>
            </a:effectLst>
          </p:spPr>
        </p:pic>
      </p:grpSp>
      <p:grpSp>
        <p:nvGrpSpPr>
          <p:cNvPr id="6" name="5 Grupo"/>
          <p:cNvGrpSpPr/>
          <p:nvPr/>
        </p:nvGrpSpPr>
        <p:grpSpPr>
          <a:xfrm>
            <a:off x="6166768" y="3372051"/>
            <a:ext cx="2653704" cy="2845482"/>
            <a:chOff x="6166768" y="3372051"/>
            <a:chExt cx="2653704" cy="2845482"/>
          </a:xfrm>
        </p:grpSpPr>
        <p:sp>
          <p:nvSpPr>
            <p:cNvPr id="27" name="26 Elipse"/>
            <p:cNvSpPr/>
            <p:nvPr/>
          </p:nvSpPr>
          <p:spPr>
            <a:xfrm>
              <a:off x="6166768" y="3563829"/>
              <a:ext cx="2653704" cy="2653704"/>
            </a:xfrm>
            <a:prstGeom prst="ellipse">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304" name="pasted-image.pdf"/>
            <p:cNvPicPr/>
            <p:nvPr/>
          </p:nvPicPr>
          <p:blipFill>
            <a:blip r:embed="rId5"/>
            <a:stretch>
              <a:fillRect/>
            </a:stretch>
          </p:blipFill>
          <p:spPr>
            <a:xfrm>
              <a:off x="6440056" y="3372051"/>
              <a:ext cx="1932191" cy="2593234"/>
            </a:xfrm>
            <a:prstGeom prst="rect">
              <a:avLst/>
            </a:prstGeom>
            <a:ln w="12700">
              <a:miter lim="400000"/>
            </a:ln>
          </p:spPr>
        </p:pic>
      </p:grpSp>
      <p:sp>
        <p:nvSpPr>
          <p:cNvPr id="16" name="15 Rectángulo"/>
          <p:cNvSpPr/>
          <p:nvPr/>
        </p:nvSpPr>
        <p:spPr>
          <a:xfrm>
            <a:off x="4550114" y="4941168"/>
            <a:ext cx="828000" cy="1080000"/>
          </a:xfrm>
          <a:prstGeom prst="rect">
            <a:avLst/>
          </a:prstGeom>
          <a:solidFill>
            <a:srgbClr val="818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16 Rectángulo"/>
          <p:cNvSpPr/>
          <p:nvPr/>
        </p:nvSpPr>
        <p:spPr>
          <a:xfrm>
            <a:off x="3656964" y="5481168"/>
            <a:ext cx="828092" cy="540000"/>
          </a:xfrm>
          <a:prstGeom prst="rect">
            <a:avLst/>
          </a:prstGeom>
          <a:solidFill>
            <a:srgbClr val="DF9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0" name="19 Grupo"/>
          <p:cNvGrpSpPr/>
          <p:nvPr/>
        </p:nvGrpSpPr>
        <p:grpSpPr>
          <a:xfrm>
            <a:off x="416604" y="2384224"/>
            <a:ext cx="1365391" cy="900000"/>
            <a:chOff x="4788024" y="3678207"/>
            <a:chExt cx="1365391" cy="900000"/>
          </a:xfrm>
        </p:grpSpPr>
        <p:pic>
          <p:nvPicPr>
            <p:cNvPr id="21" name="Picture 2" descr="\\SERVCORREU\Auxiliar5\Desktop\Image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3678207"/>
              <a:ext cx="1111953" cy="90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2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8024" y="3789040"/>
              <a:ext cx="1365391" cy="749746"/>
            </a:xfrm>
            <a:prstGeom prst="rect">
              <a:avLst/>
            </a:prstGeom>
          </p:spPr>
        </p:pic>
      </p:grpSp>
      <p:grpSp>
        <p:nvGrpSpPr>
          <p:cNvPr id="23" name="22 Grupo"/>
          <p:cNvGrpSpPr/>
          <p:nvPr/>
        </p:nvGrpSpPr>
        <p:grpSpPr>
          <a:xfrm>
            <a:off x="7392280" y="2419930"/>
            <a:ext cx="1314344" cy="900000"/>
            <a:chOff x="7812360" y="3627494"/>
            <a:chExt cx="1314344" cy="900000"/>
          </a:xfrm>
        </p:grpSpPr>
        <p:pic>
          <p:nvPicPr>
            <p:cNvPr id="24" name="Picture 2" descr="\\SERVCORREU\Auxiliar5\Desktop\Image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12360" y="3627494"/>
              <a:ext cx="1111953" cy="90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2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3700" y="3717032"/>
              <a:ext cx="1213004" cy="749746"/>
            </a:xfrm>
            <a:prstGeom prst="rect">
              <a:avLst/>
            </a:prstGeom>
          </p:spPr>
        </p:pic>
      </p:grpSp>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31</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500"/>
                                        <p:tgtEl>
                                          <p:spTgt spid="301"/>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302"/>
                                        </p:tgtEl>
                                        <p:attrNameLst>
                                          <p:attrName>style.visibility</p:attrName>
                                        </p:attrNameLst>
                                      </p:cBhvr>
                                      <p:to>
                                        <p:strVal val="visible"/>
                                      </p:to>
                                    </p:set>
                                    <p:animEffect transition="in" filter="fade">
                                      <p:cBhvr>
                                        <p:cTn id="15" dur="500"/>
                                        <p:tgtEl>
                                          <p:spTgt spid="302"/>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302"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9" name="Shape 309"/>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314" name="Shape 314"/>
          <p:cNvSpPr/>
          <p:nvPr/>
        </p:nvSpPr>
        <p:spPr>
          <a:xfrm>
            <a:off x="661976" y="851229"/>
            <a:ext cx="5714821"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sz="3100" b="1" dirty="0" err="1">
                <a:solidFill>
                  <a:srgbClr val="3F4A74"/>
                </a:solidFill>
                <a:latin typeface="Roboto" panose="02000000000000000000" pitchFamily="2" charset="0"/>
                <a:ea typeface="Roboto" panose="02000000000000000000" pitchFamily="2" charset="0"/>
              </a:rPr>
              <a:t>L’interès</a:t>
            </a:r>
            <a:r>
              <a:rPr sz="3100" b="1" dirty="0">
                <a:solidFill>
                  <a:srgbClr val="3F4A74"/>
                </a:solidFill>
                <a:latin typeface="Roboto" panose="02000000000000000000" pitchFamily="2" charset="0"/>
                <a:ea typeface="Roboto" panose="02000000000000000000" pitchFamily="2" charset="0"/>
              </a:rPr>
              <a:t> compost</a:t>
            </a:r>
          </a:p>
        </p:txBody>
      </p:sp>
      <p:sp>
        <p:nvSpPr>
          <p:cNvPr id="315" name="Shape 315"/>
          <p:cNvSpPr/>
          <p:nvPr/>
        </p:nvSpPr>
        <p:spPr>
          <a:xfrm>
            <a:off x="654922" y="1833241"/>
            <a:ext cx="4349126" cy="40011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r>
              <a:rPr lang="ca-ES" sz="2600" b="1" dirty="0">
                <a:solidFill>
                  <a:srgbClr val="3F4A74"/>
                </a:solidFill>
                <a:latin typeface="Roboto" panose="02000000000000000000" pitchFamily="2" charset="0"/>
                <a:ea typeface="Roboto" panose="02000000000000000000" pitchFamily="2" charset="0"/>
                <a:cs typeface="Roboto Regular"/>
                <a:sym typeface="Roboto Regular"/>
              </a:rPr>
              <a:t>Quan tinguin 35 anys</a:t>
            </a:r>
          </a:p>
        </p:txBody>
      </p:sp>
      <p:sp>
        <p:nvSpPr>
          <p:cNvPr id="316" name="Shape 316"/>
          <p:cNvSpPr/>
          <p:nvPr/>
        </p:nvSpPr>
        <p:spPr>
          <a:xfrm>
            <a:off x="2839047" y="2887979"/>
            <a:ext cx="2933885"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000" dirty="0">
                <a:solidFill>
                  <a:srgbClr val="3F4A74"/>
                </a:solidFill>
                <a:latin typeface="Roboto" panose="02000000000000000000" pitchFamily="2" charset="0"/>
                <a:ea typeface="Roboto" panose="02000000000000000000" pitchFamily="2" charset="0"/>
                <a:cs typeface="Roboto Regular"/>
                <a:sym typeface="Roboto Regular"/>
              </a:rPr>
              <a:t>3.600 €</a:t>
            </a:r>
            <a:endParaRPr lang="ca-ES" sz="2000" b="1"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317" name="Shape 317"/>
          <p:cNvSpPr/>
          <p:nvPr/>
        </p:nvSpPr>
        <p:spPr>
          <a:xfrm>
            <a:off x="2915522" y="5141610"/>
            <a:ext cx="2857410"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000" dirty="0">
                <a:solidFill>
                  <a:srgbClr val="3F4A74"/>
                </a:solidFill>
                <a:latin typeface="Roboto" panose="02000000000000000000" pitchFamily="2" charset="0"/>
                <a:ea typeface="Roboto" panose="02000000000000000000" pitchFamily="2" charset="0"/>
                <a:cs typeface="Roboto Regular"/>
                <a:sym typeface="Roboto Regular"/>
              </a:rPr>
              <a:t>No ha començat = </a:t>
            </a:r>
            <a:r>
              <a:rPr lang="ca-ES" sz="2000" b="1" dirty="0">
                <a:solidFill>
                  <a:srgbClr val="3F4A74"/>
                </a:solidFill>
                <a:latin typeface="Roboto" panose="02000000000000000000" pitchFamily="2" charset="0"/>
                <a:ea typeface="Roboto" panose="02000000000000000000" pitchFamily="2" charset="0"/>
                <a:cs typeface="Roboto Regular"/>
                <a:sym typeface="Roboto Regular"/>
              </a:rPr>
              <a:t>0 €</a:t>
            </a:r>
            <a:endParaRPr lang="ca-ES" sz="2000"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16" name="Shape 316"/>
          <p:cNvSpPr/>
          <p:nvPr/>
        </p:nvSpPr>
        <p:spPr>
          <a:xfrm>
            <a:off x="2843808" y="3212976"/>
            <a:ext cx="2933885"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000" dirty="0">
                <a:solidFill>
                  <a:srgbClr val="3F4A74"/>
                </a:solidFill>
                <a:latin typeface="Roboto" panose="02000000000000000000" pitchFamily="2" charset="0"/>
                <a:ea typeface="Roboto" panose="02000000000000000000" pitchFamily="2" charset="0"/>
                <a:cs typeface="Roboto Regular"/>
                <a:sym typeface="Roboto Regular"/>
              </a:rPr>
              <a:t>+ 1.397,89€ d’interessos </a:t>
            </a:r>
            <a:br>
              <a:rPr lang="ca-ES" sz="2000" dirty="0">
                <a:solidFill>
                  <a:srgbClr val="3F4A74"/>
                </a:solidFill>
                <a:latin typeface="Roboto" panose="02000000000000000000" pitchFamily="2" charset="0"/>
                <a:ea typeface="Roboto" panose="02000000000000000000" pitchFamily="2" charset="0"/>
                <a:cs typeface="Roboto Regular"/>
                <a:sym typeface="Roboto Regular"/>
              </a:rPr>
            </a:br>
            <a:r>
              <a:rPr lang="ca-ES" sz="2000" dirty="0">
                <a:solidFill>
                  <a:srgbClr val="3F4A74"/>
                </a:solidFill>
                <a:latin typeface="Roboto" panose="02000000000000000000" pitchFamily="2" charset="0"/>
                <a:ea typeface="Roboto" panose="02000000000000000000" pitchFamily="2" charset="0"/>
                <a:cs typeface="Roboto Regular"/>
                <a:sym typeface="Roboto Regular"/>
              </a:rPr>
              <a:t>= </a:t>
            </a:r>
            <a:r>
              <a:rPr lang="ca-ES" sz="2000" b="1" dirty="0">
                <a:solidFill>
                  <a:srgbClr val="3F4A74"/>
                </a:solidFill>
                <a:latin typeface="Roboto" panose="02000000000000000000" pitchFamily="2" charset="0"/>
                <a:ea typeface="Roboto" panose="02000000000000000000" pitchFamily="2" charset="0"/>
                <a:cs typeface="Roboto Regular"/>
                <a:sym typeface="Roboto Regular"/>
              </a:rPr>
              <a:t>4.997,89 €</a:t>
            </a:r>
          </a:p>
        </p:txBody>
      </p:sp>
      <p:grpSp>
        <p:nvGrpSpPr>
          <p:cNvPr id="3" name="2 Grupo"/>
          <p:cNvGrpSpPr/>
          <p:nvPr/>
        </p:nvGrpSpPr>
        <p:grpSpPr>
          <a:xfrm>
            <a:off x="462896" y="2261056"/>
            <a:ext cx="2164888" cy="2032040"/>
            <a:chOff x="462896" y="2261056"/>
            <a:chExt cx="2164888" cy="2032040"/>
          </a:xfrm>
        </p:grpSpPr>
        <p:sp>
          <p:nvSpPr>
            <p:cNvPr id="17" name="16 Elipse"/>
            <p:cNvSpPr/>
            <p:nvPr/>
          </p:nvSpPr>
          <p:spPr>
            <a:xfrm>
              <a:off x="1115616" y="2780928"/>
              <a:ext cx="1512168" cy="1512168"/>
            </a:xfrm>
            <a:prstGeom prst="ellipse">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318" name="pasted-image.pdf"/>
            <p:cNvPicPr/>
            <p:nvPr/>
          </p:nvPicPr>
          <p:blipFill>
            <a:blip r:embed="rId4" cstate="print"/>
            <a:stretch>
              <a:fillRect/>
            </a:stretch>
          </p:blipFill>
          <p:spPr>
            <a:xfrm>
              <a:off x="1415266" y="2673180"/>
              <a:ext cx="880113" cy="1511640"/>
            </a:xfrm>
            <a:prstGeom prst="rect">
              <a:avLst/>
            </a:prstGeom>
            <a:ln w="12700">
              <a:miter lim="400000"/>
            </a:ln>
            <a:effectLst>
              <a:outerShdw blurRad="50800" dist="38100" dir="8100000" algn="tr" rotWithShape="0">
                <a:prstClr val="black">
                  <a:alpha val="40000"/>
                </a:prstClr>
              </a:outerShdw>
            </a:effectLst>
          </p:spPr>
        </p:pic>
        <p:grpSp>
          <p:nvGrpSpPr>
            <p:cNvPr id="19" name="18 Grupo"/>
            <p:cNvGrpSpPr/>
            <p:nvPr/>
          </p:nvGrpSpPr>
          <p:grpSpPr>
            <a:xfrm>
              <a:off x="462896" y="2261056"/>
              <a:ext cx="1034833" cy="682112"/>
              <a:chOff x="4788024" y="3678207"/>
              <a:chExt cx="1365391" cy="900000"/>
            </a:xfrm>
          </p:grpSpPr>
          <p:pic>
            <p:nvPicPr>
              <p:cNvPr id="20" name="Picture 2" descr="\\SERVCORREU\Auxiliar5\Desktop\Image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3678207"/>
                <a:ext cx="1111953" cy="90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2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3789040"/>
                <a:ext cx="1365391" cy="749746"/>
              </a:xfrm>
              <a:prstGeom prst="rect">
                <a:avLst/>
              </a:prstGeom>
            </p:spPr>
          </p:pic>
        </p:grpSp>
      </p:grpSp>
      <p:sp>
        <p:nvSpPr>
          <p:cNvPr id="25" name="16 Rectángulo"/>
          <p:cNvSpPr/>
          <p:nvPr/>
        </p:nvSpPr>
        <p:spPr>
          <a:xfrm>
            <a:off x="6444208" y="3681088"/>
            <a:ext cx="828092" cy="540000"/>
          </a:xfrm>
          <a:prstGeom prst="rect">
            <a:avLst/>
          </a:prstGeom>
          <a:solidFill>
            <a:srgbClr val="DF9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17 Rectángulo"/>
          <p:cNvSpPr/>
          <p:nvPr/>
        </p:nvSpPr>
        <p:spPr>
          <a:xfrm>
            <a:off x="6444208" y="3412552"/>
            <a:ext cx="828092" cy="268535"/>
          </a:xfrm>
          <a:prstGeom prst="rect">
            <a:avLst/>
          </a:prstGeom>
          <a:solidFill>
            <a:srgbClr val="DF9E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7" name="27 Grupo"/>
          <p:cNvGrpSpPr/>
          <p:nvPr/>
        </p:nvGrpSpPr>
        <p:grpSpPr>
          <a:xfrm>
            <a:off x="6107832" y="4430539"/>
            <a:ext cx="2299922" cy="1806773"/>
            <a:chOff x="6107832" y="4250941"/>
            <a:chExt cx="2299922" cy="1806773"/>
          </a:xfrm>
        </p:grpSpPr>
        <p:grpSp>
          <p:nvGrpSpPr>
            <p:cNvPr id="28" name="28 Grupo"/>
            <p:cNvGrpSpPr/>
            <p:nvPr/>
          </p:nvGrpSpPr>
          <p:grpSpPr>
            <a:xfrm>
              <a:off x="6107832" y="4365272"/>
              <a:ext cx="1512168" cy="1692442"/>
              <a:chOff x="6107832" y="4365272"/>
              <a:chExt cx="1512168" cy="1692442"/>
            </a:xfrm>
          </p:grpSpPr>
          <p:sp>
            <p:nvSpPr>
              <p:cNvPr id="32" name="32 Elipse"/>
              <p:cNvSpPr/>
              <p:nvPr/>
            </p:nvSpPr>
            <p:spPr>
              <a:xfrm>
                <a:off x="6107832" y="4545546"/>
                <a:ext cx="1512168" cy="1512168"/>
              </a:xfrm>
              <a:prstGeom prst="ellipse">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33" name="pasted-image.pdf"/>
              <p:cNvPicPr/>
              <p:nvPr/>
            </p:nvPicPr>
            <p:blipFill>
              <a:blip r:embed="rId7" cstate="print"/>
              <a:stretch>
                <a:fillRect/>
              </a:stretch>
            </p:blipFill>
            <p:spPr>
              <a:xfrm>
                <a:off x="6300312" y="4365272"/>
                <a:ext cx="1080000" cy="1512000"/>
              </a:xfrm>
              <a:prstGeom prst="rect">
                <a:avLst/>
              </a:prstGeom>
              <a:ln w="12700">
                <a:miter lim="400000"/>
              </a:ln>
            </p:spPr>
          </p:pic>
        </p:grpSp>
        <p:grpSp>
          <p:nvGrpSpPr>
            <p:cNvPr id="29" name="29 Grupo"/>
            <p:cNvGrpSpPr/>
            <p:nvPr/>
          </p:nvGrpSpPr>
          <p:grpSpPr>
            <a:xfrm>
              <a:off x="7411610" y="4250941"/>
              <a:ext cx="996144" cy="682112"/>
              <a:chOff x="8187919" y="4164737"/>
              <a:chExt cx="1314344" cy="900000"/>
            </a:xfrm>
          </p:grpSpPr>
          <p:pic>
            <p:nvPicPr>
              <p:cNvPr id="30" name="Picture 2" descr="\\SERVCORREU\Auxiliar5\Desktop\Image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87919" y="4164737"/>
                <a:ext cx="1111952" cy="90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31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9259" y="4254275"/>
                <a:ext cx="1213004" cy="749746"/>
              </a:xfrm>
              <a:prstGeom prst="rect">
                <a:avLst/>
              </a:prstGeom>
            </p:spPr>
          </p:pic>
        </p:grpSp>
      </p:grpSp>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32</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2" name="Shape 322"/>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1200">
                <a:solidFill>
                  <a:srgbClr val="888888"/>
                </a:solidFill>
              </a:defRPr>
            </a:lvl1pPr>
          </a:lstStyle>
          <a:p>
            <a:pPr lvl="0">
              <a:defRPr sz="1800">
                <a:solidFill>
                  <a:srgbClr val="000000"/>
                </a:solidFill>
              </a:defRPr>
            </a:pPr>
            <a:r>
              <a:rPr sz="1200">
                <a:solidFill>
                  <a:srgbClr val="888888"/>
                </a:solidFill>
              </a:rPr>
              <a:t>￼</a:t>
            </a:r>
          </a:p>
        </p:txBody>
      </p:sp>
      <p:sp>
        <p:nvSpPr>
          <p:cNvPr id="323" name="Shape 323"/>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328" name="Shape 328"/>
          <p:cNvSpPr/>
          <p:nvPr/>
        </p:nvSpPr>
        <p:spPr>
          <a:xfrm>
            <a:off x="661976" y="851229"/>
            <a:ext cx="5714821"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L’interès compost</a:t>
            </a:r>
          </a:p>
        </p:txBody>
      </p:sp>
      <p:sp>
        <p:nvSpPr>
          <p:cNvPr id="329" name="Shape 329"/>
          <p:cNvSpPr/>
          <p:nvPr/>
        </p:nvSpPr>
        <p:spPr>
          <a:xfrm>
            <a:off x="654922" y="1833241"/>
            <a:ext cx="4911916" cy="40011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r>
              <a:rPr lang="ca-ES" sz="2600" b="1" dirty="0">
                <a:solidFill>
                  <a:srgbClr val="3F4A74"/>
                </a:solidFill>
                <a:latin typeface="Roboto" panose="02000000000000000000" pitchFamily="2" charset="0"/>
                <a:ea typeface="Roboto" panose="02000000000000000000" pitchFamily="2" charset="0"/>
                <a:cs typeface="Roboto Regular"/>
                <a:sym typeface="Roboto Regular"/>
              </a:rPr>
              <a:t>Quan tinguin 65 anys</a:t>
            </a:r>
          </a:p>
        </p:txBody>
      </p:sp>
      <p:sp>
        <p:nvSpPr>
          <p:cNvPr id="330" name="Shape 330"/>
          <p:cNvSpPr/>
          <p:nvPr/>
        </p:nvSpPr>
        <p:spPr>
          <a:xfrm>
            <a:off x="2839047" y="2887979"/>
            <a:ext cx="3207639"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000" dirty="0">
                <a:solidFill>
                  <a:srgbClr val="3F4A74"/>
                </a:solidFill>
                <a:latin typeface="Roboto" panose="02000000000000000000" pitchFamily="2" charset="0"/>
                <a:ea typeface="Roboto" panose="02000000000000000000" pitchFamily="2" charset="0"/>
                <a:cs typeface="Roboto Regular"/>
                <a:sym typeface="Roboto Regular"/>
              </a:rPr>
              <a:t>4.997,89 €</a:t>
            </a:r>
            <a:endParaRPr lang="ca-ES" sz="2000" b="1"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331" name="Shape 331"/>
          <p:cNvSpPr/>
          <p:nvPr/>
        </p:nvSpPr>
        <p:spPr>
          <a:xfrm>
            <a:off x="2843514" y="4838608"/>
            <a:ext cx="2857410"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000" dirty="0">
                <a:solidFill>
                  <a:srgbClr val="3F4A74"/>
                </a:solidFill>
                <a:latin typeface="Roboto" panose="02000000000000000000" pitchFamily="2" charset="0"/>
                <a:ea typeface="Roboto" panose="02000000000000000000" pitchFamily="2" charset="0"/>
                <a:cs typeface="Roboto Regular"/>
                <a:sym typeface="Roboto Regular"/>
              </a:rPr>
              <a:t>7.200 €</a:t>
            </a:r>
            <a:endParaRPr lang="ca-ES" sz="2000" b="1"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16" name="Shape 331"/>
          <p:cNvSpPr/>
          <p:nvPr/>
        </p:nvSpPr>
        <p:spPr>
          <a:xfrm>
            <a:off x="2866718" y="5153285"/>
            <a:ext cx="2857410"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000" dirty="0">
                <a:solidFill>
                  <a:srgbClr val="3F4A74"/>
                </a:solidFill>
                <a:latin typeface="Roboto" panose="02000000000000000000" pitchFamily="2" charset="0"/>
                <a:ea typeface="Roboto" panose="02000000000000000000" pitchFamily="2" charset="0"/>
                <a:cs typeface="Roboto Regular"/>
                <a:sym typeface="Roboto Regular"/>
              </a:rPr>
              <a:t>+ 6.680,99 € d’interessos </a:t>
            </a:r>
          </a:p>
          <a:p>
            <a:pPr lvl="0"/>
            <a:r>
              <a:rPr lang="ca-ES" sz="2000" dirty="0">
                <a:solidFill>
                  <a:srgbClr val="3F4A74"/>
                </a:solidFill>
                <a:latin typeface="Roboto" panose="02000000000000000000" pitchFamily="2" charset="0"/>
                <a:ea typeface="Roboto" panose="02000000000000000000" pitchFamily="2" charset="0"/>
                <a:cs typeface="Roboto Regular"/>
                <a:sym typeface="Roboto Regular"/>
              </a:rPr>
              <a:t>= </a:t>
            </a:r>
            <a:r>
              <a:rPr lang="ca-ES" sz="2000" b="1" dirty="0">
                <a:solidFill>
                  <a:srgbClr val="3F4A74"/>
                </a:solidFill>
                <a:latin typeface="Roboto" panose="02000000000000000000" pitchFamily="2" charset="0"/>
                <a:ea typeface="Roboto" panose="02000000000000000000" pitchFamily="2" charset="0"/>
                <a:cs typeface="Roboto Regular"/>
                <a:sym typeface="Roboto Regular"/>
              </a:rPr>
              <a:t>13.880,99 €</a:t>
            </a:r>
          </a:p>
        </p:txBody>
      </p:sp>
      <p:sp>
        <p:nvSpPr>
          <p:cNvPr id="17" name="16 Rectángulo"/>
          <p:cNvSpPr/>
          <p:nvPr/>
        </p:nvSpPr>
        <p:spPr>
          <a:xfrm>
            <a:off x="6444208" y="3681088"/>
            <a:ext cx="828092" cy="540000"/>
          </a:xfrm>
          <a:prstGeom prst="rect">
            <a:avLst/>
          </a:prstGeom>
          <a:solidFill>
            <a:srgbClr val="DF9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Rectángulo"/>
          <p:cNvSpPr/>
          <p:nvPr/>
        </p:nvSpPr>
        <p:spPr>
          <a:xfrm>
            <a:off x="6444208" y="3412552"/>
            <a:ext cx="828092" cy="268535"/>
          </a:xfrm>
          <a:prstGeom prst="rect">
            <a:avLst/>
          </a:prstGeom>
          <a:solidFill>
            <a:srgbClr val="DF9E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18 Rectángulo"/>
          <p:cNvSpPr/>
          <p:nvPr/>
        </p:nvSpPr>
        <p:spPr>
          <a:xfrm>
            <a:off x="6444208" y="2424644"/>
            <a:ext cx="828092" cy="947178"/>
          </a:xfrm>
          <a:prstGeom prst="rect">
            <a:avLst/>
          </a:prstGeom>
          <a:solidFill>
            <a:srgbClr val="DF9E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19 Rectángulo"/>
          <p:cNvSpPr/>
          <p:nvPr/>
        </p:nvSpPr>
        <p:spPr>
          <a:xfrm>
            <a:off x="7488416" y="3141088"/>
            <a:ext cx="828000" cy="1080000"/>
          </a:xfrm>
          <a:prstGeom prst="rect">
            <a:avLst/>
          </a:prstGeom>
          <a:solidFill>
            <a:srgbClr val="818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818EB1"/>
              </a:solidFill>
            </a:endParaRPr>
          </a:p>
        </p:txBody>
      </p:sp>
      <p:sp>
        <p:nvSpPr>
          <p:cNvPr id="21" name="20 Rectángulo"/>
          <p:cNvSpPr/>
          <p:nvPr/>
        </p:nvSpPr>
        <p:spPr>
          <a:xfrm>
            <a:off x="7488416" y="2675082"/>
            <a:ext cx="828000" cy="421309"/>
          </a:xfrm>
          <a:prstGeom prst="rect">
            <a:avLst/>
          </a:prstGeom>
          <a:solidFill>
            <a:srgbClr val="818E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2" name="21 Grupo"/>
          <p:cNvGrpSpPr/>
          <p:nvPr/>
        </p:nvGrpSpPr>
        <p:grpSpPr>
          <a:xfrm>
            <a:off x="462896" y="2261056"/>
            <a:ext cx="2164888" cy="2032040"/>
            <a:chOff x="462896" y="2261056"/>
            <a:chExt cx="2164888" cy="2032040"/>
          </a:xfrm>
        </p:grpSpPr>
        <p:sp>
          <p:nvSpPr>
            <p:cNvPr id="23" name="22 Elipse"/>
            <p:cNvSpPr/>
            <p:nvPr/>
          </p:nvSpPr>
          <p:spPr>
            <a:xfrm>
              <a:off x="1115616" y="2780928"/>
              <a:ext cx="1512168" cy="1512168"/>
            </a:xfrm>
            <a:prstGeom prst="ellipse">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24" name="pasted-image.pdf"/>
            <p:cNvPicPr/>
            <p:nvPr/>
          </p:nvPicPr>
          <p:blipFill>
            <a:blip r:embed="rId4" cstate="print"/>
            <a:stretch>
              <a:fillRect/>
            </a:stretch>
          </p:blipFill>
          <p:spPr>
            <a:xfrm>
              <a:off x="1415266" y="2673180"/>
              <a:ext cx="880113" cy="1511640"/>
            </a:xfrm>
            <a:prstGeom prst="rect">
              <a:avLst/>
            </a:prstGeom>
            <a:ln w="12700">
              <a:miter lim="400000"/>
            </a:ln>
            <a:effectLst>
              <a:outerShdw blurRad="50800" dist="38100" dir="8100000" algn="tr" rotWithShape="0">
                <a:prstClr val="black">
                  <a:alpha val="40000"/>
                </a:prstClr>
              </a:outerShdw>
            </a:effectLst>
          </p:spPr>
        </p:pic>
        <p:grpSp>
          <p:nvGrpSpPr>
            <p:cNvPr id="25" name="24 Grupo"/>
            <p:cNvGrpSpPr/>
            <p:nvPr/>
          </p:nvGrpSpPr>
          <p:grpSpPr>
            <a:xfrm>
              <a:off x="462896" y="2261056"/>
              <a:ext cx="1034833" cy="682112"/>
              <a:chOff x="4788024" y="3678207"/>
              <a:chExt cx="1365391" cy="900000"/>
            </a:xfrm>
          </p:grpSpPr>
          <p:pic>
            <p:nvPicPr>
              <p:cNvPr id="26" name="Picture 2" descr="\\SERVCORREU\Auxiliar5\Desktop\Image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3678207"/>
                <a:ext cx="1111953" cy="90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3789040"/>
                <a:ext cx="1365391" cy="749746"/>
              </a:xfrm>
              <a:prstGeom prst="rect">
                <a:avLst/>
              </a:prstGeom>
            </p:spPr>
          </p:pic>
        </p:grpSp>
      </p:grpSp>
      <p:grpSp>
        <p:nvGrpSpPr>
          <p:cNvPr id="28" name="27 Grupo"/>
          <p:cNvGrpSpPr/>
          <p:nvPr/>
        </p:nvGrpSpPr>
        <p:grpSpPr>
          <a:xfrm>
            <a:off x="6107832" y="4430539"/>
            <a:ext cx="2299922" cy="1806773"/>
            <a:chOff x="6107832" y="4250941"/>
            <a:chExt cx="2299922" cy="1806773"/>
          </a:xfrm>
        </p:grpSpPr>
        <p:grpSp>
          <p:nvGrpSpPr>
            <p:cNvPr id="29" name="28 Grupo"/>
            <p:cNvGrpSpPr/>
            <p:nvPr/>
          </p:nvGrpSpPr>
          <p:grpSpPr>
            <a:xfrm>
              <a:off x="6107832" y="4365272"/>
              <a:ext cx="1512168" cy="1692442"/>
              <a:chOff x="6107832" y="4365272"/>
              <a:chExt cx="1512168" cy="1692442"/>
            </a:xfrm>
          </p:grpSpPr>
          <p:sp>
            <p:nvSpPr>
              <p:cNvPr id="33" name="32 Elipse"/>
              <p:cNvSpPr/>
              <p:nvPr/>
            </p:nvSpPr>
            <p:spPr>
              <a:xfrm>
                <a:off x="6107832" y="4545546"/>
                <a:ext cx="1512168" cy="1512168"/>
              </a:xfrm>
              <a:prstGeom prst="ellipse">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34" name="pasted-image.pdf"/>
              <p:cNvPicPr/>
              <p:nvPr/>
            </p:nvPicPr>
            <p:blipFill>
              <a:blip r:embed="rId7" cstate="print"/>
              <a:stretch>
                <a:fillRect/>
              </a:stretch>
            </p:blipFill>
            <p:spPr>
              <a:xfrm>
                <a:off x="6300312" y="4365272"/>
                <a:ext cx="1080000" cy="1512000"/>
              </a:xfrm>
              <a:prstGeom prst="rect">
                <a:avLst/>
              </a:prstGeom>
              <a:ln w="12700">
                <a:miter lim="400000"/>
              </a:ln>
            </p:spPr>
          </p:pic>
        </p:grpSp>
        <p:grpSp>
          <p:nvGrpSpPr>
            <p:cNvPr id="30" name="29 Grupo"/>
            <p:cNvGrpSpPr/>
            <p:nvPr/>
          </p:nvGrpSpPr>
          <p:grpSpPr>
            <a:xfrm>
              <a:off x="7411610" y="4250941"/>
              <a:ext cx="996144" cy="682112"/>
              <a:chOff x="8187919" y="4164737"/>
              <a:chExt cx="1314344" cy="900000"/>
            </a:xfrm>
          </p:grpSpPr>
          <p:pic>
            <p:nvPicPr>
              <p:cNvPr id="31" name="Picture 2" descr="\\SERVCORREU\Auxiliar5\Desktop\Image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87919" y="4164737"/>
                <a:ext cx="1111952" cy="90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31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9259" y="4254275"/>
                <a:ext cx="1213004" cy="749746"/>
              </a:xfrm>
              <a:prstGeom prst="rect">
                <a:avLst/>
              </a:prstGeom>
            </p:spPr>
          </p:pic>
        </p:grpSp>
      </p:grpSp>
      <p:sp>
        <p:nvSpPr>
          <p:cNvPr id="35" name="Shape 316"/>
          <p:cNvSpPr/>
          <p:nvPr/>
        </p:nvSpPr>
        <p:spPr>
          <a:xfrm>
            <a:off x="2843808" y="3212976"/>
            <a:ext cx="3202878"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000" dirty="0">
                <a:solidFill>
                  <a:srgbClr val="3F4A74"/>
                </a:solidFill>
                <a:latin typeface="Roboto" panose="02000000000000000000" pitchFamily="2" charset="0"/>
                <a:ea typeface="Roboto" panose="02000000000000000000" pitchFamily="2" charset="0"/>
                <a:cs typeface="Roboto Regular"/>
                <a:sym typeface="Roboto Regular"/>
              </a:rPr>
              <a:t>+ 11.041,83 € d’interessos </a:t>
            </a:r>
            <a:br>
              <a:rPr lang="ca-ES" sz="2000" dirty="0">
                <a:solidFill>
                  <a:srgbClr val="3F4A74"/>
                </a:solidFill>
                <a:latin typeface="Roboto" panose="02000000000000000000" pitchFamily="2" charset="0"/>
                <a:ea typeface="Roboto" panose="02000000000000000000" pitchFamily="2" charset="0"/>
                <a:cs typeface="Roboto Regular"/>
                <a:sym typeface="Roboto Regular"/>
              </a:rPr>
            </a:br>
            <a:r>
              <a:rPr lang="ca-ES" sz="2000">
                <a:solidFill>
                  <a:srgbClr val="3F4A74"/>
                </a:solidFill>
                <a:latin typeface="Roboto" panose="02000000000000000000" pitchFamily="2" charset="0"/>
                <a:ea typeface="Roboto" panose="02000000000000000000" pitchFamily="2" charset="0"/>
                <a:cs typeface="Roboto Regular"/>
                <a:sym typeface="Roboto Regular"/>
              </a:rPr>
              <a:t>= </a:t>
            </a:r>
            <a:r>
              <a:rPr lang="ca-ES" sz="2000" b="1">
                <a:solidFill>
                  <a:srgbClr val="3F4A74"/>
                </a:solidFill>
                <a:latin typeface="Roboto" panose="02000000000000000000" pitchFamily="2" charset="0"/>
                <a:ea typeface="Roboto" panose="02000000000000000000" pitchFamily="2" charset="0"/>
                <a:cs typeface="Roboto Regular"/>
                <a:sym typeface="Roboto Regular"/>
              </a:rPr>
              <a:t>16.039,72 </a:t>
            </a:r>
            <a:r>
              <a:rPr lang="ca-ES" sz="2000" b="1" dirty="0">
                <a:solidFill>
                  <a:srgbClr val="3F4A74"/>
                </a:solidFill>
                <a:latin typeface="Roboto" panose="02000000000000000000" pitchFamily="2" charset="0"/>
                <a:ea typeface="Roboto" panose="02000000000000000000" pitchFamily="2" charset="0"/>
                <a:cs typeface="Roboto Regular"/>
                <a:sym typeface="Roboto Regular"/>
              </a:rPr>
              <a:t>€</a:t>
            </a:r>
          </a:p>
        </p:txBody>
      </p:sp>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33</a:t>
            </a:fld>
            <a:endParaRPr lang="ca-ES"/>
          </a:p>
        </p:txBody>
      </p:sp>
      <p:sp>
        <p:nvSpPr>
          <p:cNvPr id="3" name="QuadreDeText 2">
            <a:extLst>
              <a:ext uri="{FF2B5EF4-FFF2-40B4-BE49-F238E27FC236}">
                <a16:creationId xmlns:a16="http://schemas.microsoft.com/office/drawing/2014/main" id="{FD1F58D5-14B0-4B0A-A6AE-02BA84365A40}"/>
              </a:ext>
            </a:extLst>
          </p:cNvPr>
          <p:cNvSpPr txBox="1"/>
          <p:nvPr/>
        </p:nvSpPr>
        <p:spPr>
          <a:xfrm>
            <a:off x="4499992" y="6237312"/>
            <a:ext cx="345638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ca-ES" sz="1800" b="0" i="0" u="none" strike="noStrike" cap="none" spc="0" normalizeH="0" baseline="0" dirty="0">
                <a:ln>
                  <a:noFill/>
                </a:ln>
                <a:solidFill>
                  <a:srgbClr val="000000"/>
                </a:solidFill>
                <a:effectLst/>
                <a:uFillTx/>
                <a:latin typeface="Calibri"/>
                <a:ea typeface="Calibri"/>
                <a:cs typeface="Calibri"/>
                <a:sym typeface="Calibri"/>
                <a:hlinkClick r:id="rId9"/>
              </a:rPr>
              <a:t>Interès compost / Interès simple</a:t>
            </a: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5 Rectángulo"/>
          <p:cNvSpPr/>
          <p:nvPr/>
        </p:nvSpPr>
        <p:spPr>
          <a:xfrm>
            <a:off x="0" y="0"/>
            <a:ext cx="9144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13 Elipse"/>
          <p:cNvSpPr/>
          <p:nvPr/>
        </p:nvSpPr>
        <p:spPr>
          <a:xfrm>
            <a:off x="1763688" y="1556792"/>
            <a:ext cx="5328592" cy="3927608"/>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7 Elipse"/>
          <p:cNvSpPr/>
          <p:nvPr/>
        </p:nvSpPr>
        <p:spPr>
          <a:xfrm>
            <a:off x="1620788" y="1548630"/>
            <a:ext cx="5328592" cy="3927608"/>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 name="Shape 70"/>
          <p:cNvSpPr txBox="1">
            <a:spLocks/>
          </p:cNvSpPr>
          <p:nvPr/>
        </p:nvSpPr>
        <p:spPr>
          <a:xfrm>
            <a:off x="2341984" y="2556967"/>
            <a:ext cx="3886200" cy="172819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4800" b="0" i="0" u="none" strike="noStrike" cap="none">
                <a:solidFill>
                  <a:srgbClr val="FFFFFF"/>
                </a:solidFill>
                <a:latin typeface="Walter Turncoat"/>
                <a:ea typeface="Walter Turncoat"/>
                <a:cs typeface="Walter Turncoat"/>
                <a:sym typeface="Walter Turncoat"/>
              </a:defRPr>
            </a:lvl1pPr>
            <a:lvl2pPr lvl="1"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2pPr>
            <a:lvl3pPr lvl="2"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3pPr>
            <a:lvl4pPr lvl="3"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4pPr>
            <a:lvl5pPr lvl="4"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5pPr>
            <a:lvl6pPr lvl="5"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6pPr>
            <a:lvl7pPr lvl="6"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7pPr>
            <a:lvl8pPr lvl="7"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8pPr>
            <a:lvl9pPr lvl="8"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9pPr>
          </a:lstStyle>
          <a:p>
            <a:br>
              <a:rPr lang="ca-ES" sz="6600" dirty="0">
                <a:solidFill>
                  <a:schemeClr val="accent1">
                    <a:lumMod val="75000"/>
                  </a:schemeClr>
                </a:solidFill>
              </a:rPr>
            </a:br>
            <a:r>
              <a:rPr lang="ca-ES" sz="5400" dirty="0">
                <a:solidFill>
                  <a:srgbClr val="3F4A74"/>
                </a:solidFill>
                <a:latin typeface="Roboto Black" panose="020B0604020202020204" charset="0"/>
                <a:ea typeface="Roboto Black" panose="020B0604020202020204" charset="0"/>
              </a:rPr>
              <a:t>Moltes gràcies!</a:t>
            </a:r>
          </a:p>
        </p:txBody>
      </p:sp>
      <p:sp>
        <p:nvSpPr>
          <p:cNvPr id="15" name="14 Triángulo isósceles"/>
          <p:cNvSpPr/>
          <p:nvPr/>
        </p:nvSpPr>
        <p:spPr>
          <a:xfrm rot="7672000">
            <a:off x="6183287" y="4786326"/>
            <a:ext cx="360040" cy="792088"/>
          </a:xfrm>
          <a:prstGeom prst="triangl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8 Triángulo isósceles"/>
          <p:cNvSpPr/>
          <p:nvPr/>
        </p:nvSpPr>
        <p:spPr>
          <a:xfrm rot="7672000">
            <a:off x="6111279" y="4663962"/>
            <a:ext cx="360040" cy="792088"/>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551468977"/>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rgbClr val="3F4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5" name="Grupo 4"/>
          <p:cNvGrpSpPr/>
          <p:nvPr/>
        </p:nvGrpSpPr>
        <p:grpSpPr>
          <a:xfrm>
            <a:off x="3092826" y="2567217"/>
            <a:ext cx="2958348" cy="1723566"/>
            <a:chOff x="3053812" y="2492896"/>
            <a:chExt cx="2958348" cy="1723566"/>
          </a:xfrm>
        </p:grpSpPr>
        <p:pic>
          <p:nvPicPr>
            <p:cNvPr id="3" name="31 Imagen"/>
            <p:cNvPicPr>
              <a:picLocks noChangeAspect="1"/>
            </p:cNvPicPr>
            <p:nvPr/>
          </p:nvPicPr>
          <p:blipFill rotWithShape="1">
            <a:blip r:embed="rId3" cstate="print">
              <a:extLst>
                <a:ext uri="{28A0092B-C50C-407E-A947-70E740481C1C}">
                  <a14:useLocalDpi xmlns:a14="http://schemas.microsoft.com/office/drawing/2010/main" val="0"/>
                </a:ext>
              </a:extLst>
            </a:blip>
            <a:srcRect l="1920" r="-1394"/>
            <a:stretch/>
          </p:blipFill>
          <p:spPr>
            <a:xfrm>
              <a:off x="3059832" y="2492896"/>
              <a:ext cx="2952328" cy="808136"/>
            </a:xfrm>
            <a:prstGeom prst="rect">
              <a:avLst/>
            </a:prstGeom>
          </p:spPr>
        </p:pic>
        <p:pic>
          <p:nvPicPr>
            <p:cNvPr id="4" name="2 Imagen"/>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053812" y="3725441"/>
              <a:ext cx="2952328" cy="491021"/>
            </a:xfrm>
            <a:prstGeom prst="rect">
              <a:avLst/>
            </a:prstGeom>
          </p:spPr>
        </p:pic>
      </p:grpSp>
    </p:spTree>
    <p:extLst>
      <p:ext uri="{BB962C8B-B14F-4D97-AF65-F5344CB8AC3E}">
        <p14:creationId xmlns:p14="http://schemas.microsoft.com/office/powerpoint/2010/main" val="90269774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8" name="Shape 408"/>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409" name="Shape 409"/>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410" name="Shape 410"/>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1200">
                <a:solidFill>
                  <a:srgbClr val="888888"/>
                </a:solidFill>
              </a:defRPr>
            </a:lvl1pPr>
          </a:lstStyle>
          <a:p>
            <a:pPr lvl="0">
              <a:defRPr sz="1800">
                <a:solidFill>
                  <a:srgbClr val="000000"/>
                </a:solidFill>
              </a:defRPr>
            </a:pPr>
            <a:r>
              <a:rPr sz="1200">
                <a:solidFill>
                  <a:srgbClr val="888888"/>
                </a:solidFill>
              </a:rPr>
              <a:t>￼</a:t>
            </a:r>
          </a:p>
        </p:txBody>
      </p:sp>
      <p:sp>
        <p:nvSpPr>
          <p:cNvPr id="411" name="Shape 411"/>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416" name="Shape 416"/>
          <p:cNvSpPr/>
          <p:nvPr/>
        </p:nvSpPr>
        <p:spPr>
          <a:xfrm>
            <a:off x="661976" y="851229"/>
            <a:ext cx="7275184" cy="4616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0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000" b="1" dirty="0">
                <a:solidFill>
                  <a:srgbClr val="3F4A74"/>
                </a:solidFill>
                <a:latin typeface="Roboto" panose="02000000000000000000" pitchFamily="2" charset="0"/>
                <a:ea typeface="Roboto" panose="02000000000000000000" pitchFamily="2" charset="0"/>
              </a:rPr>
              <a:t>Què és més econòmic?</a:t>
            </a:r>
          </a:p>
        </p:txBody>
      </p:sp>
      <p:pic>
        <p:nvPicPr>
          <p:cNvPr id="3075" name="Picture 3" descr="\\SERVCORREU\Auxiliar5\Desktop\Captu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963" y="1556792"/>
            <a:ext cx="699928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2 Imagen"/>
          <p:cNvPicPr>
            <a:picLocks noChangeAspect="1"/>
          </p:cNvPicPr>
          <p:nvPr/>
        </p:nvPicPr>
        <p:blipFill rotWithShape="1">
          <a:blip r:embed="rId5">
            <a:extLst>
              <a:ext uri="{28A0092B-C50C-407E-A947-70E740481C1C}">
                <a14:useLocalDpi xmlns:a14="http://schemas.microsoft.com/office/drawing/2010/main" val="0"/>
              </a:ext>
            </a:extLst>
          </a:blip>
          <a:srcRect l="10810" t="14588" r="22318" b="31526"/>
          <a:stretch/>
        </p:blipFill>
        <p:spPr>
          <a:xfrm>
            <a:off x="622898" y="343414"/>
            <a:ext cx="1475582" cy="578097"/>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36</a:t>
            </a:fld>
            <a:endParaRPr lang="ca-ES"/>
          </a:p>
        </p:txBody>
      </p:sp>
    </p:spTree>
    <p:extLst>
      <p:ext uri="{BB962C8B-B14F-4D97-AF65-F5344CB8AC3E}">
        <p14:creationId xmlns:p14="http://schemas.microsoft.com/office/powerpoint/2010/main" val="238023556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7" name="Shape 387"/>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1200">
                <a:solidFill>
                  <a:srgbClr val="888888"/>
                </a:solidFill>
              </a:defRPr>
            </a:lvl1pPr>
          </a:lstStyle>
          <a:p>
            <a:pPr lvl="0">
              <a:defRPr sz="1800">
                <a:solidFill>
                  <a:srgbClr val="000000"/>
                </a:solidFill>
              </a:defRPr>
            </a:pPr>
            <a:r>
              <a:rPr sz="1200">
                <a:solidFill>
                  <a:srgbClr val="888888"/>
                </a:solidFill>
              </a:rPr>
              <a:t>￼</a:t>
            </a:r>
          </a:p>
        </p:txBody>
      </p:sp>
      <p:sp>
        <p:nvSpPr>
          <p:cNvPr id="388" name="Shape 388"/>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393" name="Shape 393"/>
          <p:cNvSpPr/>
          <p:nvPr/>
        </p:nvSpPr>
        <p:spPr>
          <a:xfrm>
            <a:off x="661976" y="851229"/>
            <a:ext cx="5714821" cy="4616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0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000" b="1" dirty="0">
                <a:solidFill>
                  <a:srgbClr val="3F4A74"/>
                </a:solidFill>
                <a:latin typeface="Roboto" panose="02000000000000000000" pitchFamily="2" charset="0"/>
                <a:ea typeface="Roboto" panose="02000000000000000000" pitchFamily="2" charset="0"/>
              </a:rPr>
              <a:t>Planifiquem una mica…</a:t>
            </a:r>
          </a:p>
        </p:txBody>
      </p:sp>
      <p:sp>
        <p:nvSpPr>
          <p:cNvPr id="394" name="Shape 394"/>
          <p:cNvSpPr/>
          <p:nvPr/>
        </p:nvSpPr>
        <p:spPr>
          <a:xfrm>
            <a:off x="539552" y="1782441"/>
            <a:ext cx="8341368" cy="35086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600" dirty="0">
                <a:solidFill>
                  <a:srgbClr val="3F4A74"/>
                </a:solidFill>
                <a:latin typeface="Roboto" panose="02000000000000000000" pitchFamily="2" charset="0"/>
                <a:ea typeface="Roboto" panose="02000000000000000000" pitchFamily="2" charset="0"/>
                <a:cs typeface="Roboto Regular"/>
                <a:sym typeface="Roboto Regular"/>
              </a:rPr>
              <a:t>D'aquí a 5 anys l’Arantxa i el Biel faran un viatge de dos mesos que val 5.000 €. </a:t>
            </a:r>
            <a:r>
              <a:rPr lang="ca-ES" sz="2600" b="1" dirty="0">
                <a:solidFill>
                  <a:srgbClr val="3F4A74"/>
                </a:solidFill>
                <a:latin typeface="Roboto" panose="02000000000000000000" pitchFamily="2" charset="0"/>
                <a:ea typeface="Roboto" panose="02000000000000000000" pitchFamily="2" charset="0"/>
                <a:cs typeface="Roboto Regular"/>
                <a:sym typeface="Roboto Regular"/>
              </a:rPr>
              <a:t>Quant han d’estalviar al mes, si els ofereixen un tipus d’interès del 4% anual i…</a:t>
            </a:r>
          </a:p>
          <a:p>
            <a:pPr lvl="0"/>
            <a:endParaRPr lang="ca-ES" sz="2600" dirty="0">
              <a:solidFill>
                <a:srgbClr val="3F4A74"/>
              </a:solidFill>
              <a:latin typeface="Roboto" panose="02000000000000000000" pitchFamily="2" charset="0"/>
              <a:ea typeface="Roboto" panose="02000000000000000000" pitchFamily="2" charset="0"/>
              <a:cs typeface="Roboto Regular"/>
              <a:sym typeface="Roboto Regular"/>
            </a:endParaRPr>
          </a:p>
          <a:p>
            <a:pPr lvl="0">
              <a:spcBef>
                <a:spcPts val="600"/>
              </a:spcBef>
            </a:pPr>
            <a:r>
              <a:rPr lang="ca-ES" sz="2600" i="1" dirty="0">
                <a:solidFill>
                  <a:srgbClr val="3F4A74"/>
                </a:solidFill>
                <a:latin typeface="Roboto" panose="02000000000000000000" pitchFamily="2" charset="0"/>
                <a:ea typeface="Roboto" panose="02000000000000000000" pitchFamily="2" charset="0"/>
                <a:cs typeface="Roboto Regular"/>
                <a:sym typeface="Roboto Regular"/>
              </a:rPr>
              <a:t>… comencen a estalviar 4 anys abans?</a:t>
            </a:r>
          </a:p>
          <a:p>
            <a:pPr lvl="0">
              <a:spcBef>
                <a:spcPts val="600"/>
              </a:spcBef>
            </a:pPr>
            <a:r>
              <a:rPr lang="ca-ES" sz="2600" i="1" dirty="0">
                <a:solidFill>
                  <a:srgbClr val="3F4A74"/>
                </a:solidFill>
                <a:latin typeface="Roboto" panose="02000000000000000000" pitchFamily="2" charset="0"/>
                <a:ea typeface="Roboto" panose="02000000000000000000" pitchFamily="2" charset="0"/>
                <a:cs typeface="Roboto Regular"/>
                <a:sym typeface="Roboto Regular"/>
              </a:rPr>
              <a:t>… comencen a estalviar 2 anys abans?</a:t>
            </a:r>
          </a:p>
          <a:p>
            <a:pPr lvl="0">
              <a:spcBef>
                <a:spcPts val="600"/>
              </a:spcBef>
            </a:pPr>
            <a:r>
              <a:rPr lang="ca-ES" sz="2600" i="1" dirty="0">
                <a:solidFill>
                  <a:srgbClr val="3F4A74"/>
                </a:solidFill>
                <a:latin typeface="Roboto" panose="02000000000000000000" pitchFamily="2" charset="0"/>
                <a:ea typeface="Roboto" panose="02000000000000000000" pitchFamily="2" charset="0"/>
                <a:cs typeface="Roboto Regular"/>
                <a:sym typeface="Roboto Regular"/>
              </a:rPr>
              <a:t>... comencen a estalviar 1 any abans?</a:t>
            </a:r>
          </a:p>
          <a:p>
            <a:pPr lvl="0">
              <a:spcBef>
                <a:spcPts val="600"/>
              </a:spcBef>
            </a:pPr>
            <a:r>
              <a:rPr lang="ca-ES" sz="2600" i="1" dirty="0">
                <a:solidFill>
                  <a:srgbClr val="3F4A74"/>
                </a:solidFill>
                <a:latin typeface="Roboto" panose="02000000000000000000" pitchFamily="2" charset="0"/>
                <a:ea typeface="Roboto" panose="02000000000000000000" pitchFamily="2" charset="0"/>
                <a:cs typeface="Roboto Regular"/>
                <a:sym typeface="Roboto Regular"/>
              </a:rPr>
              <a:t>… no estalvien gens?</a:t>
            </a:r>
          </a:p>
        </p:txBody>
      </p:sp>
      <p:pic>
        <p:nvPicPr>
          <p:cNvPr id="11" name="2 Imagen"/>
          <p:cNvPicPr>
            <a:picLocks noChangeAspect="1"/>
          </p:cNvPicPr>
          <p:nvPr/>
        </p:nvPicPr>
        <p:blipFill rotWithShape="1">
          <a:blip r:embed="rId4">
            <a:extLst>
              <a:ext uri="{28A0092B-C50C-407E-A947-70E740481C1C}">
                <a14:useLocalDpi xmlns:a14="http://schemas.microsoft.com/office/drawing/2010/main" val="0"/>
              </a:ext>
            </a:extLst>
          </a:blip>
          <a:srcRect l="10810" t="14588" r="22318" b="31526"/>
          <a:stretch/>
        </p:blipFill>
        <p:spPr>
          <a:xfrm>
            <a:off x="622898" y="343414"/>
            <a:ext cx="1475582" cy="578097"/>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37</a:t>
            </a:fld>
            <a:endParaRPr lang="ca-ES"/>
          </a:p>
        </p:txBody>
      </p:sp>
    </p:spTree>
    <p:extLst>
      <p:ext uri="{BB962C8B-B14F-4D97-AF65-F5344CB8AC3E}">
        <p14:creationId xmlns:p14="http://schemas.microsoft.com/office/powerpoint/2010/main" val="142076101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97" name="Shape 397"/>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398" name="Shape 398"/>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1200">
                <a:solidFill>
                  <a:srgbClr val="888888"/>
                </a:solidFill>
              </a:defRPr>
            </a:lvl1pPr>
          </a:lstStyle>
          <a:p>
            <a:pPr lvl="0">
              <a:defRPr sz="1800">
                <a:solidFill>
                  <a:srgbClr val="000000"/>
                </a:solidFill>
              </a:defRPr>
            </a:pPr>
            <a:r>
              <a:rPr sz="1200">
                <a:solidFill>
                  <a:srgbClr val="888888"/>
                </a:solidFill>
              </a:rPr>
              <a:t>￼</a:t>
            </a:r>
          </a:p>
        </p:txBody>
      </p:sp>
      <p:sp>
        <p:nvSpPr>
          <p:cNvPr id="399" name="Shape 399"/>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404" name="Shape 404"/>
          <p:cNvSpPr/>
          <p:nvPr/>
        </p:nvSpPr>
        <p:spPr>
          <a:xfrm>
            <a:off x="661976" y="851229"/>
            <a:ext cx="5714821" cy="4616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0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000" b="1" dirty="0">
                <a:solidFill>
                  <a:srgbClr val="3F4A74"/>
                </a:solidFill>
                <a:latin typeface="Roboto" panose="02000000000000000000" pitchFamily="2" charset="0"/>
                <a:ea typeface="Roboto" panose="02000000000000000000" pitchFamily="2" charset="0"/>
              </a:rPr>
              <a:t>Doncs necessitaran…</a:t>
            </a:r>
          </a:p>
        </p:txBody>
      </p:sp>
      <p:graphicFrame>
        <p:nvGraphicFramePr>
          <p:cNvPr id="13" name="12 Tabla"/>
          <p:cNvGraphicFramePr>
            <a:graphicFrameLocks noGrp="1"/>
          </p:cNvGraphicFramePr>
          <p:nvPr>
            <p:extLst>
              <p:ext uri="{D42A27DB-BD31-4B8C-83A1-F6EECF244321}">
                <p14:modId xmlns:p14="http://schemas.microsoft.com/office/powerpoint/2010/main" val="1914077065"/>
              </p:ext>
            </p:extLst>
          </p:nvPr>
        </p:nvGraphicFramePr>
        <p:xfrm>
          <a:off x="661975" y="2367647"/>
          <a:ext cx="8024825" cy="2331720"/>
        </p:xfrm>
        <a:graphic>
          <a:graphicData uri="http://schemas.openxmlformats.org/drawingml/2006/table">
            <a:tbl>
              <a:tblPr firstRow="1" bandRow="1">
                <a:tableStyleId>{5940675A-B579-460E-94D1-54222C63F5DA}</a:tableStyleId>
              </a:tblPr>
              <a:tblGrid>
                <a:gridCol w="1604965">
                  <a:extLst>
                    <a:ext uri="{9D8B030D-6E8A-4147-A177-3AD203B41FA5}">
                      <a16:colId xmlns:a16="http://schemas.microsoft.com/office/drawing/2014/main" val="20000"/>
                    </a:ext>
                  </a:extLst>
                </a:gridCol>
                <a:gridCol w="1656988">
                  <a:extLst>
                    <a:ext uri="{9D8B030D-6E8A-4147-A177-3AD203B41FA5}">
                      <a16:colId xmlns:a16="http://schemas.microsoft.com/office/drawing/2014/main" val="20001"/>
                    </a:ext>
                  </a:extLst>
                </a:gridCol>
                <a:gridCol w="1552942">
                  <a:extLst>
                    <a:ext uri="{9D8B030D-6E8A-4147-A177-3AD203B41FA5}">
                      <a16:colId xmlns:a16="http://schemas.microsoft.com/office/drawing/2014/main" val="20002"/>
                    </a:ext>
                  </a:extLst>
                </a:gridCol>
                <a:gridCol w="1604965">
                  <a:extLst>
                    <a:ext uri="{9D8B030D-6E8A-4147-A177-3AD203B41FA5}">
                      <a16:colId xmlns:a16="http://schemas.microsoft.com/office/drawing/2014/main" val="20003"/>
                    </a:ext>
                  </a:extLst>
                </a:gridCol>
                <a:gridCol w="1604965">
                  <a:extLst>
                    <a:ext uri="{9D8B030D-6E8A-4147-A177-3AD203B41FA5}">
                      <a16:colId xmlns:a16="http://schemas.microsoft.com/office/drawing/2014/main" val="20004"/>
                    </a:ext>
                  </a:extLst>
                </a:gridCol>
              </a:tblGrid>
              <a:tr h="370840">
                <a:tc>
                  <a:txBody>
                    <a:bodyPr/>
                    <a:lstStyle/>
                    <a:p>
                      <a:pPr algn="ctr"/>
                      <a:endParaRPr lang="ca-ES" sz="1400" b="1" noProof="0" dirty="0">
                        <a:solidFill>
                          <a:schemeClr val="bg1"/>
                        </a:solidFill>
                        <a:latin typeface="Roboto Black" panose="02000000000000000000" pitchFamily="2" charset="0"/>
                        <a:ea typeface="Roboto Black" panose="02000000000000000000" pitchFamily="2" charset="0"/>
                      </a:endParaRPr>
                    </a:p>
                  </a:txBody>
                  <a:tcPr marL="137160" marR="137160" marT="137160" marB="13716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ca-ES" sz="1400" b="1" noProof="0" dirty="0">
                          <a:solidFill>
                            <a:schemeClr val="bg1"/>
                          </a:solidFill>
                          <a:latin typeface="Roboto Black" panose="02000000000000000000" pitchFamily="2" charset="0"/>
                          <a:ea typeface="Roboto Black" panose="02000000000000000000" pitchFamily="2" charset="0"/>
                        </a:rPr>
                        <a:t>MENSUALITATS</a:t>
                      </a:r>
                    </a:p>
                  </a:txBody>
                  <a:tcPr marL="137160" marR="137160" marT="137160" marB="13716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tc>
                  <a:txBody>
                    <a:bodyPr/>
                    <a:lstStyle/>
                    <a:p>
                      <a:pPr algn="ctr"/>
                      <a:r>
                        <a:rPr lang="ca-ES" sz="1400" b="1" noProof="0" dirty="0">
                          <a:solidFill>
                            <a:schemeClr val="bg1"/>
                          </a:solidFill>
                          <a:latin typeface="Roboto Black" panose="02000000000000000000" pitchFamily="2" charset="0"/>
                          <a:ea typeface="Roboto Black" panose="02000000000000000000" pitchFamily="2" charset="0"/>
                        </a:rPr>
                        <a:t>IMPORT MENSUAL</a:t>
                      </a:r>
                    </a:p>
                  </a:txBody>
                  <a:tcPr marL="137160" marR="137160" marT="137160" marB="1371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tc>
                  <a:txBody>
                    <a:bodyPr/>
                    <a:lstStyle/>
                    <a:p>
                      <a:pPr algn="ctr"/>
                      <a:r>
                        <a:rPr lang="ca-ES" sz="1400" b="1" noProof="0" dirty="0">
                          <a:solidFill>
                            <a:schemeClr val="bg1"/>
                          </a:solidFill>
                          <a:latin typeface="Roboto Black" panose="02000000000000000000" pitchFamily="2" charset="0"/>
                          <a:ea typeface="Roboto Black" panose="02000000000000000000" pitchFamily="2" charset="0"/>
                        </a:rPr>
                        <a:t>TOTAL ESTALVIAT</a:t>
                      </a:r>
                    </a:p>
                  </a:txBody>
                  <a:tcPr marL="137160" marR="137160" marT="137160" marB="1371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tc>
                  <a:txBody>
                    <a:bodyPr/>
                    <a:lstStyle/>
                    <a:p>
                      <a:pPr algn="ctr"/>
                      <a:r>
                        <a:rPr lang="ca-ES" sz="1400" b="1" noProof="0" dirty="0">
                          <a:solidFill>
                            <a:schemeClr val="bg1"/>
                          </a:solidFill>
                          <a:latin typeface="Roboto Black" panose="02000000000000000000" pitchFamily="2" charset="0"/>
                          <a:ea typeface="Roboto Black" panose="02000000000000000000" pitchFamily="2" charset="0"/>
                        </a:rPr>
                        <a:t>INTERESSOS</a:t>
                      </a:r>
                    </a:p>
                  </a:txBody>
                  <a:tcPr marL="137160" marR="137160" marT="137160" marB="13716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extLst>
                  <a:ext uri="{0D108BD9-81ED-4DB2-BD59-A6C34878D82A}">
                    <a16:rowId xmlns:a16="http://schemas.microsoft.com/office/drawing/2014/main" val="10000"/>
                  </a:ext>
                </a:extLst>
              </a:tr>
              <a:tr h="370840">
                <a:tc>
                  <a:txBody>
                    <a:bodyPr/>
                    <a:lstStyle/>
                    <a:p>
                      <a:pPr algn="ctr"/>
                      <a:r>
                        <a:rPr lang="ca-ES" sz="1400" noProof="0" dirty="0">
                          <a:solidFill>
                            <a:schemeClr val="bg1"/>
                          </a:solidFill>
                          <a:latin typeface="Roboto Black" panose="02000000000000000000" pitchFamily="2" charset="0"/>
                          <a:ea typeface="Roboto Black" panose="02000000000000000000" pitchFamily="2" charset="0"/>
                        </a:rPr>
                        <a:t>4 ANYS</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18EB1"/>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48</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97,70 €</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4.689,60 €</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310,40 €</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70840">
                <a:tc>
                  <a:txBody>
                    <a:bodyPr/>
                    <a:lstStyle/>
                    <a:p>
                      <a:pPr algn="ctr"/>
                      <a:r>
                        <a:rPr lang="ca-ES" sz="1400" noProof="0" dirty="0">
                          <a:solidFill>
                            <a:schemeClr val="bg1"/>
                          </a:solidFill>
                          <a:latin typeface="Roboto Black" panose="02000000000000000000" pitchFamily="2" charset="0"/>
                          <a:ea typeface="Roboto Black" panose="02000000000000000000" pitchFamily="2" charset="0"/>
                        </a:rPr>
                        <a:t>2 ANYS</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18EB1"/>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24</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201,94 €</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4.846,56 €</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153,44 €</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370840">
                <a:tc>
                  <a:txBody>
                    <a:bodyPr/>
                    <a:lstStyle/>
                    <a:p>
                      <a:pPr algn="ctr"/>
                      <a:r>
                        <a:rPr lang="ca-ES" sz="1400" noProof="0" dirty="0">
                          <a:solidFill>
                            <a:schemeClr val="bg1"/>
                          </a:solidFill>
                          <a:latin typeface="Roboto Black" panose="02000000000000000000" pitchFamily="2" charset="0"/>
                          <a:ea typeface="Roboto Black" panose="02000000000000000000" pitchFamily="2" charset="0"/>
                        </a:rPr>
                        <a:t>1 ANY</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18EB1"/>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12</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410,52 €</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4.926,24 €</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73,76 €</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370840">
                <a:tc>
                  <a:txBody>
                    <a:bodyPr/>
                    <a:lstStyle/>
                    <a:p>
                      <a:pPr algn="ctr"/>
                      <a:r>
                        <a:rPr lang="ca-ES" sz="1400" noProof="0" dirty="0">
                          <a:solidFill>
                            <a:schemeClr val="bg1"/>
                          </a:solidFill>
                          <a:latin typeface="Roboto Black" panose="02000000000000000000" pitchFamily="2" charset="0"/>
                          <a:ea typeface="Roboto Black" panose="02000000000000000000" pitchFamily="2" charset="0"/>
                        </a:rPr>
                        <a:t>SI NO ESTALVIEN</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818EB1"/>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1</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5.000 €</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0</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800" noProof="0" dirty="0">
                          <a:solidFill>
                            <a:srgbClr val="3F4A74"/>
                          </a:solidFill>
                          <a:latin typeface="Roboto" panose="02000000000000000000" pitchFamily="2" charset="0"/>
                          <a:ea typeface="Roboto" panose="02000000000000000000" pitchFamily="2" charset="0"/>
                        </a:rPr>
                        <a:t>0</a:t>
                      </a:r>
                      <a:endParaRPr lang="ca-ES" sz="1800"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bl>
          </a:graphicData>
        </a:graphic>
      </p:graphicFrame>
      <p:sp>
        <p:nvSpPr>
          <p:cNvPr id="3" name="2 Rectángulo"/>
          <p:cNvSpPr/>
          <p:nvPr/>
        </p:nvSpPr>
        <p:spPr>
          <a:xfrm>
            <a:off x="4336086" y="4774327"/>
            <a:ext cx="4498347" cy="707886"/>
          </a:xfrm>
          <a:prstGeom prst="rect">
            <a:avLst/>
          </a:prstGeom>
          <a:noFill/>
        </p:spPr>
        <p:txBody>
          <a:bodyPr wrap="none">
            <a:spAutoFit/>
          </a:bodyPr>
          <a:lstStyle/>
          <a:p>
            <a:pPr lvl="0">
              <a:lnSpc>
                <a:spcPct val="200000"/>
              </a:lnSpc>
            </a:pPr>
            <a:r>
              <a:rPr lang="ca-ES" sz="2000" dirty="0">
                <a:solidFill>
                  <a:srgbClr val="3F4A74"/>
                </a:solidFill>
                <a:latin typeface="Roboto" panose="02000000000000000000" pitchFamily="2" charset="0"/>
                <a:ea typeface="Roboto" panose="02000000000000000000" pitchFamily="2" charset="0"/>
                <a:cs typeface="+mn-cs"/>
                <a:sym typeface="Roboto Regular"/>
              </a:rPr>
              <a:t>Endeutant-se pagaran més de 5.000 €</a:t>
            </a:r>
          </a:p>
        </p:txBody>
      </p:sp>
      <p:pic>
        <p:nvPicPr>
          <p:cNvPr id="4" name="3 Imagen">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4659" y="5460582"/>
            <a:ext cx="609893" cy="897766"/>
          </a:xfrm>
          <a:prstGeom prst="rect">
            <a:avLst/>
          </a:prstGeom>
        </p:spPr>
      </p:pic>
      <p:pic>
        <p:nvPicPr>
          <p:cNvPr id="14" name="2 Imagen"/>
          <p:cNvPicPr>
            <a:picLocks noChangeAspect="1"/>
          </p:cNvPicPr>
          <p:nvPr/>
        </p:nvPicPr>
        <p:blipFill rotWithShape="1">
          <a:blip r:embed="rId6">
            <a:extLst>
              <a:ext uri="{28A0092B-C50C-407E-A947-70E740481C1C}">
                <a14:useLocalDpi xmlns:a14="http://schemas.microsoft.com/office/drawing/2010/main" val="0"/>
              </a:ext>
            </a:extLst>
          </a:blip>
          <a:srcRect l="10810" t="14588" r="22318" b="31526"/>
          <a:stretch/>
        </p:blipFill>
        <p:spPr>
          <a:xfrm>
            <a:off x="622898" y="343414"/>
            <a:ext cx="1475582" cy="578097"/>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38</a:t>
            </a:fld>
            <a:endParaRPr lang="ca-ES"/>
          </a:p>
        </p:txBody>
      </p:sp>
    </p:spTree>
    <p:extLst>
      <p:ext uri="{BB962C8B-B14F-4D97-AF65-F5344CB8AC3E}">
        <p14:creationId xmlns:p14="http://schemas.microsoft.com/office/powerpoint/2010/main" val="351918241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5 Rectángulo"/>
          <p:cNvSpPr/>
          <p:nvPr/>
        </p:nvSpPr>
        <p:spPr>
          <a:xfrm>
            <a:off x="0" y="0"/>
            <a:ext cx="9144000" cy="6858000"/>
          </a:xfrm>
          <a:prstGeom prst="rect">
            <a:avLst/>
          </a:prstGeom>
          <a:solidFill>
            <a:srgbClr val="3F4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13 Elipse"/>
          <p:cNvSpPr/>
          <p:nvPr/>
        </p:nvSpPr>
        <p:spPr>
          <a:xfrm>
            <a:off x="1763688" y="1556792"/>
            <a:ext cx="5328592" cy="3927608"/>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7 Elipse"/>
          <p:cNvSpPr/>
          <p:nvPr/>
        </p:nvSpPr>
        <p:spPr>
          <a:xfrm>
            <a:off x="1620788" y="1548630"/>
            <a:ext cx="5328592" cy="3927608"/>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14 Triángulo isósceles"/>
          <p:cNvSpPr/>
          <p:nvPr/>
        </p:nvSpPr>
        <p:spPr>
          <a:xfrm rot="7672000">
            <a:off x="6183287" y="4786326"/>
            <a:ext cx="360040" cy="792088"/>
          </a:xfrm>
          <a:prstGeom prst="triangl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8 Triángulo isósceles"/>
          <p:cNvSpPr/>
          <p:nvPr/>
        </p:nvSpPr>
        <p:spPr>
          <a:xfrm rot="7672000">
            <a:off x="6111279" y="4663962"/>
            <a:ext cx="360040" cy="792088"/>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Shape 70"/>
          <p:cNvSpPr txBox="1">
            <a:spLocks/>
          </p:cNvSpPr>
          <p:nvPr/>
        </p:nvSpPr>
        <p:spPr>
          <a:xfrm>
            <a:off x="2027309" y="2657746"/>
            <a:ext cx="4515549" cy="172819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4800" b="0" i="0" u="none" strike="noStrike" cap="none">
                <a:solidFill>
                  <a:srgbClr val="FFFFFF"/>
                </a:solidFill>
                <a:latin typeface="Walter Turncoat"/>
                <a:ea typeface="Walter Turncoat"/>
                <a:cs typeface="Walter Turncoat"/>
                <a:sym typeface="Walter Turncoat"/>
              </a:defRPr>
            </a:lvl1pPr>
            <a:lvl2pPr lvl="1"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2pPr>
            <a:lvl3pPr lvl="2"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3pPr>
            <a:lvl4pPr lvl="3"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4pPr>
            <a:lvl5pPr lvl="4"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5pPr>
            <a:lvl6pPr lvl="5"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6pPr>
            <a:lvl7pPr lvl="6"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7pPr>
            <a:lvl8pPr lvl="7"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8pPr>
            <a:lvl9pPr lvl="8" algn="ctr" rtl="0">
              <a:spcBef>
                <a:spcPts val="0"/>
              </a:spcBef>
              <a:buClr>
                <a:srgbClr val="FFFFFF"/>
              </a:buClr>
              <a:buSzPct val="100000"/>
              <a:buFont typeface="Walter Turncoat"/>
              <a:buNone/>
              <a:defRPr sz="4800">
                <a:solidFill>
                  <a:srgbClr val="FFFFFF"/>
                </a:solidFill>
                <a:latin typeface="Walter Turncoat"/>
                <a:ea typeface="Walter Turncoat"/>
                <a:cs typeface="Walter Turncoat"/>
                <a:sym typeface="Walter Turncoat"/>
              </a:defRPr>
            </a:lvl9pPr>
          </a:lstStyle>
          <a:p>
            <a:br>
              <a:rPr lang="ca-ES" sz="6600" dirty="0">
                <a:solidFill>
                  <a:schemeClr val="accent1">
                    <a:lumMod val="75000"/>
                  </a:schemeClr>
                </a:solidFill>
              </a:rPr>
            </a:br>
            <a:r>
              <a:rPr lang="ca-ES" sz="5400" dirty="0">
                <a:solidFill>
                  <a:srgbClr val="3F4A74"/>
                </a:solidFill>
                <a:latin typeface="Roboto Black" panose="020B0604020202020204" charset="0"/>
                <a:ea typeface="Roboto Black" panose="020B0604020202020204" charset="0"/>
              </a:rPr>
              <a:t>Les assegurances</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034" y="1988840"/>
            <a:ext cx="2206570" cy="1072807"/>
          </a:xfrm>
          <a:prstGeom prst="rect">
            <a:avLst/>
          </a:prstGeom>
        </p:spPr>
      </p:pic>
    </p:spTree>
    <p:extLst>
      <p:ext uri="{BB962C8B-B14F-4D97-AF65-F5344CB8AC3E}">
        <p14:creationId xmlns:p14="http://schemas.microsoft.com/office/powerpoint/2010/main" val="3326662778"/>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0" name="Shape 60"/>
          <p:cNvSpPr/>
          <p:nvPr/>
        </p:nvSpPr>
        <p:spPr>
          <a:xfrm>
            <a:off x="493041" y="754843"/>
            <a:ext cx="5287033"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4000" b="1" dirty="0">
                <a:solidFill>
                  <a:srgbClr val="1F497D"/>
                </a:solidFill>
                <a:latin typeface="Roboto" panose="02000000000000000000" pitchFamily="2" charset="0"/>
                <a:ea typeface="Roboto" panose="02000000000000000000" pitchFamily="2" charset="0"/>
                <a:cs typeface="Roboto Regular"/>
                <a:sym typeface="Roboto Regular"/>
              </a:rPr>
              <a:t>Pregunta 1/5</a:t>
            </a:r>
          </a:p>
        </p:txBody>
      </p:sp>
      <p:sp>
        <p:nvSpPr>
          <p:cNvPr id="3" name="Rectángulo 2"/>
          <p:cNvSpPr/>
          <p:nvPr/>
        </p:nvSpPr>
        <p:spPr>
          <a:xfrm>
            <a:off x="493041" y="1848887"/>
            <a:ext cx="7823375" cy="492443"/>
          </a:xfrm>
          <a:prstGeom prst="rect">
            <a:avLst/>
          </a:prstGeom>
        </p:spPr>
        <p:txBody>
          <a:bodyPr wrap="square">
            <a:spAutoFit/>
          </a:bodyPr>
          <a:lstStyle/>
          <a:p>
            <a:r>
              <a:rPr lang="fr-FR" sz="2600" dirty="0">
                <a:solidFill>
                  <a:schemeClr val="accent2"/>
                </a:solidFill>
                <a:latin typeface="Roboto" panose="02000000000000000000" pitchFamily="2" charset="0"/>
                <a:ea typeface="Roboto" panose="02000000000000000000" pitchFamily="2" charset="0"/>
                <a:cs typeface="Roboto Regular"/>
              </a:rPr>
              <a:t>Quina és l’edat oficial de jubilació a Espanya?</a:t>
            </a:r>
            <a:endParaRPr lang="es-ES" sz="2600" dirty="0">
              <a:solidFill>
                <a:schemeClr val="accent2"/>
              </a:solidFill>
              <a:latin typeface="Roboto" panose="02000000000000000000" pitchFamily="2" charset="0"/>
              <a:ea typeface="Roboto" panose="02000000000000000000" pitchFamily="2" charset="0"/>
              <a:cs typeface="Roboto Regular"/>
            </a:endParaRPr>
          </a:p>
        </p:txBody>
      </p:sp>
      <p:sp>
        <p:nvSpPr>
          <p:cNvPr id="4" name="Rectángulo 3"/>
          <p:cNvSpPr/>
          <p:nvPr/>
        </p:nvSpPr>
        <p:spPr>
          <a:xfrm>
            <a:off x="755576" y="2741439"/>
            <a:ext cx="5112568" cy="3108543"/>
          </a:xfrm>
          <a:prstGeom prst="rect">
            <a:avLst/>
          </a:prstGeom>
        </p:spPr>
        <p:txBody>
          <a:bodyPr wrap="square">
            <a:spAutoFit/>
          </a:bodyPr>
          <a:lstStyle/>
          <a:p>
            <a:endParaRPr lang="ca-ES" sz="2800" dirty="0">
              <a:solidFill>
                <a:srgbClr val="000000"/>
              </a:solidFill>
              <a:latin typeface="Open Sans" panose="020B0604020202020204" charset="0"/>
            </a:endParaRPr>
          </a:p>
          <a:p>
            <a:r>
              <a:rPr lang="ca-ES" sz="2400" b="1" dirty="0">
                <a:solidFill>
                  <a:srgbClr val="3F4A74"/>
                </a:solidFill>
                <a:latin typeface="Roboto" panose="02000000000000000000" pitchFamily="2" charset="0"/>
                <a:ea typeface="Roboto" panose="02000000000000000000" pitchFamily="2" charset="0"/>
                <a:cs typeface="Roboto Regular"/>
              </a:rPr>
              <a:t>A</a:t>
            </a:r>
            <a:r>
              <a:rPr lang="ca-ES" sz="2400" dirty="0">
                <a:solidFill>
                  <a:srgbClr val="3F4A74"/>
                </a:solidFill>
                <a:latin typeface="Roboto" panose="02000000000000000000" pitchFamily="2" charset="0"/>
                <a:ea typeface="Roboto" panose="02000000000000000000" pitchFamily="2" charset="0"/>
                <a:cs typeface="Roboto Regular"/>
              </a:rPr>
              <a:t>. 55</a:t>
            </a:r>
          </a:p>
          <a:p>
            <a:endParaRPr lang="ca-ES" sz="2400" dirty="0">
              <a:solidFill>
                <a:srgbClr val="3F4A74"/>
              </a:solidFill>
              <a:latin typeface="Roboto" panose="02000000000000000000" pitchFamily="2" charset="0"/>
              <a:ea typeface="Roboto" panose="02000000000000000000" pitchFamily="2" charset="0"/>
              <a:cs typeface="Roboto Regular"/>
            </a:endParaRPr>
          </a:p>
          <a:p>
            <a:r>
              <a:rPr lang="ca-ES" sz="2400" b="1" dirty="0">
                <a:solidFill>
                  <a:srgbClr val="3F4A74"/>
                </a:solidFill>
                <a:latin typeface="Roboto" panose="02000000000000000000" pitchFamily="2" charset="0"/>
                <a:ea typeface="Roboto" panose="02000000000000000000" pitchFamily="2" charset="0"/>
                <a:cs typeface="Roboto Regular"/>
              </a:rPr>
              <a:t>B</a:t>
            </a:r>
            <a:r>
              <a:rPr lang="ca-ES" sz="2400" dirty="0">
                <a:solidFill>
                  <a:srgbClr val="3F4A74"/>
                </a:solidFill>
                <a:latin typeface="Roboto" panose="02000000000000000000" pitchFamily="2" charset="0"/>
                <a:ea typeface="Roboto" panose="02000000000000000000" pitchFamily="2" charset="0"/>
                <a:cs typeface="Roboto Regular"/>
              </a:rPr>
              <a:t>. 60</a:t>
            </a:r>
          </a:p>
          <a:p>
            <a:endParaRPr lang="ca-ES" sz="2400" dirty="0">
              <a:solidFill>
                <a:srgbClr val="3F4A74"/>
              </a:solidFill>
              <a:latin typeface="Roboto" panose="02000000000000000000" pitchFamily="2" charset="0"/>
              <a:ea typeface="Roboto" panose="02000000000000000000" pitchFamily="2" charset="0"/>
              <a:cs typeface="Roboto Regular"/>
            </a:endParaRPr>
          </a:p>
          <a:p>
            <a:r>
              <a:rPr lang="ca-ES" sz="2400" b="1" dirty="0">
                <a:solidFill>
                  <a:srgbClr val="3F4A74"/>
                </a:solidFill>
                <a:latin typeface="Roboto" panose="02000000000000000000" pitchFamily="2" charset="0"/>
                <a:ea typeface="Roboto" panose="02000000000000000000" pitchFamily="2" charset="0"/>
                <a:cs typeface="Roboto Regular"/>
              </a:rPr>
              <a:t>C</a:t>
            </a:r>
            <a:r>
              <a:rPr lang="ca-ES" sz="2400" dirty="0">
                <a:solidFill>
                  <a:srgbClr val="3F4A74"/>
                </a:solidFill>
                <a:latin typeface="Roboto" panose="02000000000000000000" pitchFamily="2" charset="0"/>
                <a:ea typeface="Roboto" panose="02000000000000000000" pitchFamily="2" charset="0"/>
                <a:cs typeface="Roboto Regular"/>
              </a:rPr>
              <a:t>. 67</a:t>
            </a:r>
          </a:p>
          <a:p>
            <a:endParaRPr lang="ca-ES" sz="2400" dirty="0">
              <a:solidFill>
                <a:srgbClr val="3F4A74"/>
              </a:solidFill>
              <a:latin typeface="Roboto" panose="02000000000000000000" pitchFamily="2" charset="0"/>
              <a:ea typeface="Roboto" panose="02000000000000000000" pitchFamily="2" charset="0"/>
              <a:cs typeface="Roboto Regular"/>
            </a:endParaRPr>
          </a:p>
          <a:p>
            <a:r>
              <a:rPr lang="ca-ES" sz="2400" b="1" dirty="0">
                <a:solidFill>
                  <a:srgbClr val="3F4A74"/>
                </a:solidFill>
                <a:latin typeface="Roboto" panose="02000000000000000000" pitchFamily="2" charset="0"/>
                <a:ea typeface="Roboto" panose="02000000000000000000" pitchFamily="2" charset="0"/>
                <a:cs typeface="Roboto Regular"/>
              </a:rPr>
              <a:t>D</a:t>
            </a:r>
            <a:r>
              <a:rPr lang="ca-ES" sz="2400" dirty="0">
                <a:solidFill>
                  <a:srgbClr val="3F4A74"/>
                </a:solidFill>
                <a:latin typeface="Roboto" panose="02000000000000000000" pitchFamily="2" charset="0"/>
                <a:ea typeface="Roboto" panose="02000000000000000000" pitchFamily="2" charset="0"/>
                <a:cs typeface="Roboto Regular"/>
              </a:rPr>
              <a:t>. A Espanya es treballa fins la mort</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5785" y="2469441"/>
            <a:ext cx="3219971" cy="2783120"/>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4</a:t>
            </a:fld>
            <a:endParaRPr lang="ca-ES"/>
          </a:p>
        </p:txBody>
      </p:sp>
    </p:spTree>
    <p:extLst>
      <p:ext uri="{BB962C8B-B14F-4D97-AF65-F5344CB8AC3E}">
        <p14:creationId xmlns:p14="http://schemas.microsoft.com/office/powerpoint/2010/main" val="122570876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8" name="Shape 348"/>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353" name="Shape 353"/>
          <p:cNvSpPr/>
          <p:nvPr/>
        </p:nvSpPr>
        <p:spPr>
          <a:xfrm>
            <a:off x="661976" y="851229"/>
            <a:ext cx="5714821"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Què tenen en comú…</a:t>
            </a:r>
          </a:p>
        </p:txBody>
      </p:sp>
      <p:pic>
        <p:nvPicPr>
          <p:cNvPr id="354" name="pasted-image.pdf"/>
          <p:cNvPicPr/>
          <p:nvPr/>
        </p:nvPicPr>
        <p:blipFill>
          <a:blip r:embed="rId4"/>
          <a:stretch>
            <a:fillRect/>
          </a:stretch>
        </p:blipFill>
        <p:spPr>
          <a:xfrm>
            <a:off x="951727" y="2200366"/>
            <a:ext cx="7240546" cy="2457268"/>
          </a:xfrm>
          <a:prstGeom prst="rect">
            <a:avLst/>
          </a:prstGeom>
          <a:ln w="12700">
            <a:miter lim="400000"/>
          </a:ln>
        </p:spPr>
      </p:pic>
      <p:sp>
        <p:nvSpPr>
          <p:cNvPr id="355" name="Shape 355"/>
          <p:cNvSpPr/>
          <p:nvPr/>
        </p:nvSpPr>
        <p:spPr>
          <a:xfrm>
            <a:off x="756521" y="4220841"/>
            <a:ext cx="6945651" cy="160043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600" dirty="0">
                <a:solidFill>
                  <a:srgbClr val="3F4A74"/>
                </a:solidFill>
                <a:latin typeface="Roboto" panose="02000000000000000000" pitchFamily="2" charset="0"/>
                <a:ea typeface="Roboto" panose="02000000000000000000" pitchFamily="2" charset="0"/>
                <a:cs typeface="Roboto Regular"/>
                <a:sym typeface="Roboto Regular"/>
              </a:rPr>
              <a:t>Moltes coses...</a:t>
            </a:r>
          </a:p>
          <a:p>
            <a:pPr lvl="0"/>
            <a:r>
              <a:rPr lang="ca-ES" sz="2600" dirty="0">
                <a:solidFill>
                  <a:srgbClr val="3F4A74"/>
                </a:solidFill>
                <a:latin typeface="Roboto" panose="02000000000000000000" pitchFamily="2" charset="0"/>
                <a:ea typeface="Roboto" panose="02000000000000000000" pitchFamily="2" charset="0"/>
                <a:cs typeface="Roboto Regular"/>
                <a:sym typeface="Roboto Regular"/>
              </a:rPr>
              <a:t>Entre d’altres, tots tenen assegurada la veu. </a:t>
            </a:r>
          </a:p>
          <a:p>
            <a:pPr lvl="0"/>
            <a:endParaRPr lang="ca-ES" sz="2600" dirty="0">
              <a:solidFill>
                <a:srgbClr val="3F4A74"/>
              </a:solidFill>
              <a:latin typeface="Roboto" panose="02000000000000000000" pitchFamily="2" charset="0"/>
              <a:ea typeface="Roboto" panose="02000000000000000000" pitchFamily="2" charset="0"/>
              <a:cs typeface="Roboto Regular"/>
              <a:sym typeface="Roboto Regular"/>
            </a:endParaRPr>
          </a:p>
          <a:p>
            <a:pPr lvl="0"/>
            <a:r>
              <a:rPr lang="ca-ES" sz="2600" dirty="0">
                <a:solidFill>
                  <a:srgbClr val="3F4A74"/>
                </a:solidFill>
                <a:latin typeface="Roboto" panose="02000000000000000000" pitchFamily="2" charset="0"/>
                <a:ea typeface="Roboto" panose="02000000000000000000" pitchFamily="2" charset="0"/>
                <a:cs typeface="Roboto Regular"/>
                <a:sym typeface="Roboto Regular"/>
              </a:rPr>
              <a:t>Té sentit?</a:t>
            </a:r>
          </a:p>
        </p:txBody>
      </p:sp>
      <p:pic>
        <p:nvPicPr>
          <p:cNvPr id="7" name="2 Imagen"/>
          <p:cNvPicPr>
            <a:picLocks noChangeAspect="1"/>
          </p:cNvPicPr>
          <p:nvPr/>
        </p:nvPicPr>
        <p:blipFill rotWithShape="1">
          <a:blip r:embed="rId5">
            <a:extLst>
              <a:ext uri="{28A0092B-C50C-407E-A947-70E740481C1C}">
                <a14:useLocalDpi xmlns:a14="http://schemas.microsoft.com/office/drawing/2010/main" val="0"/>
              </a:ext>
            </a:extLst>
          </a:blip>
          <a:srcRect l="10810" t="14588" r="22318" b="31526"/>
          <a:stretch/>
        </p:blipFill>
        <p:spPr>
          <a:xfrm>
            <a:off x="622898" y="343414"/>
            <a:ext cx="1475582" cy="578097"/>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40</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8" name="Shape 358"/>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1200">
                <a:solidFill>
                  <a:srgbClr val="888888"/>
                </a:solidFill>
              </a:defRPr>
            </a:lvl1pPr>
          </a:lstStyle>
          <a:p>
            <a:pPr lvl="0">
              <a:defRPr sz="1800">
                <a:solidFill>
                  <a:srgbClr val="000000"/>
                </a:solidFill>
              </a:defRPr>
            </a:pPr>
            <a:r>
              <a:rPr sz="1200">
                <a:solidFill>
                  <a:srgbClr val="888888"/>
                </a:solidFill>
              </a:rPr>
              <a:t>￼</a:t>
            </a:r>
          </a:p>
        </p:txBody>
      </p:sp>
      <p:sp>
        <p:nvSpPr>
          <p:cNvPr id="359" name="Shape 359"/>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364" name="Shape 364"/>
          <p:cNvSpPr/>
          <p:nvPr/>
        </p:nvSpPr>
        <p:spPr>
          <a:xfrm>
            <a:off x="661976" y="851229"/>
            <a:ext cx="5714821"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3F4A74"/>
                </a:solidFill>
                <a:latin typeface="Roboto" panose="02000000000000000000" pitchFamily="2" charset="0"/>
                <a:ea typeface="Roboto" panose="02000000000000000000" pitchFamily="2" charset="0"/>
              </a:rPr>
              <a:t>Què tenen en comú…</a:t>
            </a:r>
          </a:p>
        </p:txBody>
      </p:sp>
      <p:sp>
        <p:nvSpPr>
          <p:cNvPr id="365" name="Shape 365"/>
          <p:cNvSpPr/>
          <p:nvPr/>
        </p:nvSpPr>
        <p:spPr>
          <a:xfrm>
            <a:off x="794622" y="5033641"/>
            <a:ext cx="7513154" cy="120032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r>
              <a:rPr lang="ca-ES" sz="2600" dirty="0">
                <a:solidFill>
                  <a:srgbClr val="3F4A74"/>
                </a:solidFill>
                <a:latin typeface="Roboto" panose="02000000000000000000" pitchFamily="2" charset="0"/>
                <a:ea typeface="Roboto" panose="02000000000000000000" pitchFamily="2" charset="0"/>
                <a:cs typeface="Roboto Regular"/>
                <a:sym typeface="Roboto Regular"/>
              </a:rPr>
              <a:t>Moltes coses... </a:t>
            </a:r>
          </a:p>
          <a:p>
            <a:r>
              <a:rPr lang="ca-ES" sz="2600" dirty="0">
                <a:solidFill>
                  <a:srgbClr val="3F4A74"/>
                </a:solidFill>
                <a:latin typeface="Roboto" panose="02000000000000000000" pitchFamily="2" charset="0"/>
                <a:ea typeface="Roboto" panose="02000000000000000000" pitchFamily="2" charset="0"/>
                <a:cs typeface="Roboto Regular"/>
                <a:sym typeface="Roboto Regular"/>
              </a:rPr>
              <a:t>Entre d’altres, tots estan exposats a riscos que els poden afectar greument.</a:t>
            </a:r>
          </a:p>
        </p:txBody>
      </p:sp>
      <p:pic>
        <p:nvPicPr>
          <p:cNvPr id="12" name="pasted-image.pdf"/>
          <p:cNvPicPr/>
          <p:nvPr/>
        </p:nvPicPr>
        <p:blipFill rotWithShape="1">
          <a:blip r:embed="rId4" cstate="email">
            <a:extLst>
              <a:ext uri="{28A0092B-C50C-407E-A947-70E740481C1C}">
                <a14:useLocalDpi xmlns:a14="http://schemas.microsoft.com/office/drawing/2010/main"/>
              </a:ext>
            </a:extLst>
          </a:blip>
          <a:stretch/>
        </p:blipFill>
        <p:spPr>
          <a:xfrm>
            <a:off x="3801525" y="3271751"/>
            <a:ext cx="1609950" cy="1600423"/>
          </a:xfrm>
          <a:prstGeom prst="rect">
            <a:avLst/>
          </a:prstGeom>
        </p:spPr>
      </p:pic>
      <p:pic>
        <p:nvPicPr>
          <p:cNvPr id="13" name="pasted-image.pdf"/>
          <p:cNvPicPr/>
          <p:nvPr/>
        </p:nvPicPr>
        <p:blipFill rotWithShape="1">
          <a:blip r:embed="rId5" cstate="email">
            <a:extLst>
              <a:ext uri="{28A0092B-C50C-407E-A947-70E740481C1C}">
                <a14:useLocalDpi xmlns:a14="http://schemas.microsoft.com/office/drawing/2010/main"/>
              </a:ext>
            </a:extLst>
          </a:blip>
          <a:stretch/>
        </p:blipFill>
        <p:spPr>
          <a:xfrm>
            <a:off x="2183445" y="3284984"/>
            <a:ext cx="1629002" cy="1571844"/>
          </a:xfrm>
          <a:prstGeom prst="rect">
            <a:avLst/>
          </a:prstGeom>
        </p:spPr>
      </p:pic>
      <p:pic>
        <p:nvPicPr>
          <p:cNvPr id="14" name="pasted-image.pdf"/>
          <p:cNvPicPr/>
          <p:nvPr/>
        </p:nvPicPr>
        <p:blipFill rotWithShape="1">
          <a:blip r:embed="rId6" cstate="email">
            <a:extLst>
              <a:ext uri="{28A0092B-C50C-407E-A947-70E740481C1C}">
                <a14:useLocalDpi xmlns:a14="http://schemas.microsoft.com/office/drawing/2010/main"/>
              </a:ext>
            </a:extLst>
          </a:blip>
          <a:stretch/>
        </p:blipFill>
        <p:spPr>
          <a:xfrm>
            <a:off x="5373784" y="1541101"/>
            <a:ext cx="1629002" cy="1733792"/>
          </a:xfrm>
          <a:prstGeom prst="rect">
            <a:avLst/>
          </a:prstGeom>
        </p:spPr>
      </p:pic>
      <p:pic>
        <p:nvPicPr>
          <p:cNvPr id="15" name="pasted-image.pdf"/>
          <p:cNvPicPr/>
          <p:nvPr/>
        </p:nvPicPr>
        <p:blipFill rotWithShape="1">
          <a:blip r:embed="rId7" cstate="email">
            <a:extLst>
              <a:ext uri="{28A0092B-C50C-407E-A947-70E740481C1C}">
                <a14:useLocalDpi xmlns:a14="http://schemas.microsoft.com/office/drawing/2010/main"/>
              </a:ext>
            </a:extLst>
          </a:blip>
          <a:stretch/>
        </p:blipFill>
        <p:spPr>
          <a:xfrm>
            <a:off x="5379936" y="3281330"/>
            <a:ext cx="1581371" cy="1571844"/>
          </a:xfrm>
          <a:prstGeom prst="rect">
            <a:avLst/>
          </a:prstGeom>
        </p:spPr>
      </p:pic>
      <p:pic>
        <p:nvPicPr>
          <p:cNvPr id="16" name="pasted-image.pdf"/>
          <p:cNvPicPr/>
          <p:nvPr/>
        </p:nvPicPr>
        <p:blipFill rotWithShape="1">
          <a:blip r:embed="rId8" cstate="email">
            <a:extLst>
              <a:ext uri="{28A0092B-C50C-407E-A947-70E740481C1C}">
                <a14:useLocalDpi xmlns:a14="http://schemas.microsoft.com/office/drawing/2010/main"/>
              </a:ext>
            </a:extLst>
          </a:blip>
          <a:stretch/>
        </p:blipFill>
        <p:spPr>
          <a:xfrm>
            <a:off x="3789608" y="1653824"/>
            <a:ext cx="1571844" cy="1648055"/>
          </a:xfrm>
          <a:prstGeom prst="rect">
            <a:avLst/>
          </a:prstGeom>
        </p:spPr>
      </p:pic>
      <p:pic>
        <p:nvPicPr>
          <p:cNvPr id="17" name="pasted-image.pdf"/>
          <p:cNvPicPr/>
          <p:nvPr/>
        </p:nvPicPr>
        <p:blipFill rotWithShape="1">
          <a:blip r:embed="rId9" cstate="email">
            <a:extLst>
              <a:ext uri="{28A0092B-C50C-407E-A947-70E740481C1C}">
                <a14:useLocalDpi xmlns:a14="http://schemas.microsoft.com/office/drawing/2010/main"/>
              </a:ext>
            </a:extLst>
          </a:blip>
          <a:stretch/>
        </p:blipFill>
        <p:spPr>
          <a:xfrm>
            <a:off x="2183445" y="1687575"/>
            <a:ext cx="1609950" cy="1571844"/>
          </a:xfrm>
          <a:prstGeom prst="rect">
            <a:avLst/>
          </a:prstGeom>
        </p:spPr>
      </p:pic>
      <p:pic>
        <p:nvPicPr>
          <p:cNvPr id="19" name="2 Imagen"/>
          <p:cNvPicPr>
            <a:picLocks noChangeAspect="1"/>
          </p:cNvPicPr>
          <p:nvPr/>
        </p:nvPicPr>
        <p:blipFill rotWithShape="1">
          <a:blip r:embed="rId10">
            <a:extLst>
              <a:ext uri="{28A0092B-C50C-407E-A947-70E740481C1C}">
                <a14:useLocalDpi xmlns:a14="http://schemas.microsoft.com/office/drawing/2010/main" val="0"/>
              </a:ext>
            </a:extLst>
          </a:blip>
          <a:srcRect l="10810" t="14588" r="22318" b="31526"/>
          <a:stretch/>
        </p:blipFill>
        <p:spPr>
          <a:xfrm>
            <a:off x="622898" y="343414"/>
            <a:ext cx="1475582" cy="578097"/>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41</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9" name="Shape 369"/>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1200">
                <a:solidFill>
                  <a:srgbClr val="888888"/>
                </a:solidFill>
              </a:defRPr>
            </a:lvl1pPr>
          </a:lstStyle>
          <a:p>
            <a:pPr lvl="0">
              <a:defRPr sz="1800">
                <a:solidFill>
                  <a:srgbClr val="000000"/>
                </a:solidFill>
              </a:defRPr>
            </a:pPr>
            <a:r>
              <a:rPr sz="1200">
                <a:solidFill>
                  <a:srgbClr val="888888"/>
                </a:solidFill>
              </a:rPr>
              <a:t>￼</a:t>
            </a:r>
          </a:p>
        </p:txBody>
      </p:sp>
      <p:sp>
        <p:nvSpPr>
          <p:cNvPr id="375" name="Shape 375"/>
          <p:cNvSpPr/>
          <p:nvPr/>
        </p:nvSpPr>
        <p:spPr>
          <a:xfrm>
            <a:off x="661976" y="1024860"/>
            <a:ext cx="7870464" cy="120032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600" dirty="0">
                <a:solidFill>
                  <a:srgbClr val="3F4A74"/>
                </a:solidFill>
                <a:latin typeface="Roboto" panose="02000000000000000000" pitchFamily="2" charset="0"/>
                <a:ea typeface="Roboto" panose="02000000000000000000" pitchFamily="2" charset="0"/>
                <a:cs typeface="Roboto Regular"/>
                <a:sym typeface="Roboto Regular"/>
              </a:rPr>
              <a:t>En Joan vol contractar una assegurança de moto. Quins dels factors següents creus que afectaran la prima que haurà de pagar? </a:t>
            </a:r>
          </a:p>
        </p:txBody>
      </p:sp>
      <p:sp>
        <p:nvSpPr>
          <p:cNvPr id="376" name="Shape 376"/>
          <p:cNvSpPr/>
          <p:nvPr/>
        </p:nvSpPr>
        <p:spPr>
          <a:xfrm>
            <a:off x="1393628" y="2420883"/>
            <a:ext cx="6226372" cy="381642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nSpc>
                <a:spcPct val="150000"/>
              </a:lnSpc>
            </a:pPr>
            <a:r>
              <a:rPr lang="ca-ES" sz="2400" dirty="0">
                <a:solidFill>
                  <a:srgbClr val="3F4A74"/>
                </a:solidFill>
                <a:latin typeface="Roboto" panose="02000000000000000000" pitchFamily="2" charset="0"/>
                <a:ea typeface="Roboto" panose="02000000000000000000" pitchFamily="2" charset="0"/>
                <a:cs typeface="Roboto Regular"/>
                <a:sym typeface="Roboto Regular"/>
              </a:rPr>
              <a:t>L’edat d’en Joan.</a:t>
            </a:r>
          </a:p>
          <a:p>
            <a:pPr lvl="0">
              <a:lnSpc>
                <a:spcPct val="150000"/>
              </a:lnSpc>
            </a:pPr>
            <a:r>
              <a:rPr lang="ca-ES" sz="2400" dirty="0">
                <a:solidFill>
                  <a:srgbClr val="3F4A74"/>
                </a:solidFill>
                <a:latin typeface="Roboto" panose="02000000000000000000" pitchFamily="2" charset="0"/>
                <a:ea typeface="Roboto" panose="02000000000000000000" pitchFamily="2" charset="0"/>
                <a:cs typeface="Roboto Regular"/>
                <a:sym typeface="Roboto Regular"/>
              </a:rPr>
              <a:t>El temps que fa que té carnet.</a:t>
            </a:r>
          </a:p>
          <a:p>
            <a:pPr lvl="0">
              <a:lnSpc>
                <a:spcPct val="150000"/>
              </a:lnSpc>
            </a:pPr>
            <a:r>
              <a:rPr lang="ca-ES" sz="2400" dirty="0">
                <a:solidFill>
                  <a:srgbClr val="3F4A74"/>
                </a:solidFill>
                <a:latin typeface="Roboto" panose="02000000000000000000" pitchFamily="2" charset="0"/>
                <a:ea typeface="Roboto" panose="02000000000000000000" pitchFamily="2" charset="0"/>
                <a:cs typeface="Roboto Regular"/>
                <a:sym typeface="Roboto Regular"/>
              </a:rPr>
              <a:t>L’alçada i el pes d’en Joan.</a:t>
            </a:r>
          </a:p>
          <a:p>
            <a:pPr lvl="0">
              <a:lnSpc>
                <a:spcPct val="150000"/>
              </a:lnSpc>
            </a:pPr>
            <a:r>
              <a:rPr lang="ca-ES" sz="2400" dirty="0">
                <a:solidFill>
                  <a:srgbClr val="3F4A74"/>
                </a:solidFill>
                <a:latin typeface="Roboto" panose="02000000000000000000" pitchFamily="2" charset="0"/>
                <a:ea typeface="Roboto" panose="02000000000000000000" pitchFamily="2" charset="0"/>
                <a:cs typeface="Roboto Regular"/>
                <a:sym typeface="Roboto Regular"/>
              </a:rPr>
              <a:t>La cilindrada de la moto.</a:t>
            </a:r>
          </a:p>
          <a:p>
            <a:pPr lvl="0">
              <a:lnSpc>
                <a:spcPct val="150000"/>
              </a:lnSpc>
            </a:pPr>
            <a:r>
              <a:rPr lang="ca-ES" sz="2400" dirty="0">
                <a:solidFill>
                  <a:srgbClr val="3F4A74"/>
                </a:solidFill>
                <a:latin typeface="Roboto" panose="02000000000000000000" pitchFamily="2" charset="0"/>
                <a:ea typeface="Roboto" panose="02000000000000000000" pitchFamily="2" charset="0"/>
                <a:cs typeface="Roboto Regular"/>
                <a:sym typeface="Roboto Regular"/>
              </a:rPr>
              <a:t>Els anys d’antiguitat de la moto. </a:t>
            </a:r>
          </a:p>
          <a:p>
            <a:pPr lvl="0">
              <a:lnSpc>
                <a:spcPct val="150000"/>
              </a:lnSpc>
            </a:pPr>
            <a:r>
              <a:rPr lang="ca-ES" sz="2400" dirty="0">
                <a:solidFill>
                  <a:srgbClr val="3F4A74"/>
                </a:solidFill>
                <a:latin typeface="Roboto" panose="02000000000000000000" pitchFamily="2" charset="0"/>
                <a:ea typeface="Roboto" panose="02000000000000000000" pitchFamily="2" charset="0"/>
                <a:cs typeface="Roboto Regular"/>
                <a:sym typeface="Roboto Regular"/>
              </a:rPr>
              <a:t>Els punts que tingui en Joan al carnet.</a:t>
            </a:r>
          </a:p>
          <a:p>
            <a:pPr lvl="0">
              <a:lnSpc>
                <a:spcPct val="150000"/>
              </a:lnSpc>
            </a:pPr>
            <a:r>
              <a:rPr lang="ca-ES" sz="2400" dirty="0">
                <a:solidFill>
                  <a:srgbClr val="3F4A74"/>
                </a:solidFill>
                <a:latin typeface="Roboto" panose="02000000000000000000" pitchFamily="2" charset="0"/>
                <a:ea typeface="Roboto" panose="02000000000000000000" pitchFamily="2" charset="0"/>
                <a:cs typeface="Roboto Regular"/>
                <a:sym typeface="Roboto Regular"/>
              </a:rPr>
              <a:t>El nombre de germans que té en Joan.</a:t>
            </a:r>
          </a:p>
        </p:txBody>
      </p:sp>
      <p:pic>
        <p:nvPicPr>
          <p:cNvPr id="377" name="pasted-image.pdf"/>
          <p:cNvPicPr/>
          <p:nvPr/>
        </p:nvPicPr>
        <p:blipFill>
          <a:blip r:embed="rId4"/>
          <a:stretch>
            <a:fillRect/>
          </a:stretch>
        </p:blipFill>
        <p:spPr>
          <a:xfrm>
            <a:off x="873588" y="2583117"/>
            <a:ext cx="272385" cy="269241"/>
          </a:xfrm>
          <a:prstGeom prst="rect">
            <a:avLst/>
          </a:prstGeom>
          <a:ln w="12700">
            <a:miter lim="400000"/>
          </a:ln>
        </p:spPr>
      </p:pic>
      <p:pic>
        <p:nvPicPr>
          <p:cNvPr id="378" name="pasted-image.pdf"/>
          <p:cNvPicPr/>
          <p:nvPr/>
        </p:nvPicPr>
        <p:blipFill>
          <a:blip r:embed="rId4"/>
          <a:stretch>
            <a:fillRect/>
          </a:stretch>
        </p:blipFill>
        <p:spPr>
          <a:xfrm>
            <a:off x="873588" y="3132142"/>
            <a:ext cx="272385" cy="269241"/>
          </a:xfrm>
          <a:prstGeom prst="rect">
            <a:avLst/>
          </a:prstGeom>
          <a:ln w="12700">
            <a:miter lim="400000"/>
          </a:ln>
        </p:spPr>
      </p:pic>
      <p:pic>
        <p:nvPicPr>
          <p:cNvPr id="379" name="pasted-image.pdf"/>
          <p:cNvPicPr/>
          <p:nvPr/>
        </p:nvPicPr>
        <p:blipFill>
          <a:blip r:embed="rId4"/>
          <a:stretch>
            <a:fillRect/>
          </a:stretch>
        </p:blipFill>
        <p:spPr>
          <a:xfrm>
            <a:off x="876807" y="3681167"/>
            <a:ext cx="272385" cy="269241"/>
          </a:xfrm>
          <a:prstGeom prst="rect">
            <a:avLst/>
          </a:prstGeom>
          <a:ln w="12700">
            <a:miter lim="400000"/>
          </a:ln>
        </p:spPr>
      </p:pic>
      <p:pic>
        <p:nvPicPr>
          <p:cNvPr id="380" name="pasted-image.pdf"/>
          <p:cNvPicPr/>
          <p:nvPr/>
        </p:nvPicPr>
        <p:blipFill>
          <a:blip r:embed="rId4"/>
          <a:stretch>
            <a:fillRect/>
          </a:stretch>
        </p:blipFill>
        <p:spPr>
          <a:xfrm>
            <a:off x="876807" y="4230192"/>
            <a:ext cx="272385" cy="269241"/>
          </a:xfrm>
          <a:prstGeom prst="rect">
            <a:avLst/>
          </a:prstGeom>
          <a:ln w="12700">
            <a:miter lim="400000"/>
          </a:ln>
        </p:spPr>
      </p:pic>
      <p:pic>
        <p:nvPicPr>
          <p:cNvPr id="381" name="pasted-image.pdf"/>
          <p:cNvPicPr/>
          <p:nvPr/>
        </p:nvPicPr>
        <p:blipFill>
          <a:blip r:embed="rId4"/>
          <a:stretch>
            <a:fillRect/>
          </a:stretch>
        </p:blipFill>
        <p:spPr>
          <a:xfrm>
            <a:off x="876807" y="4779217"/>
            <a:ext cx="272385" cy="269241"/>
          </a:xfrm>
          <a:prstGeom prst="rect">
            <a:avLst/>
          </a:prstGeom>
          <a:ln w="12700">
            <a:miter lim="400000"/>
          </a:ln>
        </p:spPr>
      </p:pic>
      <p:pic>
        <p:nvPicPr>
          <p:cNvPr id="382" name="pasted-image.pdf"/>
          <p:cNvPicPr/>
          <p:nvPr/>
        </p:nvPicPr>
        <p:blipFill>
          <a:blip r:embed="rId4"/>
          <a:stretch>
            <a:fillRect/>
          </a:stretch>
        </p:blipFill>
        <p:spPr>
          <a:xfrm>
            <a:off x="876807" y="5328242"/>
            <a:ext cx="272385" cy="269241"/>
          </a:xfrm>
          <a:prstGeom prst="rect">
            <a:avLst/>
          </a:prstGeom>
          <a:ln w="12700">
            <a:miter lim="400000"/>
          </a:ln>
        </p:spPr>
      </p:pic>
      <p:pic>
        <p:nvPicPr>
          <p:cNvPr id="383" name="pasted-image.pdf"/>
          <p:cNvPicPr/>
          <p:nvPr/>
        </p:nvPicPr>
        <p:blipFill>
          <a:blip r:embed="rId4"/>
          <a:stretch>
            <a:fillRect/>
          </a:stretch>
        </p:blipFill>
        <p:spPr>
          <a:xfrm>
            <a:off x="876807" y="5877267"/>
            <a:ext cx="272385" cy="269241"/>
          </a:xfrm>
          <a:prstGeom prst="rect">
            <a:avLst/>
          </a:prstGeom>
          <a:ln w="12700">
            <a:miter lim="400000"/>
          </a:ln>
        </p:spPr>
      </p:pic>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806" y="2583117"/>
            <a:ext cx="324000" cy="221999"/>
          </a:xfrm>
          <a:prstGeom prst="rect">
            <a:avLst/>
          </a:prstGeom>
        </p:spPr>
      </p:pic>
      <p:pic>
        <p:nvPicPr>
          <p:cNvPr id="5" name="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999" y="3681167"/>
            <a:ext cx="216000" cy="216000"/>
          </a:xfrm>
          <a:prstGeom prst="rect">
            <a:avLst/>
          </a:prstGeom>
        </p:spPr>
      </p:pic>
      <p:pic>
        <p:nvPicPr>
          <p:cNvPr id="16" name="1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588" y="3121567"/>
            <a:ext cx="324000" cy="221999"/>
          </a:xfrm>
          <a:prstGeom prst="rect">
            <a:avLst/>
          </a:prstGeom>
        </p:spPr>
      </p:pic>
      <p:pic>
        <p:nvPicPr>
          <p:cNvPr id="17" name="1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88" y="4230192"/>
            <a:ext cx="324000" cy="221999"/>
          </a:xfrm>
          <a:prstGeom prst="rect">
            <a:avLst/>
          </a:prstGeom>
        </p:spPr>
      </p:pic>
      <p:pic>
        <p:nvPicPr>
          <p:cNvPr id="18" name="1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80" y="4779217"/>
            <a:ext cx="324000" cy="221999"/>
          </a:xfrm>
          <a:prstGeom prst="rect">
            <a:avLst/>
          </a:prstGeom>
        </p:spPr>
      </p:pic>
      <p:pic>
        <p:nvPicPr>
          <p:cNvPr id="19" name="1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80" y="5328242"/>
            <a:ext cx="324000" cy="221999"/>
          </a:xfrm>
          <a:prstGeom prst="rect">
            <a:avLst/>
          </a:prstGeom>
        </p:spPr>
      </p:pic>
      <p:pic>
        <p:nvPicPr>
          <p:cNvPr id="20" name="1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780" y="5883570"/>
            <a:ext cx="216000" cy="216000"/>
          </a:xfrm>
          <a:prstGeom prst="rect">
            <a:avLst/>
          </a:prstGeom>
        </p:spPr>
      </p:pic>
      <p:pic>
        <p:nvPicPr>
          <p:cNvPr id="22" name="2 Imagen"/>
          <p:cNvPicPr>
            <a:picLocks noChangeAspect="1"/>
          </p:cNvPicPr>
          <p:nvPr/>
        </p:nvPicPr>
        <p:blipFill rotWithShape="1">
          <a:blip r:embed="rId7">
            <a:extLst>
              <a:ext uri="{28A0092B-C50C-407E-A947-70E740481C1C}">
                <a14:useLocalDpi xmlns:a14="http://schemas.microsoft.com/office/drawing/2010/main" val="0"/>
              </a:ext>
            </a:extLst>
          </a:blip>
          <a:srcRect l="10810" t="14588" r="22318" b="31526"/>
          <a:stretch/>
        </p:blipFill>
        <p:spPr>
          <a:xfrm>
            <a:off x="622898" y="343414"/>
            <a:ext cx="1475582" cy="578097"/>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42</a:t>
            </a:fld>
            <a:endParaRPr lang="ca-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8" name="Shape 408"/>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409" name="Shape 409"/>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410" name="Shape 410"/>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1200">
                <a:solidFill>
                  <a:srgbClr val="888888"/>
                </a:solidFill>
              </a:defRPr>
            </a:lvl1pPr>
          </a:lstStyle>
          <a:p>
            <a:pPr lvl="0">
              <a:defRPr sz="1800">
                <a:solidFill>
                  <a:srgbClr val="000000"/>
                </a:solidFill>
              </a:defRPr>
            </a:pPr>
            <a:r>
              <a:rPr sz="1200">
                <a:solidFill>
                  <a:srgbClr val="888888"/>
                </a:solidFill>
              </a:rPr>
              <a:t>￼</a:t>
            </a:r>
          </a:p>
        </p:txBody>
      </p:sp>
      <p:sp>
        <p:nvSpPr>
          <p:cNvPr id="411" name="Shape 411"/>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a:latin typeface="+mn-lt"/>
                <a:ea typeface="+mn-ea"/>
                <a:cs typeface="+mn-cs"/>
                <a:sym typeface="Helvetica"/>
              </a:defRPr>
            </a:lvl1pPr>
          </a:lstStyle>
          <a:p>
            <a:pPr lvl="0">
              <a:defRPr sz="1800"/>
            </a:pPr>
            <a:r>
              <a:rPr sz="1200"/>
              <a:t>￼</a:t>
            </a:r>
          </a:p>
        </p:txBody>
      </p:sp>
      <p:sp>
        <p:nvSpPr>
          <p:cNvPr id="416" name="Shape 416"/>
          <p:cNvSpPr/>
          <p:nvPr/>
        </p:nvSpPr>
        <p:spPr>
          <a:xfrm>
            <a:off x="661976" y="851229"/>
            <a:ext cx="7275184" cy="9233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0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000" b="1" dirty="0">
                <a:solidFill>
                  <a:srgbClr val="3F4A74"/>
                </a:solidFill>
                <a:latin typeface="Roboto" panose="02000000000000000000" pitchFamily="2" charset="0"/>
                <a:ea typeface="Roboto" panose="02000000000000000000" pitchFamily="2" charset="0"/>
              </a:rPr>
              <a:t>Malgrat tot, el món de la planificació financera pot ser complex...</a:t>
            </a:r>
          </a:p>
        </p:txBody>
      </p:sp>
      <p:sp>
        <p:nvSpPr>
          <p:cNvPr id="417" name="Shape 417"/>
          <p:cNvSpPr/>
          <p:nvPr/>
        </p:nvSpPr>
        <p:spPr>
          <a:xfrm>
            <a:off x="758628" y="2188860"/>
            <a:ext cx="6861372" cy="160043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ca-ES" sz="2600" dirty="0">
                <a:solidFill>
                  <a:srgbClr val="3F4A74"/>
                </a:solidFill>
                <a:latin typeface="Roboto" panose="02000000000000000000" pitchFamily="2" charset="0"/>
                <a:ea typeface="Roboto" panose="02000000000000000000" pitchFamily="2" charset="0"/>
                <a:cs typeface="Roboto Regular"/>
                <a:sym typeface="Roboto Regular"/>
              </a:rPr>
              <a:t>Sempre és bo demanar consell (persones professionals, família, amics, Internet...) i com de més fonts millor. </a:t>
            </a:r>
          </a:p>
          <a:p>
            <a:pPr lvl="0"/>
            <a:r>
              <a:rPr lang="ca-ES" sz="2600" dirty="0">
                <a:solidFill>
                  <a:srgbClr val="3F4A74"/>
                </a:solidFill>
                <a:latin typeface="Roboto" panose="02000000000000000000" pitchFamily="2" charset="0"/>
                <a:ea typeface="Roboto" panose="02000000000000000000" pitchFamily="2" charset="0"/>
                <a:cs typeface="Roboto Regular"/>
                <a:sym typeface="Roboto Regular"/>
              </a:rPr>
              <a:t>Com en qualsevol compra.</a:t>
            </a:r>
          </a:p>
        </p:txBody>
      </p:sp>
      <p:pic>
        <p:nvPicPr>
          <p:cNvPr id="418" name="pasted-image.pdf"/>
          <p:cNvPicPr/>
          <p:nvPr/>
        </p:nvPicPr>
        <p:blipFill>
          <a:blip r:embed="rId4"/>
          <a:stretch>
            <a:fillRect/>
          </a:stretch>
        </p:blipFill>
        <p:spPr>
          <a:xfrm>
            <a:off x="4598479" y="3657886"/>
            <a:ext cx="1493763" cy="1493762"/>
          </a:xfrm>
          <a:prstGeom prst="rect">
            <a:avLst/>
          </a:prstGeom>
          <a:ln w="12700">
            <a:miter lim="400000"/>
          </a:ln>
        </p:spPr>
      </p:pic>
      <p:pic>
        <p:nvPicPr>
          <p:cNvPr id="419" name="pasted-image.pdf"/>
          <p:cNvPicPr/>
          <p:nvPr/>
        </p:nvPicPr>
        <p:blipFill>
          <a:blip r:embed="rId5"/>
          <a:stretch>
            <a:fillRect/>
          </a:stretch>
        </p:blipFill>
        <p:spPr>
          <a:xfrm>
            <a:off x="899592" y="5033801"/>
            <a:ext cx="1493763" cy="1493762"/>
          </a:xfrm>
          <a:prstGeom prst="rect">
            <a:avLst/>
          </a:prstGeom>
          <a:ln w="12700">
            <a:miter lim="400000"/>
          </a:ln>
        </p:spPr>
      </p:pic>
      <p:pic>
        <p:nvPicPr>
          <p:cNvPr id="420" name="pasted-image.pdf"/>
          <p:cNvPicPr/>
          <p:nvPr/>
        </p:nvPicPr>
        <p:blipFill>
          <a:blip r:embed="rId6"/>
          <a:stretch>
            <a:fillRect/>
          </a:stretch>
        </p:blipFill>
        <p:spPr>
          <a:xfrm>
            <a:off x="6002325" y="4804507"/>
            <a:ext cx="1493763" cy="1493762"/>
          </a:xfrm>
          <a:prstGeom prst="rect">
            <a:avLst/>
          </a:prstGeom>
          <a:ln w="12700">
            <a:miter lim="400000"/>
          </a:ln>
        </p:spPr>
      </p:pic>
      <p:pic>
        <p:nvPicPr>
          <p:cNvPr id="421" name="pasted-image.pdf"/>
          <p:cNvPicPr/>
          <p:nvPr/>
        </p:nvPicPr>
        <p:blipFill>
          <a:blip r:embed="rId7"/>
          <a:stretch>
            <a:fillRect/>
          </a:stretch>
        </p:blipFill>
        <p:spPr>
          <a:xfrm>
            <a:off x="6497179" y="3303774"/>
            <a:ext cx="1493762" cy="1493762"/>
          </a:xfrm>
          <a:prstGeom prst="rect">
            <a:avLst/>
          </a:prstGeom>
          <a:ln w="12700">
            <a:miter lim="400000"/>
          </a:ln>
        </p:spPr>
      </p:pic>
      <p:pic>
        <p:nvPicPr>
          <p:cNvPr id="422" name="pasted-image.pdf"/>
          <p:cNvPicPr/>
          <p:nvPr/>
        </p:nvPicPr>
        <p:blipFill>
          <a:blip r:embed="rId8"/>
          <a:stretch>
            <a:fillRect/>
          </a:stretch>
        </p:blipFill>
        <p:spPr>
          <a:xfrm>
            <a:off x="2699780" y="4554749"/>
            <a:ext cx="1493762" cy="1493763"/>
          </a:xfrm>
          <a:prstGeom prst="rect">
            <a:avLst/>
          </a:prstGeom>
          <a:ln w="12700">
            <a:miter lim="400000"/>
          </a:ln>
        </p:spPr>
      </p:pic>
      <p:pic>
        <p:nvPicPr>
          <p:cNvPr id="423" name="pasted-image.pdf"/>
          <p:cNvPicPr/>
          <p:nvPr/>
        </p:nvPicPr>
        <p:blipFill>
          <a:blip r:embed="rId9"/>
          <a:stretch>
            <a:fillRect/>
          </a:stretch>
        </p:blipFill>
        <p:spPr>
          <a:xfrm>
            <a:off x="7620000" y="2128693"/>
            <a:ext cx="1184138" cy="1184139"/>
          </a:xfrm>
          <a:prstGeom prst="rect">
            <a:avLst/>
          </a:prstGeom>
          <a:ln w="12700">
            <a:miter lim="400000"/>
          </a:ln>
        </p:spPr>
      </p:pic>
      <p:pic>
        <p:nvPicPr>
          <p:cNvPr id="15" name="2 Imagen"/>
          <p:cNvPicPr>
            <a:picLocks noChangeAspect="1"/>
          </p:cNvPicPr>
          <p:nvPr/>
        </p:nvPicPr>
        <p:blipFill rotWithShape="1">
          <a:blip r:embed="rId10">
            <a:extLst>
              <a:ext uri="{28A0092B-C50C-407E-A947-70E740481C1C}">
                <a14:useLocalDpi xmlns:a14="http://schemas.microsoft.com/office/drawing/2010/main" val="0"/>
              </a:ext>
            </a:extLst>
          </a:blip>
          <a:srcRect l="10810" t="14588" r="22318" b="31526"/>
          <a:stretch/>
        </p:blipFill>
        <p:spPr>
          <a:xfrm>
            <a:off x="622898" y="343414"/>
            <a:ext cx="1475582" cy="578097"/>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43</a:t>
            </a:fld>
            <a:endParaRPr lang="ca-ES"/>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1" name="Shape 231"/>
          <p:cNvSpPr/>
          <p:nvPr/>
        </p:nvSpPr>
        <p:spPr>
          <a:xfrm>
            <a:off x="661976" y="851229"/>
            <a:ext cx="7217389" cy="477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1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100" b="1" dirty="0">
                <a:solidFill>
                  <a:srgbClr val="1F497D"/>
                </a:solidFill>
                <a:latin typeface="Roboto" panose="02000000000000000000" pitchFamily="2" charset="0"/>
                <a:ea typeface="Roboto" panose="02000000000000000000" pitchFamily="2" charset="0"/>
              </a:rPr>
              <a:t>Els ingressos al llarg de la vida</a:t>
            </a:r>
          </a:p>
        </p:txBody>
      </p:sp>
      <p:pic>
        <p:nvPicPr>
          <p:cNvPr id="14" name="pasted-image.pdf"/>
          <p:cNvPicPr/>
          <p:nvPr/>
        </p:nvPicPr>
        <p:blipFill>
          <a:blip r:embed="rId4"/>
          <a:stretch>
            <a:fillRect/>
          </a:stretch>
        </p:blipFill>
        <p:spPr>
          <a:xfrm>
            <a:off x="981837" y="2039344"/>
            <a:ext cx="6720336" cy="3693912"/>
          </a:xfrm>
          <a:prstGeom prst="rect">
            <a:avLst/>
          </a:prstGeom>
          <a:ln w="12700">
            <a:miter lim="400000"/>
          </a:ln>
        </p:spPr>
      </p:pic>
      <p:pic>
        <p:nvPicPr>
          <p:cNvPr id="9" name="2 Imagen"/>
          <p:cNvPicPr>
            <a:picLocks noChangeAspect="1"/>
          </p:cNvPicPr>
          <p:nvPr/>
        </p:nvPicPr>
        <p:blipFill rotWithShape="1">
          <a:blip r:embed="rId5">
            <a:extLst>
              <a:ext uri="{28A0092B-C50C-407E-A947-70E740481C1C}">
                <a14:useLocalDpi xmlns:a14="http://schemas.microsoft.com/office/drawing/2010/main" val="0"/>
              </a:ext>
            </a:extLst>
          </a:blip>
          <a:srcRect l="10810" t="14588" r="22318" b="31526"/>
          <a:stretch/>
        </p:blipFill>
        <p:spPr>
          <a:xfrm>
            <a:off x="622898" y="343414"/>
            <a:ext cx="1475582" cy="578097"/>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44</a:t>
            </a:fld>
            <a:endParaRPr lang="ca-ES"/>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755576" y="2741439"/>
            <a:ext cx="5112568" cy="3108543"/>
          </a:xfrm>
          <a:prstGeom prst="rect">
            <a:avLst/>
          </a:prstGeom>
        </p:spPr>
        <p:txBody>
          <a:bodyPr wrap="square">
            <a:spAutoFit/>
          </a:bodyPr>
          <a:lstStyle/>
          <a:p>
            <a:endParaRPr lang="ca-ES" sz="2800" dirty="0">
              <a:solidFill>
                <a:srgbClr val="000000"/>
              </a:solidFill>
              <a:latin typeface="Open Sans" panose="020B0604020202020204" charset="0"/>
            </a:endParaRPr>
          </a:p>
          <a:p>
            <a:r>
              <a:rPr lang="ca-ES" sz="2400" b="1" dirty="0">
                <a:solidFill>
                  <a:srgbClr val="3F4A74"/>
                </a:solidFill>
                <a:latin typeface="Roboto" panose="02000000000000000000" pitchFamily="2" charset="0"/>
                <a:ea typeface="Roboto" panose="02000000000000000000" pitchFamily="2" charset="0"/>
                <a:cs typeface="Roboto Regular"/>
              </a:rPr>
              <a:t>A</a:t>
            </a:r>
            <a:r>
              <a:rPr lang="ca-ES" sz="2400" dirty="0">
                <a:solidFill>
                  <a:srgbClr val="3F4A74"/>
                </a:solidFill>
                <a:latin typeface="Roboto" panose="02000000000000000000" pitchFamily="2" charset="0"/>
                <a:ea typeface="Roboto" panose="02000000000000000000" pitchFamily="2" charset="0"/>
                <a:cs typeface="Roboto Regular"/>
              </a:rPr>
              <a:t>. 55</a:t>
            </a:r>
          </a:p>
          <a:p>
            <a:endParaRPr lang="ca-ES" sz="2400" dirty="0">
              <a:solidFill>
                <a:srgbClr val="3F4A74"/>
              </a:solidFill>
              <a:latin typeface="Roboto" panose="02000000000000000000" pitchFamily="2" charset="0"/>
              <a:ea typeface="Roboto" panose="02000000000000000000" pitchFamily="2" charset="0"/>
              <a:cs typeface="Roboto Regular"/>
            </a:endParaRPr>
          </a:p>
          <a:p>
            <a:r>
              <a:rPr lang="ca-ES" sz="2400" b="1" dirty="0">
                <a:solidFill>
                  <a:srgbClr val="3F4A74"/>
                </a:solidFill>
                <a:latin typeface="Roboto" panose="02000000000000000000" pitchFamily="2" charset="0"/>
                <a:ea typeface="Roboto" panose="02000000000000000000" pitchFamily="2" charset="0"/>
                <a:cs typeface="Roboto Regular"/>
              </a:rPr>
              <a:t>B</a:t>
            </a:r>
            <a:r>
              <a:rPr lang="ca-ES" sz="2400" dirty="0">
                <a:solidFill>
                  <a:srgbClr val="3F4A74"/>
                </a:solidFill>
                <a:latin typeface="Roboto" panose="02000000000000000000" pitchFamily="2" charset="0"/>
                <a:ea typeface="Roboto" panose="02000000000000000000" pitchFamily="2" charset="0"/>
                <a:cs typeface="Roboto Regular"/>
              </a:rPr>
              <a:t>. 60</a:t>
            </a:r>
          </a:p>
          <a:p>
            <a:endParaRPr lang="ca-ES" sz="2400" dirty="0">
              <a:solidFill>
                <a:srgbClr val="3F4A74"/>
              </a:solidFill>
              <a:latin typeface="Roboto" panose="02000000000000000000" pitchFamily="2" charset="0"/>
              <a:ea typeface="Roboto" panose="02000000000000000000" pitchFamily="2" charset="0"/>
              <a:cs typeface="Roboto Regular"/>
            </a:endParaRPr>
          </a:p>
          <a:p>
            <a:r>
              <a:rPr lang="ca-ES" sz="2400" b="1" dirty="0">
                <a:solidFill>
                  <a:srgbClr val="3F4A74"/>
                </a:solidFill>
                <a:latin typeface="Roboto" panose="02000000000000000000" pitchFamily="2" charset="0"/>
                <a:ea typeface="Roboto" panose="02000000000000000000" pitchFamily="2" charset="0"/>
                <a:cs typeface="Roboto Regular"/>
              </a:rPr>
              <a:t>C</a:t>
            </a:r>
            <a:r>
              <a:rPr lang="ca-ES" sz="2400" dirty="0">
                <a:solidFill>
                  <a:srgbClr val="3F4A74"/>
                </a:solidFill>
                <a:latin typeface="Roboto" panose="02000000000000000000" pitchFamily="2" charset="0"/>
                <a:ea typeface="Roboto" panose="02000000000000000000" pitchFamily="2" charset="0"/>
                <a:cs typeface="Roboto Regular"/>
              </a:rPr>
              <a:t>. 67</a:t>
            </a:r>
          </a:p>
          <a:p>
            <a:endParaRPr lang="ca-ES" sz="2400" dirty="0">
              <a:solidFill>
                <a:srgbClr val="3F4A74"/>
              </a:solidFill>
              <a:latin typeface="Roboto" panose="02000000000000000000" pitchFamily="2" charset="0"/>
              <a:ea typeface="Roboto" panose="02000000000000000000" pitchFamily="2" charset="0"/>
              <a:cs typeface="Roboto Regular"/>
            </a:endParaRPr>
          </a:p>
          <a:p>
            <a:r>
              <a:rPr lang="ca-ES" sz="2400" b="1" dirty="0">
                <a:solidFill>
                  <a:srgbClr val="3F4A74"/>
                </a:solidFill>
                <a:latin typeface="Roboto" panose="02000000000000000000" pitchFamily="2" charset="0"/>
                <a:ea typeface="Roboto" panose="02000000000000000000" pitchFamily="2" charset="0"/>
                <a:cs typeface="Roboto Regular"/>
              </a:rPr>
              <a:t>D</a:t>
            </a:r>
            <a:r>
              <a:rPr lang="ca-ES" sz="2400" dirty="0">
                <a:solidFill>
                  <a:srgbClr val="3F4A74"/>
                </a:solidFill>
                <a:latin typeface="Roboto" panose="02000000000000000000" pitchFamily="2" charset="0"/>
                <a:ea typeface="Roboto" panose="02000000000000000000" pitchFamily="2" charset="0"/>
                <a:cs typeface="Roboto Regular"/>
              </a:rPr>
              <a:t>. A Espanya es treballa fins la mort</a:t>
            </a:r>
          </a:p>
        </p:txBody>
      </p:sp>
      <p:sp>
        <p:nvSpPr>
          <p:cNvPr id="60" name="Shape 60"/>
          <p:cNvSpPr/>
          <p:nvPr/>
        </p:nvSpPr>
        <p:spPr>
          <a:xfrm>
            <a:off x="493041" y="754843"/>
            <a:ext cx="5287033"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4000" b="1" dirty="0">
                <a:solidFill>
                  <a:srgbClr val="1F497D"/>
                </a:solidFill>
                <a:latin typeface="Roboto" panose="02000000000000000000" pitchFamily="2" charset="0"/>
                <a:ea typeface="Roboto" panose="02000000000000000000" pitchFamily="2" charset="0"/>
                <a:cs typeface="Roboto Regular"/>
                <a:sym typeface="Roboto Regular"/>
              </a:rPr>
              <a:t>Pregunta 1/5</a:t>
            </a:r>
          </a:p>
        </p:txBody>
      </p:sp>
      <p:sp>
        <p:nvSpPr>
          <p:cNvPr id="3" name="Rectángulo 2"/>
          <p:cNvSpPr/>
          <p:nvPr/>
        </p:nvSpPr>
        <p:spPr>
          <a:xfrm>
            <a:off x="493041" y="1848887"/>
            <a:ext cx="7823375" cy="492443"/>
          </a:xfrm>
          <a:prstGeom prst="rect">
            <a:avLst/>
          </a:prstGeom>
        </p:spPr>
        <p:txBody>
          <a:bodyPr wrap="square">
            <a:spAutoFit/>
          </a:bodyPr>
          <a:lstStyle/>
          <a:p>
            <a:r>
              <a:rPr lang="fr-FR" sz="2600" dirty="0">
                <a:solidFill>
                  <a:schemeClr val="accent2"/>
                </a:solidFill>
                <a:latin typeface="Roboto" panose="02000000000000000000" pitchFamily="2" charset="0"/>
                <a:ea typeface="Roboto" panose="02000000000000000000" pitchFamily="2" charset="0"/>
                <a:cs typeface="Roboto Regular"/>
              </a:rPr>
              <a:t>Quina és l’edat oficial de jubilació a Espanya?</a:t>
            </a:r>
            <a:endParaRPr lang="es-ES" sz="2600" dirty="0">
              <a:solidFill>
                <a:schemeClr val="accent2"/>
              </a:solidFill>
              <a:latin typeface="Roboto" panose="02000000000000000000" pitchFamily="2" charset="0"/>
              <a:ea typeface="Roboto" panose="02000000000000000000" pitchFamily="2" charset="0"/>
              <a:cs typeface="Roboto Regular"/>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5785" y="2469441"/>
            <a:ext cx="3219971" cy="2783120"/>
          </a:xfrm>
          <a:prstGeom prst="rect">
            <a:avLst/>
          </a:prstGeom>
        </p:spPr>
      </p:pic>
      <p:sp>
        <p:nvSpPr>
          <p:cNvPr id="9" name="Rectángulo redondeado 8"/>
          <p:cNvSpPr/>
          <p:nvPr/>
        </p:nvSpPr>
        <p:spPr>
          <a:xfrm>
            <a:off x="683568" y="4631620"/>
            <a:ext cx="3024336" cy="47676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s-E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5</a:t>
            </a:fld>
            <a:endParaRPr lang="ca-ES"/>
          </a:p>
        </p:txBody>
      </p:sp>
    </p:spTree>
    <p:extLst>
      <p:ext uri="{BB962C8B-B14F-4D97-AF65-F5344CB8AC3E}">
        <p14:creationId xmlns:p14="http://schemas.microsoft.com/office/powerpoint/2010/main" val="2440322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755576" y="2914186"/>
            <a:ext cx="4572000" cy="3046988"/>
          </a:xfrm>
          <a:prstGeom prst="rect">
            <a:avLst/>
          </a:prstGeom>
        </p:spPr>
        <p:txBody>
          <a:bodyPr>
            <a:spAutoFit/>
          </a:bodyPr>
          <a:lstStyle/>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A</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5 €</a:t>
            </a:r>
            <a:endParaRPr lang="ca-ES" sz="2400" b="1" dirty="0">
              <a:solidFill>
                <a:srgbClr val="3F4A74"/>
              </a:solidFill>
              <a:latin typeface="Roboto" panose="02000000000000000000" pitchFamily="2" charset="0"/>
              <a:ea typeface="Roboto" panose="02000000000000000000" pitchFamily="2" charset="0"/>
              <a:cs typeface="Roboto Regular"/>
            </a:endParaRP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B</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200 €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C</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500 €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D</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1.000 €</a:t>
            </a:r>
          </a:p>
        </p:txBody>
      </p:sp>
      <p:sp>
        <p:nvSpPr>
          <p:cNvPr id="60" name="Shape 60"/>
          <p:cNvSpPr/>
          <p:nvPr/>
        </p:nvSpPr>
        <p:spPr>
          <a:xfrm>
            <a:off x="493041" y="754843"/>
            <a:ext cx="5287033"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4000" b="1" dirty="0">
                <a:solidFill>
                  <a:srgbClr val="1F497D"/>
                </a:solidFill>
                <a:latin typeface="Roboto" panose="02000000000000000000" pitchFamily="2" charset="0"/>
                <a:ea typeface="Roboto" panose="02000000000000000000" pitchFamily="2" charset="0"/>
                <a:cs typeface="Roboto Regular"/>
                <a:sym typeface="Roboto Regular"/>
              </a:rPr>
              <a:t>Pregunta 2/5</a:t>
            </a:r>
          </a:p>
        </p:txBody>
      </p:sp>
      <p:sp>
        <p:nvSpPr>
          <p:cNvPr id="3" name="Rectángulo 2"/>
          <p:cNvSpPr/>
          <p:nvPr/>
        </p:nvSpPr>
        <p:spPr>
          <a:xfrm>
            <a:off x="493041" y="1848887"/>
            <a:ext cx="7823375" cy="892552"/>
          </a:xfrm>
          <a:prstGeom prst="rect">
            <a:avLst/>
          </a:prstGeom>
        </p:spPr>
        <p:txBody>
          <a:bodyPr wrap="square">
            <a:spAutoFit/>
          </a:bodyPr>
          <a:lstStyle/>
          <a:p>
            <a:r>
              <a:rPr lang="fr-FR" sz="2600" dirty="0">
                <a:solidFill>
                  <a:schemeClr val="accent2"/>
                </a:solidFill>
                <a:latin typeface="Roboto" panose="02000000000000000000" pitchFamily="2" charset="0"/>
                <a:ea typeface="Roboto" panose="02000000000000000000" pitchFamily="2" charset="0"/>
                <a:cs typeface="Roboto Regular"/>
              </a:rPr>
              <a:t>Quin és el cost mitjà d’un viatge de fi de curs de 4 dies a Roma?</a:t>
            </a:r>
            <a:endParaRPr lang="es-ES" sz="2600" dirty="0">
              <a:solidFill>
                <a:schemeClr val="accent2"/>
              </a:solidFill>
              <a:latin typeface="Roboto" panose="02000000000000000000" pitchFamily="2" charset="0"/>
              <a:ea typeface="Roboto" panose="02000000000000000000" pitchFamily="2" charset="0"/>
              <a:cs typeface="Roboto Regular"/>
            </a:endParaRPr>
          </a:p>
        </p:txBody>
      </p:sp>
      <p:pic>
        <p:nvPicPr>
          <p:cNvPr id="5" name="Imagen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6016" y="2924944"/>
            <a:ext cx="2924944" cy="2924944"/>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6</a:t>
            </a:fld>
            <a:endParaRPr lang="ca-ES"/>
          </a:p>
        </p:txBody>
      </p:sp>
    </p:spTree>
    <p:extLst>
      <p:ext uri="{BB962C8B-B14F-4D97-AF65-F5344CB8AC3E}">
        <p14:creationId xmlns:p14="http://schemas.microsoft.com/office/powerpoint/2010/main" val="12644263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755576" y="2914186"/>
            <a:ext cx="4572000" cy="3046988"/>
          </a:xfrm>
          <a:prstGeom prst="rect">
            <a:avLst/>
          </a:prstGeom>
        </p:spPr>
        <p:txBody>
          <a:bodyPr>
            <a:spAutoFit/>
          </a:bodyPr>
          <a:lstStyle/>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A</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5 €</a:t>
            </a:r>
            <a:endParaRPr lang="ca-ES" sz="2400" b="1" dirty="0">
              <a:solidFill>
                <a:srgbClr val="3F4A74"/>
              </a:solidFill>
              <a:latin typeface="Roboto" panose="02000000000000000000" pitchFamily="2" charset="0"/>
              <a:ea typeface="Roboto" panose="02000000000000000000" pitchFamily="2" charset="0"/>
              <a:cs typeface="Roboto Regular"/>
            </a:endParaRP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B</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200 €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C</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500 €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D</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1.000 €</a:t>
            </a:r>
          </a:p>
        </p:txBody>
      </p:sp>
      <p:sp>
        <p:nvSpPr>
          <p:cNvPr id="60" name="Shape 60"/>
          <p:cNvSpPr/>
          <p:nvPr/>
        </p:nvSpPr>
        <p:spPr>
          <a:xfrm>
            <a:off x="493041" y="754843"/>
            <a:ext cx="5287033"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4000" b="1" dirty="0">
                <a:solidFill>
                  <a:srgbClr val="1F497D"/>
                </a:solidFill>
                <a:latin typeface="Roboto" panose="02000000000000000000" pitchFamily="2" charset="0"/>
                <a:ea typeface="Roboto" panose="02000000000000000000" pitchFamily="2" charset="0"/>
                <a:cs typeface="Roboto Regular"/>
                <a:sym typeface="Roboto Regular"/>
              </a:rPr>
              <a:t>Pregunta 2/5</a:t>
            </a:r>
          </a:p>
        </p:txBody>
      </p:sp>
      <p:sp>
        <p:nvSpPr>
          <p:cNvPr id="3" name="Rectángulo 2"/>
          <p:cNvSpPr/>
          <p:nvPr/>
        </p:nvSpPr>
        <p:spPr>
          <a:xfrm>
            <a:off x="493041" y="1848887"/>
            <a:ext cx="7823375" cy="892552"/>
          </a:xfrm>
          <a:prstGeom prst="rect">
            <a:avLst/>
          </a:prstGeom>
        </p:spPr>
        <p:txBody>
          <a:bodyPr wrap="square">
            <a:spAutoFit/>
          </a:bodyPr>
          <a:lstStyle/>
          <a:p>
            <a:r>
              <a:rPr lang="fr-FR" sz="2600" dirty="0">
                <a:solidFill>
                  <a:schemeClr val="accent2"/>
                </a:solidFill>
                <a:latin typeface="Roboto" panose="02000000000000000000" pitchFamily="2" charset="0"/>
                <a:ea typeface="Roboto" panose="02000000000000000000" pitchFamily="2" charset="0"/>
                <a:cs typeface="Roboto Regular"/>
              </a:rPr>
              <a:t>Quin és el cost mitjà d’un viatge de fi de curs de 4 dies a Roma?</a:t>
            </a:r>
            <a:endParaRPr lang="es-ES" sz="2600" dirty="0">
              <a:solidFill>
                <a:schemeClr val="accent2"/>
              </a:solidFill>
              <a:latin typeface="Roboto" panose="02000000000000000000" pitchFamily="2" charset="0"/>
              <a:ea typeface="Roboto" panose="02000000000000000000" pitchFamily="2" charset="0"/>
              <a:cs typeface="Roboto Regular"/>
            </a:endParaRPr>
          </a:p>
        </p:txBody>
      </p:sp>
      <p:sp>
        <p:nvSpPr>
          <p:cNvPr id="6" name="Rectángulo redondeado 5"/>
          <p:cNvSpPr/>
          <p:nvPr/>
        </p:nvSpPr>
        <p:spPr>
          <a:xfrm>
            <a:off x="683568" y="4631620"/>
            <a:ext cx="3024336" cy="47676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s-E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7" name="Imagen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6016" y="2924944"/>
            <a:ext cx="2924944" cy="2924944"/>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7</a:t>
            </a:fld>
            <a:endParaRPr lang="ca-ES"/>
          </a:p>
        </p:txBody>
      </p:sp>
    </p:spTree>
    <p:extLst>
      <p:ext uri="{BB962C8B-B14F-4D97-AF65-F5344CB8AC3E}">
        <p14:creationId xmlns:p14="http://schemas.microsoft.com/office/powerpoint/2010/main" val="21129730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755576" y="2914186"/>
            <a:ext cx="4572000" cy="3046988"/>
          </a:xfrm>
          <a:prstGeom prst="rect">
            <a:avLst/>
          </a:prstGeom>
        </p:spPr>
        <p:txBody>
          <a:bodyPr>
            <a:spAutoFit/>
          </a:bodyPr>
          <a:lstStyle/>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A</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2.000 €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B</a:t>
            </a:r>
            <a:r>
              <a:rPr lang="ca-ES" sz="2400" dirty="0">
                <a:solidFill>
                  <a:srgbClr val="3F4A74"/>
                </a:solidFill>
                <a:latin typeface="Roboto" panose="02000000000000000000" pitchFamily="2" charset="0"/>
                <a:ea typeface="Roboto" panose="02000000000000000000" pitchFamily="2" charset="0"/>
                <a:cs typeface="Roboto Regular"/>
              </a:rPr>
              <a:t>. 9.000 €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C</a:t>
            </a:r>
            <a:r>
              <a:rPr lang="ca-ES" sz="2400" dirty="0">
                <a:solidFill>
                  <a:srgbClr val="3F4A74"/>
                </a:solidFill>
                <a:latin typeface="Roboto" panose="02000000000000000000" pitchFamily="2" charset="0"/>
                <a:ea typeface="Roboto" panose="02000000000000000000" pitchFamily="2" charset="0"/>
                <a:cs typeface="Roboto Regular"/>
              </a:rPr>
              <a:t>. 18.000 €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D. </a:t>
            </a:r>
            <a:r>
              <a:rPr lang="ca-ES" sz="2400" dirty="0">
                <a:solidFill>
                  <a:srgbClr val="3F4A74"/>
                </a:solidFill>
                <a:latin typeface="Roboto" panose="02000000000000000000" pitchFamily="2" charset="0"/>
                <a:ea typeface="Roboto" panose="02000000000000000000" pitchFamily="2" charset="0"/>
                <a:cs typeface="Roboto Regular"/>
              </a:rPr>
              <a:t>365 nits sense dormir</a:t>
            </a:r>
          </a:p>
        </p:txBody>
      </p:sp>
      <p:sp>
        <p:nvSpPr>
          <p:cNvPr id="60" name="Shape 60"/>
          <p:cNvSpPr/>
          <p:nvPr/>
        </p:nvSpPr>
        <p:spPr>
          <a:xfrm>
            <a:off x="493041" y="754843"/>
            <a:ext cx="5287033"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4000" b="1" dirty="0">
                <a:solidFill>
                  <a:srgbClr val="1F497D"/>
                </a:solidFill>
                <a:latin typeface="Roboto" panose="02000000000000000000" pitchFamily="2" charset="0"/>
                <a:ea typeface="Roboto" panose="02000000000000000000" pitchFamily="2" charset="0"/>
                <a:cs typeface="Roboto Regular"/>
                <a:sym typeface="Roboto Regular"/>
              </a:rPr>
              <a:t>Pregunta 3/5</a:t>
            </a:r>
          </a:p>
        </p:txBody>
      </p:sp>
      <p:sp>
        <p:nvSpPr>
          <p:cNvPr id="3" name="Rectángulo 2"/>
          <p:cNvSpPr/>
          <p:nvPr/>
        </p:nvSpPr>
        <p:spPr>
          <a:xfrm>
            <a:off x="493041" y="1848887"/>
            <a:ext cx="7823375" cy="492443"/>
          </a:xfrm>
          <a:prstGeom prst="rect">
            <a:avLst/>
          </a:prstGeom>
        </p:spPr>
        <p:txBody>
          <a:bodyPr wrap="square">
            <a:spAutoFit/>
          </a:bodyPr>
          <a:lstStyle/>
          <a:p>
            <a:r>
              <a:rPr lang="ca-ES" sz="2600" dirty="0">
                <a:solidFill>
                  <a:schemeClr val="accent2"/>
                </a:solidFill>
                <a:latin typeface="Roboto" panose="02000000000000000000" pitchFamily="2" charset="0"/>
                <a:ea typeface="Roboto" panose="02000000000000000000" pitchFamily="2" charset="0"/>
                <a:cs typeface="Roboto Regular"/>
              </a:rPr>
              <a:t>Quin és el cost del primer any de vida d’un fill?</a:t>
            </a:r>
          </a:p>
        </p:txBody>
      </p:sp>
      <p:pic>
        <p:nvPicPr>
          <p:cNvPr id="5" name="Imagen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6016" y="2420888"/>
            <a:ext cx="3284984" cy="3284984"/>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8</a:t>
            </a:fld>
            <a:endParaRPr lang="ca-ES"/>
          </a:p>
        </p:txBody>
      </p:sp>
    </p:spTree>
    <p:extLst>
      <p:ext uri="{BB962C8B-B14F-4D97-AF65-F5344CB8AC3E}">
        <p14:creationId xmlns:p14="http://schemas.microsoft.com/office/powerpoint/2010/main" val="41873520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755576" y="2914186"/>
            <a:ext cx="4572000" cy="3046988"/>
          </a:xfrm>
          <a:prstGeom prst="rect">
            <a:avLst/>
          </a:prstGeom>
        </p:spPr>
        <p:txBody>
          <a:bodyPr>
            <a:spAutoFit/>
          </a:bodyPr>
          <a:lstStyle/>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A</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b="1" dirty="0">
                <a:solidFill>
                  <a:srgbClr val="3F4A74"/>
                </a:solidFill>
                <a:latin typeface="Roboto" panose="02000000000000000000" pitchFamily="2" charset="0"/>
                <a:ea typeface="Roboto" panose="02000000000000000000" pitchFamily="2" charset="0"/>
                <a:cs typeface="Roboto Regular"/>
              </a:rPr>
              <a:t> </a:t>
            </a:r>
            <a:r>
              <a:rPr lang="ca-ES" sz="2400" dirty="0">
                <a:solidFill>
                  <a:srgbClr val="3F4A74"/>
                </a:solidFill>
                <a:latin typeface="Roboto" panose="02000000000000000000" pitchFamily="2" charset="0"/>
                <a:ea typeface="Roboto" panose="02000000000000000000" pitchFamily="2" charset="0"/>
                <a:cs typeface="Roboto Regular"/>
              </a:rPr>
              <a:t>2.000 €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B</a:t>
            </a:r>
            <a:r>
              <a:rPr lang="ca-ES" sz="2400" dirty="0">
                <a:solidFill>
                  <a:srgbClr val="3F4A74"/>
                </a:solidFill>
                <a:latin typeface="Roboto" panose="02000000000000000000" pitchFamily="2" charset="0"/>
                <a:ea typeface="Roboto" panose="02000000000000000000" pitchFamily="2" charset="0"/>
                <a:cs typeface="Roboto Regular"/>
              </a:rPr>
              <a:t>. 9.000 €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C</a:t>
            </a:r>
            <a:r>
              <a:rPr lang="ca-ES" sz="2400" dirty="0">
                <a:solidFill>
                  <a:srgbClr val="3F4A74"/>
                </a:solidFill>
                <a:latin typeface="Roboto" panose="02000000000000000000" pitchFamily="2" charset="0"/>
                <a:ea typeface="Roboto" panose="02000000000000000000" pitchFamily="2" charset="0"/>
                <a:cs typeface="Roboto Regular"/>
              </a:rPr>
              <a:t>. 18.000 €</a:t>
            </a:r>
          </a:p>
          <a:p>
            <a:pPr>
              <a:lnSpc>
                <a:spcPct val="200000"/>
              </a:lnSpc>
            </a:pPr>
            <a:r>
              <a:rPr lang="ca-ES" sz="2400" b="1" dirty="0">
                <a:solidFill>
                  <a:srgbClr val="3F4A74"/>
                </a:solidFill>
                <a:latin typeface="Roboto" panose="02000000000000000000" pitchFamily="2" charset="0"/>
                <a:ea typeface="Roboto" panose="02000000000000000000" pitchFamily="2" charset="0"/>
                <a:cs typeface="Roboto Regular"/>
              </a:rPr>
              <a:t>D. </a:t>
            </a:r>
            <a:r>
              <a:rPr lang="ca-ES" sz="2400" dirty="0">
                <a:solidFill>
                  <a:srgbClr val="3F4A74"/>
                </a:solidFill>
                <a:latin typeface="Roboto" panose="02000000000000000000" pitchFamily="2" charset="0"/>
                <a:ea typeface="Roboto" panose="02000000000000000000" pitchFamily="2" charset="0"/>
                <a:cs typeface="Roboto Regular"/>
              </a:rPr>
              <a:t>365 nits sense dormir</a:t>
            </a:r>
          </a:p>
        </p:txBody>
      </p:sp>
      <p:sp>
        <p:nvSpPr>
          <p:cNvPr id="60" name="Shape 60"/>
          <p:cNvSpPr/>
          <p:nvPr/>
        </p:nvSpPr>
        <p:spPr>
          <a:xfrm>
            <a:off x="493041" y="754843"/>
            <a:ext cx="5287033"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a-ES" sz="4000" b="1" dirty="0">
                <a:solidFill>
                  <a:srgbClr val="1F497D"/>
                </a:solidFill>
                <a:latin typeface="Roboto" panose="02000000000000000000" pitchFamily="2" charset="0"/>
                <a:ea typeface="Roboto" panose="02000000000000000000" pitchFamily="2" charset="0"/>
                <a:cs typeface="Roboto Regular"/>
                <a:sym typeface="Roboto Regular"/>
              </a:rPr>
              <a:t>Pregunta 3/5</a:t>
            </a:r>
          </a:p>
        </p:txBody>
      </p:sp>
      <p:sp>
        <p:nvSpPr>
          <p:cNvPr id="3" name="Rectángulo 2"/>
          <p:cNvSpPr/>
          <p:nvPr/>
        </p:nvSpPr>
        <p:spPr>
          <a:xfrm>
            <a:off x="493041" y="1848887"/>
            <a:ext cx="7823375" cy="492443"/>
          </a:xfrm>
          <a:prstGeom prst="rect">
            <a:avLst/>
          </a:prstGeom>
        </p:spPr>
        <p:txBody>
          <a:bodyPr wrap="square">
            <a:spAutoFit/>
          </a:bodyPr>
          <a:lstStyle/>
          <a:p>
            <a:r>
              <a:rPr lang="ca-ES" sz="2600" dirty="0">
                <a:solidFill>
                  <a:schemeClr val="accent2"/>
                </a:solidFill>
                <a:latin typeface="Roboto" panose="02000000000000000000" pitchFamily="2" charset="0"/>
                <a:ea typeface="Roboto" panose="02000000000000000000" pitchFamily="2" charset="0"/>
                <a:cs typeface="Roboto Regular"/>
              </a:rPr>
              <a:t>Quin és el cost del primer any de vida d’un fill?</a:t>
            </a:r>
          </a:p>
        </p:txBody>
      </p:sp>
      <p:sp>
        <p:nvSpPr>
          <p:cNvPr id="6" name="Rectángulo redondeado 5"/>
          <p:cNvSpPr/>
          <p:nvPr/>
        </p:nvSpPr>
        <p:spPr>
          <a:xfrm>
            <a:off x="782623" y="3893322"/>
            <a:ext cx="3024336" cy="47676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s-E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7" name="Imagen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6016" y="2420888"/>
            <a:ext cx="3284984" cy="3284984"/>
          </a:xfrm>
          <a:prstGeom prst="rect">
            <a:avLst/>
          </a:prstGeom>
        </p:spPr>
      </p:pic>
      <p:sp>
        <p:nvSpPr>
          <p:cNvPr id="2" name="Marcador de número de diapositiva 1"/>
          <p:cNvSpPr>
            <a:spLocks noGrp="1"/>
          </p:cNvSpPr>
          <p:nvPr>
            <p:ph type="sldNum" sz="quarter" idx="2"/>
          </p:nvPr>
        </p:nvSpPr>
        <p:spPr/>
        <p:txBody>
          <a:bodyPr/>
          <a:lstStyle/>
          <a:p>
            <a:pPr lvl="0"/>
            <a:fld id="{86CB4B4D-7CA3-9044-876B-883B54F8677D}" type="slidenum">
              <a:rPr lang="ca-ES" smtClean="0"/>
              <a:pPr lvl="0"/>
              <a:t>9</a:t>
            </a:fld>
            <a:endParaRPr lang="ca-ES"/>
          </a:p>
        </p:txBody>
      </p:sp>
    </p:spTree>
    <p:extLst>
      <p:ext uri="{BB962C8B-B14F-4D97-AF65-F5344CB8AC3E}">
        <p14:creationId xmlns:p14="http://schemas.microsoft.com/office/powerpoint/2010/main" val="234904748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2571</TotalTime>
  <Words>1848</Words>
  <Application>Microsoft Office PowerPoint</Application>
  <PresentationFormat>Presentació en pantalla (4:3)</PresentationFormat>
  <Paragraphs>329</Paragraphs>
  <Slides>44</Slides>
  <Notes>44</Notes>
  <HiddenSlides>0</HiddenSlides>
  <MMClips>0</MMClips>
  <ScaleCrop>false</ScaleCrop>
  <HeadingPairs>
    <vt:vector size="6" baseType="variant">
      <vt:variant>
        <vt:lpstr>Tipus de lletra utilitzats</vt:lpstr>
      </vt:variant>
      <vt:variant>
        <vt:i4>10</vt:i4>
      </vt:variant>
      <vt:variant>
        <vt:lpstr>Tema</vt:lpstr>
      </vt:variant>
      <vt:variant>
        <vt:i4>1</vt:i4>
      </vt:variant>
      <vt:variant>
        <vt:lpstr>Títols de les diapositives</vt:lpstr>
      </vt:variant>
      <vt:variant>
        <vt:i4>44</vt:i4>
      </vt:variant>
    </vt:vector>
  </HeadingPairs>
  <TitlesOfParts>
    <vt:vector size="55" baseType="lpstr">
      <vt:lpstr>Roboto Light</vt:lpstr>
      <vt:lpstr>Roboto</vt:lpstr>
      <vt:lpstr>Roboto Black</vt:lpstr>
      <vt:lpstr>Wingdings</vt:lpstr>
      <vt:lpstr>Open Sans</vt:lpstr>
      <vt:lpstr>Arial</vt:lpstr>
      <vt:lpstr>Helvetica</vt:lpstr>
      <vt:lpstr>Calibri</vt:lpstr>
      <vt:lpstr>Avenir Roman</vt:lpstr>
      <vt:lpstr>Walter Turncoat</vt:lpstr>
      <vt:lpstr>Default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Auxiliar5</dc:creator>
  <cp:lastModifiedBy>sebastià altimiras badia</cp:lastModifiedBy>
  <cp:revision>194</cp:revision>
  <cp:lastPrinted>2018-10-03T10:24:59Z</cp:lastPrinted>
  <dcterms:modified xsi:type="dcterms:W3CDTF">2021-04-15T20:01:09Z</dcterms:modified>
</cp:coreProperties>
</file>