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259" r:id="rId4"/>
    <p:sldId id="264" r:id="rId5"/>
    <p:sldId id="266" r:id="rId6"/>
    <p:sldId id="267" r:id="rId7"/>
    <p:sldId id="265" r:id="rId8"/>
  </p:sldIdLst>
  <p:sldSz cx="6858000" cy="9906000" type="A4"/>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1F497D"/>
    <a:srgbClr val="DDA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6"/>
  </p:normalViewPr>
  <p:slideViewPr>
    <p:cSldViewPr snapToGrid="0">
      <p:cViewPr varScale="1">
        <p:scale>
          <a:sx n="73" d="100"/>
          <a:sy n="73" d="100"/>
        </p:scale>
        <p:origin x="31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CDEDBC5-3DFF-4573-B29A-296B29D4594D}" type="datetimeFigureOut">
              <a:rPr lang="es-ES" smtClean="0"/>
              <a:t>11/10/2019</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981EECE-6E22-4122-A3F3-0F252994F1DB}" type="slidenum">
              <a:rPr lang="es-ES" smtClean="0"/>
              <a:t>‹Nº›</a:t>
            </a:fld>
            <a:endParaRPr lang="es-ES"/>
          </a:p>
        </p:txBody>
      </p:sp>
    </p:spTree>
    <p:extLst>
      <p:ext uri="{BB962C8B-B14F-4D97-AF65-F5344CB8AC3E}">
        <p14:creationId xmlns:p14="http://schemas.microsoft.com/office/powerpoint/2010/main" val="142642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981EECE-6E22-4122-A3F3-0F252994F1DB}" type="slidenum">
              <a:rPr lang="es-ES" smtClean="0"/>
              <a:t>2</a:t>
            </a:fld>
            <a:endParaRPr lang="es-ES"/>
          </a:p>
        </p:txBody>
      </p:sp>
    </p:spTree>
    <p:extLst>
      <p:ext uri="{BB962C8B-B14F-4D97-AF65-F5344CB8AC3E}">
        <p14:creationId xmlns:p14="http://schemas.microsoft.com/office/powerpoint/2010/main" val="25729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981EECE-6E22-4122-A3F3-0F252994F1DB}" type="slidenum">
              <a:rPr lang="es-ES" smtClean="0"/>
              <a:t>3</a:t>
            </a:fld>
            <a:endParaRPr lang="es-ES"/>
          </a:p>
        </p:txBody>
      </p:sp>
    </p:spTree>
    <p:extLst>
      <p:ext uri="{BB962C8B-B14F-4D97-AF65-F5344CB8AC3E}">
        <p14:creationId xmlns:p14="http://schemas.microsoft.com/office/powerpoint/2010/main" val="122717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981EECE-6E22-4122-A3F3-0F252994F1DB}" type="slidenum">
              <a:rPr lang="es-ES" smtClean="0"/>
              <a:t>4</a:t>
            </a:fld>
            <a:endParaRPr lang="es-ES"/>
          </a:p>
        </p:txBody>
      </p:sp>
    </p:spTree>
    <p:extLst>
      <p:ext uri="{BB962C8B-B14F-4D97-AF65-F5344CB8AC3E}">
        <p14:creationId xmlns:p14="http://schemas.microsoft.com/office/powerpoint/2010/main" val="161494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981EECE-6E22-4122-A3F3-0F252994F1DB}" type="slidenum">
              <a:rPr lang="es-ES" smtClean="0"/>
              <a:t>5</a:t>
            </a:fld>
            <a:endParaRPr lang="es-ES"/>
          </a:p>
        </p:txBody>
      </p:sp>
    </p:spTree>
    <p:extLst>
      <p:ext uri="{BB962C8B-B14F-4D97-AF65-F5344CB8AC3E}">
        <p14:creationId xmlns:p14="http://schemas.microsoft.com/office/powerpoint/2010/main" val="324794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981EECE-6E22-4122-A3F3-0F252994F1DB}" type="slidenum">
              <a:rPr lang="es-ES" smtClean="0"/>
              <a:t>6</a:t>
            </a:fld>
            <a:endParaRPr lang="es-ES"/>
          </a:p>
        </p:txBody>
      </p:sp>
    </p:spTree>
    <p:extLst>
      <p:ext uri="{BB962C8B-B14F-4D97-AF65-F5344CB8AC3E}">
        <p14:creationId xmlns:p14="http://schemas.microsoft.com/office/powerpoint/2010/main" val="364407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1191"/>
            <a:ext cx="5143500" cy="3448756"/>
          </a:xfrm>
        </p:spPr>
        <p:txBody>
          <a:bodyPr anchor="b"/>
          <a:lstStyle>
            <a:lvl1pPr algn="ctr">
              <a:defRPr sz="3375"/>
            </a:lvl1pPr>
          </a:lstStyle>
          <a:p>
            <a:r>
              <a:rPr lang="es-ES"/>
              <a:t>Haga clic para modificar el estilo de título del patrón</a:t>
            </a:r>
          </a:p>
        </p:txBody>
      </p:sp>
      <p:sp>
        <p:nvSpPr>
          <p:cNvPr id="3" name="Subtítulo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396466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80649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527403"/>
            <a:ext cx="1478756" cy="839487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7"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68666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0838"/>
            <a:ext cx="5143500" cy="3449637"/>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01303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15589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8313" y="2470150"/>
            <a:ext cx="5915025" cy="4119563"/>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6070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6838"/>
            <a:ext cx="2881312"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505200" y="2636838"/>
            <a:ext cx="2881313"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21541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3075" y="527050"/>
            <a:ext cx="5915025" cy="1914525"/>
          </a:xfrm>
        </p:spPr>
        <p:txBody>
          <a:bodyPr/>
          <a:lstStyle/>
          <a:p>
            <a:r>
              <a:rPr lang="es-ES"/>
              <a:t>Haga clic para modificar el estilo de título del patrón</a:t>
            </a:r>
          </a:p>
        </p:txBody>
      </p:sp>
      <p:sp>
        <p:nvSpPr>
          <p:cNvPr id="3" name="Marcador de texto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473075" y="3617913"/>
            <a:ext cx="2900363"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3471863" y="3617913"/>
            <a:ext cx="2916237"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142596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11341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50200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52430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025117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21818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4941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8550" y="527050"/>
            <a:ext cx="1477963" cy="83947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8" y="527050"/>
            <a:ext cx="4284662" cy="83947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0376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469622"/>
            <a:ext cx="5915025" cy="4120620"/>
          </a:xfrm>
        </p:spPr>
        <p:txBody>
          <a:bodyPr anchor="b"/>
          <a:lstStyle>
            <a:lvl1pPr>
              <a:defRPr sz="3375"/>
            </a:lvl1pPr>
          </a:lstStyle>
          <a:p>
            <a:r>
              <a:rPr lang="es-ES"/>
              <a:t>Haga clic para modificar el estilo de título del patrón</a:t>
            </a:r>
          </a:p>
        </p:txBody>
      </p:sp>
      <p:sp>
        <p:nvSpPr>
          <p:cNvPr id="3" name="Marcador de texto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291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45630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527404"/>
            <a:ext cx="5915025" cy="1914702"/>
          </a:xfrm>
        </p:spPr>
        <p:txBody>
          <a:bodyPr/>
          <a:lstStyle/>
          <a:p>
            <a:r>
              <a:rPr lang="es-ES"/>
              <a:t>Haga clic para modificar el estilo de título del patrón</a:t>
            </a:r>
          </a:p>
        </p:txBody>
      </p:sp>
      <p:sp>
        <p:nvSpPr>
          <p:cNvPr id="3" name="Marcador de texto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98100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0443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3E02D7A-1334-44CC-94EB-4FCC8D9ED54E}" type="slidenum">
              <a:rPr lang="es-ES" smtClean="0"/>
              <a:t>‹Nº›</a:t>
            </a:fld>
            <a:endParaRPr lang="es-ES"/>
          </a:p>
        </p:txBody>
      </p:sp>
      <p:pic>
        <p:nvPicPr>
          <p:cNvPr id="6" name="0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617516" y="193636"/>
            <a:ext cx="1209014" cy="705258"/>
          </a:xfrm>
          <a:prstGeom prst="rect">
            <a:avLst/>
          </a:prstGeom>
        </p:spPr>
      </p:pic>
    </p:spTree>
    <p:extLst>
      <p:ext uri="{BB962C8B-B14F-4D97-AF65-F5344CB8AC3E}">
        <p14:creationId xmlns:p14="http://schemas.microsoft.com/office/powerpoint/2010/main" val="340412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contenido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219749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posición de imagen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ES"/>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28365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E3E02D7A-1334-44CC-94EB-4FCC8D9ED54E}" type="slidenum">
              <a:rPr lang="es-ES" smtClean="0"/>
              <a:t>‹Nº›</a:t>
            </a:fld>
            <a:endParaRPr lang="es-ES"/>
          </a:p>
        </p:txBody>
      </p:sp>
    </p:spTree>
    <p:extLst>
      <p:ext uri="{BB962C8B-B14F-4D97-AF65-F5344CB8AC3E}">
        <p14:creationId xmlns:p14="http://schemas.microsoft.com/office/powerpoint/2010/main" val="314863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D95B4475-61BF-41B5-B06B-387C7BBCCC2E}" type="slidenum">
              <a:rPr lang="es-ES" smtClean="0"/>
              <a:t>‹Nº›</a:t>
            </a:fld>
            <a:endParaRPr lang="es-ES"/>
          </a:p>
        </p:txBody>
      </p:sp>
    </p:spTree>
    <p:extLst>
      <p:ext uri="{BB962C8B-B14F-4D97-AF65-F5344CB8AC3E}">
        <p14:creationId xmlns:p14="http://schemas.microsoft.com/office/powerpoint/2010/main" val="72903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12.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e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hyperlink" Target="http://www.bde.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cnmv.es/" TargetMode="External"/><Relationship Id="rId5" Type="http://schemas.openxmlformats.org/officeDocument/2006/relationships/hyperlink" Target="http://www.finanzasparatodos.es/" TargetMode="External"/><Relationship Id="rId10" Type="http://schemas.microsoft.com/office/2007/relationships/hdphoto" Target="../media/hdphoto6.wdp"/><Relationship Id="rId4" Type="http://schemas.openxmlformats.org/officeDocument/2006/relationships/image" Target="../media/image21.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5" name="Imagen 4"/>
          <p:cNvPicPr>
            <a:picLocks noChangeAspect="1"/>
          </p:cNvPicPr>
          <p:nvPr/>
        </p:nvPicPr>
        <p:blipFill rotWithShape="1">
          <a:blip r:embed="rId2" cstate="print">
            <a:clrChange>
              <a:clrFrom>
                <a:srgbClr val="E3EDEC"/>
              </a:clrFrom>
              <a:clrTo>
                <a:srgbClr val="E3EDEC">
                  <a:alpha val="0"/>
                </a:srgbClr>
              </a:clrTo>
            </a:clrChange>
            <a:extLst>
              <a:ext uri="{28A0092B-C50C-407E-A947-70E740481C1C}">
                <a14:useLocalDpi xmlns:a14="http://schemas.microsoft.com/office/drawing/2010/main" val="0"/>
              </a:ext>
            </a:extLst>
          </a:blip>
          <a:srcRect l="52361" t="4914" r="26187" b="65068"/>
          <a:stretch/>
        </p:blipFill>
        <p:spPr>
          <a:xfrm>
            <a:off x="4610100" y="262375"/>
            <a:ext cx="2047875" cy="1546588"/>
          </a:xfrm>
          <a:prstGeom prst="flowChartPreparation">
            <a:avLst/>
          </a:prstGeom>
          <a:noFill/>
        </p:spPr>
      </p:pic>
      <p:sp>
        <p:nvSpPr>
          <p:cNvPr id="6" name="CuadroTexto 5"/>
          <p:cNvSpPr txBox="1"/>
          <p:nvPr/>
        </p:nvSpPr>
        <p:spPr>
          <a:xfrm rot="21410086">
            <a:off x="4876528" y="855404"/>
            <a:ext cx="1515017" cy="523220"/>
          </a:xfrm>
          <a:prstGeom prst="rect">
            <a:avLst/>
          </a:prstGeom>
          <a:noFill/>
        </p:spPr>
        <p:txBody>
          <a:bodyPr wrap="square" rtlCol="0">
            <a:spAutoFit/>
          </a:bodyPr>
          <a:lstStyle/>
          <a:p>
            <a:pPr algn="ctr"/>
            <a:r>
              <a:rPr lang="es-ES" sz="1400" b="1" dirty="0">
                <a:solidFill>
                  <a:schemeClr val="bg1"/>
                </a:solidFill>
                <a:latin typeface="RoBOTO" panose="020B0604020202020204" charset="0"/>
                <a:ea typeface="RoBOTO" panose="020B0604020202020204" charset="0"/>
              </a:rPr>
              <a:t>QUADERN DE L’ALUMNE</a:t>
            </a:r>
          </a:p>
        </p:txBody>
      </p:sp>
      <p:sp>
        <p:nvSpPr>
          <p:cNvPr id="13" name="Rectángulo redondeado 12"/>
          <p:cNvSpPr/>
          <p:nvPr/>
        </p:nvSpPr>
        <p:spPr>
          <a:xfrm>
            <a:off x="1043528" y="2998262"/>
            <a:ext cx="5103176" cy="953453"/>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Objectiu</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pPr lvl="1"/>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Comprendre les conseqüències que implica l’endeutament</a:t>
            </a:r>
          </a:p>
          <a:p>
            <a:pPr lvl="1"/>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Conèixer la TAE</a:t>
            </a:r>
          </a:p>
          <a:p>
            <a:pPr lvl="1"/>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Saber que existeix finançament alternatiu	</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2" name="Imagen 1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6389" t="65278" r="12083" b="22917"/>
          <a:stretch/>
        </p:blipFill>
        <p:spPr>
          <a:xfrm>
            <a:off x="532253" y="2950271"/>
            <a:ext cx="790575" cy="809625"/>
          </a:xfrm>
          <a:prstGeom prst="rect">
            <a:avLst/>
          </a:prstGeom>
        </p:spPr>
      </p:pic>
      <p:sp>
        <p:nvSpPr>
          <p:cNvPr id="15" name="Rectángulo redondeado 14"/>
          <p:cNvSpPr/>
          <p:nvPr/>
        </p:nvSpPr>
        <p:spPr>
          <a:xfrm>
            <a:off x="1043528" y="4313663"/>
            <a:ext cx="5103176"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Conceptes Clau</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prstClr val="black">
                    <a:lumMod val="50000"/>
                    <a:lumOff val="50000"/>
                  </a:prstClr>
                </a:solidFill>
                <a:latin typeface="RoBOTO" panose="020B0604020202020204" charset="0"/>
                <a:ea typeface="RoBOTO" panose="020B0604020202020204" charset="0"/>
                <a:cs typeface="Times New Roman" panose="02020603050405020304" pitchFamily="18" charset="0"/>
              </a:rPr>
              <a:t>Préstecs, TAE, targetes de dèbit i crèdit, tipus d’endeutament.</a:t>
            </a:r>
            <a:endParaRPr lang="es-ES" sz="14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14" name="Imagen 1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6667" t="81806" r="11389" b="7361"/>
          <a:stretch/>
        </p:blipFill>
        <p:spPr>
          <a:xfrm>
            <a:off x="626198" y="4056359"/>
            <a:ext cx="819150" cy="742951"/>
          </a:xfrm>
          <a:prstGeom prst="rect">
            <a:avLst/>
          </a:prstGeom>
        </p:spPr>
      </p:pic>
      <p:sp>
        <p:nvSpPr>
          <p:cNvPr id="17" name="Rectángulo redondeado 16"/>
          <p:cNvSpPr/>
          <p:nvPr/>
        </p:nvSpPr>
        <p:spPr>
          <a:xfrm>
            <a:off x="724682" y="2049870"/>
            <a:ext cx="5500075" cy="715089"/>
          </a:xfrm>
          <a:prstGeom prst="roundRect">
            <a:avLst/>
          </a:prstGeom>
          <a:noFill/>
        </p:spPr>
        <p:txBody>
          <a:bodyPr wrap="square">
            <a:spAutoFit/>
          </a:bodyPr>
          <a:lstStyle/>
          <a:p>
            <a:pPr algn="just"/>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Els productes de crèdit poden ser útils si s’utilitzen correctament i de forma justificada, a la vegada que poden causar estralls en les nostres finances si no els utilitzem correctament.</a:t>
            </a:r>
            <a:endParaRPr lang="es-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p:txBody>
      </p:sp>
      <p:sp>
        <p:nvSpPr>
          <p:cNvPr id="28" name="Rectángulo 27"/>
          <p:cNvSpPr/>
          <p:nvPr/>
        </p:nvSpPr>
        <p:spPr>
          <a:xfrm>
            <a:off x="899645" y="6237329"/>
            <a:ext cx="5304915" cy="2492990"/>
          </a:xfrm>
          <a:prstGeom prst="rect">
            <a:avLst/>
          </a:prstGeom>
        </p:spPr>
        <p:txBody>
          <a:bodyPr wrap="square">
            <a:spAutoFit/>
          </a:bodyPr>
          <a:lstStyle/>
          <a:p>
            <a:pPr lvl="0" algn="just" eaLnBrk="0" fontAlgn="base" hangingPunct="0">
              <a:spcBef>
                <a:spcPct val="0"/>
              </a:spcBef>
              <a:spcAft>
                <a:spcPct val="0"/>
              </a:spcAf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És molt important conèixer què suposa endeutar-se i saber que a vegades ens endeutem sense ser-ne conscients:</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és endeutar-se?</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_________________________________________________________________________________________________________________________________________________________________________________________________________________________________</a:t>
            </a:r>
          </a:p>
          <a:p>
            <a:pPr lvl="0" algn="just" eaLnBrk="0" fontAlgn="base" hangingPunct="0">
              <a:spcBef>
                <a:spcPct val="0"/>
              </a:spcBef>
              <a:spcAft>
                <a:spcPct val="0"/>
              </a:spcAft>
            </a:pPr>
            <a:endPar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Per a quines coses ens endeutem?</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_________________________________________________________________________________________________________________________________________________________________________________________________________________________________</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endParaRPr>
          </a:p>
        </p:txBody>
      </p:sp>
      <p:sp>
        <p:nvSpPr>
          <p:cNvPr id="29" name="Rectángulo redondeado 34"/>
          <p:cNvSpPr>
            <a:spLocks noChangeArrowheads="1"/>
          </p:cNvSpPr>
          <p:nvPr/>
        </p:nvSpPr>
        <p:spPr bwMode="auto">
          <a:xfrm>
            <a:off x="1080495" y="5485644"/>
            <a:ext cx="5184000"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ACTIVITAT 1: Què és endeutar-se i per quines coses ho fem?</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30" name="Picture 43" descr="EducaciÃ³n lÃ­nea negra icono - 25 conjunto de iconos de esquema de negocios"/>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48423" y="5259542"/>
            <a:ext cx="552451" cy="72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9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redondeado 34"/>
          <p:cNvSpPr>
            <a:spLocks noChangeArrowheads="1"/>
          </p:cNvSpPr>
          <p:nvPr/>
        </p:nvSpPr>
        <p:spPr bwMode="auto">
          <a:xfrm>
            <a:off x="1083505" y="1960787"/>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ACTIVITAT 2: Primer dia a la universitat</a:t>
            </a:r>
            <a:endParaRPr lang="ca-ES" altLang="es-ES" sz="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18"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30530" y="1779699"/>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4"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26" name="Rectángulo 25"/>
          <p:cNvSpPr/>
          <p:nvPr/>
        </p:nvSpPr>
        <p:spPr>
          <a:xfrm>
            <a:off x="784321" y="3051378"/>
            <a:ext cx="5475598" cy="4091954"/>
          </a:xfrm>
          <a:prstGeom prst="rect">
            <a:avLst/>
          </a:prstGeom>
        </p:spPr>
        <p:txBody>
          <a:bodyPr wrap="square">
            <a:spAutoFit/>
          </a:bodyPr>
          <a:lstStyle/>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Avui és el seu primer dia a la universitat i la Vanessa arriba a la facultat molt disgustada, ahir es va deixar el mòbil a l'autobús, va trucar a la companyia, a objectes perduts, a tothom que se li va ocórrer que pogués haver-lo recuperat però̀ no hi va haver sort. El Marc li diu que ho entén perfectament, just ahir, el seu germà̀ petit li va fer caure el mòbil a l'aigüera, no hi ha hagut manera de tornar-lo a fer funcionar. </a:t>
            </a:r>
          </a:p>
          <a:p>
            <a:pPr algn="just">
              <a:lnSpc>
                <a:spcPct val="114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Patricia els hi diu que ha vist una oferta molt bona a una botiga del costat de </a:t>
            </a:r>
            <a:r>
              <a:rPr lang="ca-ES" sz="1200"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l’uni</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per 380 € tenen el </a:t>
            </a:r>
            <a:r>
              <a:rPr lang="ca-ES" sz="1200"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Vinaox</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T-11. «Ostres, és molt bona oferta» diuen tots dos, però̀ qui es pot gastar tants diners per un telèfon? D’altra banda, tots dos tenen telèfons vells a casa que encara funcionen.</a:t>
            </a:r>
          </a:p>
          <a:p>
            <a:pPr algn="just">
              <a:lnSpc>
                <a:spcPct val="114000"/>
              </a:lnSpc>
            </a:pPr>
            <a:b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b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Han de decidir què fan, tenint en compte: Tots dos tenen uns ingressos de 10 € a la setmana que els donen els pares. També́ tenen uns estalvis de 180 €.</a:t>
            </a:r>
            <a:b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b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Tenen una targeta amb un crèdit de 300 €. Si paguen els 180 € i financen els altres 200 €, els surt una quota de 20 € al mes durant 11 mesos. </a:t>
            </a:r>
          </a:p>
          <a:p>
            <a:pPr algn="just">
              <a:lnSpc>
                <a:spcPct val="114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Marc decideix que agafarà̀ el mòbil vell, la Vanessa ha escollit endeutar-se. Vosaltres que faríeu? Argumenteu-ho. I voteu amb les targetes de colors. </a:t>
            </a:r>
          </a:p>
        </p:txBody>
      </p:sp>
      <p:pic>
        <p:nvPicPr>
          <p:cNvPr id="10" name="2 Imagen">
            <a:extLst>
              <a:ext uri="{FF2B5EF4-FFF2-40B4-BE49-F238E27FC236}">
                <a16:creationId xmlns:a16="http://schemas.microsoft.com/office/drawing/2014/main" id="{39EF78CC-7F60-C54B-A568-037F841922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565" t="24138" r="24641" b="16322"/>
          <a:stretch/>
        </p:blipFill>
        <p:spPr>
          <a:xfrm>
            <a:off x="5988980" y="2129175"/>
            <a:ext cx="626132" cy="971067"/>
          </a:xfrm>
          <a:prstGeom prst="rect">
            <a:avLst/>
          </a:prstGeom>
        </p:spPr>
      </p:pic>
      <p:pic>
        <p:nvPicPr>
          <p:cNvPr id="11" name="3 Imagen">
            <a:extLst>
              <a:ext uri="{FF2B5EF4-FFF2-40B4-BE49-F238E27FC236}">
                <a16:creationId xmlns:a16="http://schemas.microsoft.com/office/drawing/2014/main" id="{339A749B-0F4A-8E43-9D94-1D5D735110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965" t="21149" r="54655" b="16322"/>
          <a:stretch/>
        </p:blipFill>
        <p:spPr>
          <a:xfrm>
            <a:off x="5487084" y="2111488"/>
            <a:ext cx="552452" cy="982136"/>
          </a:xfrm>
          <a:prstGeom prst="rect">
            <a:avLst/>
          </a:prstGeom>
        </p:spPr>
      </p:pic>
      <p:sp>
        <p:nvSpPr>
          <p:cNvPr id="16" name="Rectángulo 15">
            <a:extLst>
              <a:ext uri="{FF2B5EF4-FFF2-40B4-BE49-F238E27FC236}">
                <a16:creationId xmlns:a16="http://schemas.microsoft.com/office/drawing/2014/main" id="{51FD9E75-53D3-E14A-A0AB-DDFEE4390655}"/>
              </a:ext>
            </a:extLst>
          </p:cNvPr>
          <p:cNvSpPr/>
          <p:nvPr/>
        </p:nvSpPr>
        <p:spPr>
          <a:xfrm>
            <a:off x="1754875" y="7248625"/>
            <a:ext cx="4284661" cy="1919500"/>
          </a:xfrm>
          <a:prstGeom prst="rect">
            <a:avLst/>
          </a:prstGeom>
        </p:spPr>
        <p:txBody>
          <a:bodyPr wrap="square">
            <a:spAutoFit/>
          </a:bodyPr>
          <a:lstStyle/>
          <a:p>
            <a:pPr marL="171450" lvl="0" indent="-171450">
              <a:lnSpc>
                <a:spcPct val="115000"/>
              </a:lnSpc>
              <a:spcAft>
                <a:spcPts val="1000"/>
              </a:spcAft>
              <a:buFont typeface="Wingdings" panose="05000000000000000000" pitchFamily="2" charset="2"/>
              <a:buChar char="q"/>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Targeta de dèbit</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___________________________________________________________________________________________________________________________________________________________________________</a:t>
            </a:r>
          </a:p>
          <a:p>
            <a:pPr marL="171450" lvl="0" indent="-171450">
              <a:lnSpc>
                <a:spcPct val="115000"/>
              </a:lnSpc>
              <a:spcAft>
                <a:spcPts val="1000"/>
              </a:spcAft>
              <a:buFont typeface="Wingdings" panose="05000000000000000000" pitchFamily="2" charset="2"/>
              <a:buChar char="q"/>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Targeta de crèdit</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___________________________________________________________________________________________________________________________________________________________________________</a:t>
            </a:r>
            <a:endPar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17" name="Imagen 16">
            <a:extLst>
              <a:ext uri="{FF2B5EF4-FFF2-40B4-BE49-F238E27FC236}">
                <a16:creationId xmlns:a16="http://schemas.microsoft.com/office/drawing/2014/main" id="{5F36DD65-381F-0946-AE95-F563F9FE65B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17429" t="26934" r="18930" b="28871"/>
          <a:stretch/>
        </p:blipFill>
        <p:spPr>
          <a:xfrm>
            <a:off x="799297" y="8244471"/>
            <a:ext cx="812936" cy="564539"/>
          </a:xfrm>
          <a:prstGeom prst="rect">
            <a:avLst/>
          </a:prstGeom>
        </p:spPr>
      </p:pic>
      <p:pic>
        <p:nvPicPr>
          <p:cNvPr id="4" name="Imagen 3"/>
          <p:cNvPicPr>
            <a:picLocks noChangeAspect="1"/>
          </p:cNvPicPr>
          <p:nvPr/>
        </p:nvPicPr>
        <p:blipFill>
          <a:blip r:embed="rId9"/>
          <a:stretch>
            <a:fillRect/>
          </a:stretch>
        </p:blipFill>
        <p:spPr>
          <a:xfrm>
            <a:off x="796793" y="7308785"/>
            <a:ext cx="815440" cy="556196"/>
          </a:xfrm>
          <a:prstGeom prst="rect">
            <a:avLst/>
          </a:prstGeom>
        </p:spPr>
      </p:pic>
    </p:spTree>
    <p:extLst>
      <p:ext uri="{BB962C8B-B14F-4D97-AF65-F5344CB8AC3E}">
        <p14:creationId xmlns:p14="http://schemas.microsoft.com/office/powerpoint/2010/main" val="258879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0 Imagen">
            <a:extLst>
              <a:ext uri="{FF2B5EF4-FFF2-40B4-BE49-F238E27FC236}">
                <a16:creationId xmlns:a16="http://schemas.microsoft.com/office/drawing/2014/main" id="{3734F0F0-6A43-1545-991A-54B81254CF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03" t="23219" r="20518" b="46437"/>
          <a:stretch/>
        </p:blipFill>
        <p:spPr>
          <a:xfrm>
            <a:off x="6047734" y="1865873"/>
            <a:ext cx="706016" cy="980992"/>
          </a:xfrm>
          <a:prstGeom prst="rect">
            <a:avLst/>
          </a:prstGeom>
        </p:spPr>
      </p:pic>
      <p:sp>
        <p:nvSpPr>
          <p:cNvPr id="24" name="Rectángulo redondeado 34"/>
          <p:cNvSpPr>
            <a:spLocks noChangeArrowheads="1"/>
          </p:cNvSpPr>
          <p:nvPr/>
        </p:nvSpPr>
        <p:spPr bwMode="auto">
          <a:xfrm>
            <a:off x="1111753" y="2046541"/>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ACTIVITAT 3: Un cap de setmana amb els amics</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21" name="11 Imagen">
            <a:extLst>
              <a:ext uri="{FF2B5EF4-FFF2-40B4-BE49-F238E27FC236}">
                <a16:creationId xmlns:a16="http://schemas.microsoft.com/office/drawing/2014/main" id="{4453C5E9-E2B4-E449-8DB5-DAF4110B03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865" t="23219" r="36897" b="46437"/>
          <a:stretch/>
        </p:blipFill>
        <p:spPr>
          <a:xfrm>
            <a:off x="5764881" y="2037567"/>
            <a:ext cx="628932" cy="643663"/>
          </a:xfrm>
          <a:prstGeom prst="rect">
            <a:avLst/>
          </a:prstGeom>
        </p:spPr>
      </p:pic>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5"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pic>
        <p:nvPicPr>
          <p:cNvPr id="25" name="Picture 43" descr="EducaciÃ³n lÃ­nea negra icono - 25 conjunto de iconos de esquema de negocios"/>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58778" y="1865453"/>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26" name="Rectángulo 25"/>
          <p:cNvSpPr/>
          <p:nvPr/>
        </p:nvSpPr>
        <p:spPr>
          <a:xfrm>
            <a:off x="658778" y="2902330"/>
            <a:ext cx="5782214" cy="4091954"/>
          </a:xfrm>
          <a:prstGeom prst="rect">
            <a:avLst/>
          </a:prstGeom>
          <a:noFill/>
        </p:spPr>
        <p:txBody>
          <a:bodyPr wrap="square">
            <a:spAutoFit/>
          </a:bodyPr>
          <a:lstStyle/>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S’acosta el pont, els nous amics que han fet la Vanessa i el Marc diuen d’anar a passar el cap de setmana a la muntanya. Han calculat que amb 100 € ja farien, perquè̀ hi ha un autobús que els deixa mot a prop i la casa rural surt bé de preu perquè̀ són molts. </a:t>
            </a:r>
          </a:p>
          <a:p>
            <a:pPr algn="just">
              <a:lnSpc>
                <a:spcPct val="114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Marc no s’ho pensa, té 200 € estalviats, se’n gastarà̀ 100 € i així́ coneixerà̀ millor els nous amics. La Vanessa té un dilema, li queden 10 € a la butxaca i ha de pagar 20 € més del primer rebut de la targeta. Ha demanat als pares si li deixarien alguns diners extres, li han dit que d’acord, que excepcionalment li donaran 50 €. Li’n falten 50 €. </a:t>
            </a:r>
          </a:p>
          <a:p>
            <a:pPr algn="just">
              <a:lnSpc>
                <a:spcPct val="114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Ha calculat que si ho posa a la quota de la targeta només li pujarà̀ uns 5 € més al mes. Decideix que no es pot perdre un esdeveniment com aquest, és el primer de la carrera! </a:t>
            </a:r>
          </a:p>
          <a:p>
            <a:pPr algn="just">
              <a:lnSpc>
                <a:spcPct val="114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Vosaltres que faríeu? Argumenteu-ho.</a:t>
            </a:r>
          </a:p>
          <a:p>
            <a:pPr algn="just">
              <a:lnSpc>
                <a:spcPct val="114000"/>
              </a:lnSpc>
            </a:pPr>
            <a:r>
              <a:rPr lang="es-ES" sz="1200" dirty="0"/>
              <a:t>___________________________________________________________________________________________________________________________________________________________________________________________________________________________</a:t>
            </a:r>
            <a:endPar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sp>
        <p:nvSpPr>
          <p:cNvPr id="16" name="Rectángulo 15">
            <a:extLst>
              <a:ext uri="{FF2B5EF4-FFF2-40B4-BE49-F238E27FC236}">
                <a16:creationId xmlns:a16="http://schemas.microsoft.com/office/drawing/2014/main" id="{51FD9E75-53D3-E14A-A0AB-DDFEE4390655}"/>
              </a:ext>
            </a:extLst>
          </p:cNvPr>
          <p:cNvSpPr/>
          <p:nvPr/>
        </p:nvSpPr>
        <p:spPr>
          <a:xfrm>
            <a:off x="2190748" y="7624251"/>
            <a:ext cx="4195765" cy="927177"/>
          </a:xfrm>
          <a:prstGeom prst="rect">
            <a:avLst/>
          </a:prstGeom>
        </p:spPr>
        <p:txBody>
          <a:bodyPr wrap="square">
            <a:spAutoFit/>
          </a:bodyPr>
          <a:lstStyle/>
          <a:p>
            <a:pPr marL="171450" lvl="0" indent="-171450">
              <a:lnSpc>
                <a:spcPct val="115000"/>
              </a:lnSpc>
              <a:spcAft>
                <a:spcPts val="1000"/>
              </a:spcAft>
              <a:buFont typeface="Wingdings" panose="05000000000000000000" pitchFamily="2" charset="2"/>
              <a:buChar char="q"/>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Descobert en compte</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________________________________________________________________________________________________________________________________________________________________________</a:t>
            </a:r>
          </a:p>
        </p:txBody>
      </p:sp>
      <p:pic>
        <p:nvPicPr>
          <p:cNvPr id="19" name="8 Imagen">
            <a:extLst>
              <a:ext uri="{FF2B5EF4-FFF2-40B4-BE49-F238E27FC236}">
                <a16:creationId xmlns:a16="http://schemas.microsoft.com/office/drawing/2014/main" id="{98B2E7B9-8EAA-8149-816F-24B63DD740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621" t="23219" r="62759" b="46437"/>
          <a:stretch/>
        </p:blipFill>
        <p:spPr>
          <a:xfrm>
            <a:off x="5369741" y="1888583"/>
            <a:ext cx="802630" cy="980992"/>
          </a:xfrm>
          <a:prstGeom prst="rect">
            <a:avLst/>
          </a:prstGeom>
        </p:spPr>
      </p:pic>
      <p:pic>
        <p:nvPicPr>
          <p:cNvPr id="22" name="Imagen 21">
            <a:extLst>
              <a:ext uri="{FF2B5EF4-FFF2-40B4-BE49-F238E27FC236}">
                <a16:creationId xmlns:a16="http://schemas.microsoft.com/office/drawing/2014/main" id="{6BAAA045-C09A-1E42-8871-06A03A68EDC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313" b="99681" l="958" r="99681"/>
                    </a14:imgEffect>
                  </a14:imgLayer>
                </a14:imgProps>
              </a:ext>
            </a:extLst>
          </a:blip>
          <a:stretch>
            <a:fillRect/>
          </a:stretch>
        </p:blipFill>
        <p:spPr>
          <a:xfrm>
            <a:off x="605880" y="7215131"/>
            <a:ext cx="1431564" cy="1431564"/>
          </a:xfrm>
          <a:prstGeom prst="rect">
            <a:avLst/>
          </a:prstGeom>
        </p:spPr>
      </p:pic>
    </p:spTree>
    <p:extLst>
      <p:ext uri="{BB962C8B-B14F-4D97-AF65-F5344CB8AC3E}">
        <p14:creationId xmlns:p14="http://schemas.microsoft.com/office/powerpoint/2010/main" val="131854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27" name="Rectángulo redondeado 34">
            <a:extLst>
              <a:ext uri="{FF2B5EF4-FFF2-40B4-BE49-F238E27FC236}">
                <a16:creationId xmlns:a16="http://schemas.microsoft.com/office/drawing/2014/main" id="{63FED7C0-DA58-0845-B2DD-D1C83CC9998A}"/>
              </a:ext>
            </a:extLst>
          </p:cNvPr>
          <p:cNvSpPr>
            <a:spLocks noChangeArrowheads="1"/>
          </p:cNvSpPr>
          <p:nvPr/>
        </p:nvSpPr>
        <p:spPr bwMode="auto">
          <a:xfrm>
            <a:off x="1106179" y="2142954"/>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ACTIVITAT 4: Una possible feina</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28" name="Picture 43" descr="EducaciÃ³n lÃ­nea negra icono - 25 conjunto de iconos de esquema de negocios">
            <a:extLst>
              <a:ext uri="{FF2B5EF4-FFF2-40B4-BE49-F238E27FC236}">
                <a16:creationId xmlns:a16="http://schemas.microsoft.com/office/drawing/2014/main" id="{C362B1D6-1A2B-0749-800B-418DF35EE288}"/>
              </a:ext>
            </a:extLst>
          </p:cNvPr>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53204" y="1961866"/>
            <a:ext cx="552451" cy="723901"/>
          </a:xfrm>
          <a:prstGeom prst="rect">
            <a:avLst/>
          </a:prstGeom>
          <a:noFill/>
          <a:extLst>
            <a:ext uri="{909E8E84-426E-40DD-AFC4-6F175D3DCCD1}">
              <a14:hiddenFill xmlns:a14="http://schemas.microsoft.com/office/drawing/2010/main">
                <a:solidFill>
                  <a:srgbClr val="FFFFFF"/>
                </a:solidFill>
              </a14:hiddenFill>
            </a:ext>
          </a:extLst>
        </p:spPr>
      </p:pic>
      <p:pic>
        <p:nvPicPr>
          <p:cNvPr id="32" name="8 Imagen">
            <a:extLst>
              <a:ext uri="{FF2B5EF4-FFF2-40B4-BE49-F238E27FC236}">
                <a16:creationId xmlns:a16="http://schemas.microsoft.com/office/drawing/2014/main" id="{39C33106-2054-B84D-B1E6-F3D8AFA5CB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362" t="28735" r="29171" b="30575"/>
          <a:stretch/>
        </p:blipFill>
        <p:spPr>
          <a:xfrm>
            <a:off x="5155824" y="1793458"/>
            <a:ext cx="1382433" cy="948756"/>
          </a:xfrm>
          <a:prstGeom prst="rect">
            <a:avLst/>
          </a:prstGeom>
        </p:spPr>
      </p:pic>
      <p:sp>
        <p:nvSpPr>
          <p:cNvPr id="7" name="Rectángulo 6">
            <a:extLst>
              <a:ext uri="{FF2B5EF4-FFF2-40B4-BE49-F238E27FC236}">
                <a16:creationId xmlns:a16="http://schemas.microsoft.com/office/drawing/2014/main" id="{7C314BD2-0F3F-9948-B065-E6E92B9D6EDC}"/>
              </a:ext>
            </a:extLst>
          </p:cNvPr>
          <p:cNvSpPr/>
          <p:nvPr/>
        </p:nvSpPr>
        <p:spPr>
          <a:xfrm>
            <a:off x="604300" y="2979929"/>
            <a:ext cx="5782213" cy="4322786"/>
          </a:xfrm>
          <a:prstGeom prst="rect">
            <a:avLst/>
          </a:prstGeom>
        </p:spPr>
        <p:txBody>
          <a:bodyPr wrap="square">
            <a:spAutoFit/>
          </a:bodyPr>
          <a:lstStyle/>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Avui han aparegut uns anuncis a la facultat d’un nou restaurant que busca repartidors a domicili pels caps de setmana, ofereixen contracte indefinit, un salari de 400 € nets al mes i demanen que el treballador tingui carnet i moto pròpia amb unes característiques determinades. </a:t>
            </a:r>
          </a:p>
          <a:p>
            <a:pPr algn="just">
              <a:lnSpc>
                <a:spcPct val="114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Marc i la Vanessa pensen que els encaixaria molt aquesta feina, tots dos tenen carnet, tenen els caps de setmana lliures i els diners els anirien molt bé. L'únic problema és que no tenen moto. Han trobat un concessionari que diu que els finança una moto com la que necessiten que costa 2.500 € al 0% i una comissió́ d’obertura de 100 € a 36 mesos i amb una quota de 69,44 €. </a:t>
            </a:r>
          </a:p>
          <a:p>
            <a:pPr algn="just">
              <a:lnSpc>
                <a:spcPct val="114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spcAft>
                <a:spcPts val="600"/>
              </a:spcAf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Contents tots dos decideixen comprar la moto. Però̀ sorpresa: </a:t>
            </a:r>
          </a:p>
          <a:p>
            <a:pPr algn="just">
              <a:lnSpc>
                <a:spcPct val="114000"/>
              </a:lnSpc>
              <a:spcAft>
                <a:spcPts val="600"/>
              </a:spcAf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La TAE és del 2,78% </a:t>
            </a: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 la Vanessa li deneguen el finançament. </a:t>
            </a:r>
          </a:p>
          <a:p>
            <a:pPr algn="just">
              <a:lnSpc>
                <a:spcPct val="114000"/>
              </a:lnSpc>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lnSpc>
                <a:spcPct val="114000"/>
              </a:lnSpc>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Vosaltres què faríeu? Argumenteu-ho. </a:t>
            </a:r>
          </a:p>
          <a:p>
            <a:pPr algn="just">
              <a:lnSpc>
                <a:spcPct val="114000"/>
              </a:lnSpc>
            </a:pPr>
            <a:r>
              <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sp>
        <p:nvSpPr>
          <p:cNvPr id="17" name="Rectángulo redondeado 34"/>
          <p:cNvSpPr>
            <a:spLocks noChangeArrowheads="1"/>
          </p:cNvSpPr>
          <p:nvPr/>
        </p:nvSpPr>
        <p:spPr bwMode="auto">
          <a:xfrm>
            <a:off x="1111753" y="7408615"/>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ACTIVITAT 5: Raonable o no raonable?</a:t>
            </a:r>
            <a:endParaRPr lang="ca-ES" altLang="es-ES" sz="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18" name="Picture 43" descr="EducaciÃ³n lÃ­nea negra icono - 25 conjunto de iconos de esquema de negocios"/>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58778" y="7227527"/>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28"/>
          <p:cNvSpPr/>
          <p:nvPr/>
        </p:nvSpPr>
        <p:spPr>
          <a:xfrm>
            <a:off x="604299" y="7981240"/>
            <a:ext cx="5817650" cy="2242089"/>
          </a:xfrm>
          <a:prstGeom prst="rect">
            <a:avLst/>
          </a:prstGeom>
        </p:spPr>
        <p:txBody>
          <a:bodyPr wrap="square">
            <a:spAutoFit/>
          </a:bodyPr>
          <a:lstStyle/>
          <a:p>
            <a:pPr marL="171450" lvl="0" indent="-171450">
              <a:lnSpc>
                <a:spcPct val="115000"/>
              </a:lnSpc>
              <a:spcAft>
                <a:spcPts val="1000"/>
              </a:spcAft>
              <a:buFont typeface="Wingdings" panose="05000000000000000000" pitchFamily="2" charset="2"/>
              <a:buChar char="q"/>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Préstec raonable</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________________________________________________________________________________________________________________________________________________________________</a:t>
            </a:r>
          </a:p>
          <a:p>
            <a:pPr marL="171450" lvl="0" indent="-171450">
              <a:lnSpc>
                <a:spcPct val="115000"/>
              </a:lnSpc>
              <a:spcAft>
                <a:spcPts val="1000"/>
              </a:spcAft>
              <a:buFont typeface="Wingdings" panose="05000000000000000000" pitchFamily="2" charset="2"/>
              <a:buChar char="q"/>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Préstec no raonable</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_______________________________________________________________________________________________________________________________________________________________</a:t>
            </a:r>
          </a:p>
          <a:p>
            <a:pPr lvl="0">
              <a:lnSpc>
                <a:spcPct val="115000"/>
              </a:lnSpc>
              <a:spcAft>
                <a:spcPts val="1000"/>
              </a:spcAft>
              <a:tabLst>
                <a:tab pos="457200" algn="l"/>
              </a:tabLst>
            </a:pPr>
            <a:endPar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grpSp>
        <p:nvGrpSpPr>
          <p:cNvPr id="30" name="Grupo 29"/>
          <p:cNvGrpSpPr/>
          <p:nvPr/>
        </p:nvGrpSpPr>
        <p:grpSpPr>
          <a:xfrm>
            <a:off x="4724399" y="7015375"/>
            <a:ext cx="1993901" cy="1420520"/>
            <a:chOff x="4724399" y="1721483"/>
            <a:chExt cx="1993901" cy="1420520"/>
          </a:xfrm>
        </p:grpSpPr>
        <p:pic>
          <p:nvPicPr>
            <p:cNvPr id="31" name="Imagen 30">
              <a:extLst>
                <a:ext uri="{FF2B5EF4-FFF2-40B4-BE49-F238E27FC236}">
                  <a16:creationId xmlns:a16="http://schemas.microsoft.com/office/drawing/2014/main" id="{20C352C6-1412-3247-B025-C3F942FDBA3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4" b="89936" l="9904" r="94569"/>
                      </a14:imgEffect>
                    </a14:imgLayer>
                  </a14:imgProps>
                </a:ext>
              </a:extLst>
            </a:blip>
            <a:stretch>
              <a:fillRect/>
            </a:stretch>
          </p:blipFill>
          <p:spPr>
            <a:xfrm>
              <a:off x="5297780" y="1721483"/>
              <a:ext cx="1420520" cy="1420520"/>
            </a:xfrm>
            <a:prstGeom prst="rect">
              <a:avLst/>
            </a:prstGeom>
          </p:spPr>
        </p:pic>
        <p:pic>
          <p:nvPicPr>
            <p:cNvPr id="33" name="Imagen 32">
              <a:extLst>
                <a:ext uri="{FF2B5EF4-FFF2-40B4-BE49-F238E27FC236}">
                  <a16:creationId xmlns:a16="http://schemas.microsoft.com/office/drawing/2014/main" id="{BD2B303B-1EA4-0042-8F05-8001AEDB19F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67732" y1="26837" x2="67891" y2="27476"/>
                          <a14:foregroundMark x1="66773" y1="33227" x2="66773" y2="33227"/>
                          <a14:foregroundMark x1="67252" y1="34824" x2="67252" y2="34824"/>
                          <a14:foregroundMark x1="56869" y1="17891" x2="56869" y2="17891"/>
                          <a14:foregroundMark x1="60703" y1="13578" x2="60703" y2="13578"/>
                          <a14:foregroundMark x1="66454" y1="12939" x2="66454" y2="12939"/>
                          <a14:foregroundMark x1="72204" y1="13738" x2="72204" y2="13738"/>
                          <a14:foregroundMark x1="76677" y1="17891" x2="76677" y2="17891"/>
                          <a14:foregroundMark x1="72204" y1="21406" x2="72204" y2="21406"/>
                        </a14:backgroundRemoval>
                      </a14:imgEffect>
                    </a14:imgLayer>
                  </a14:imgProps>
                </a:ext>
              </a:extLst>
            </a:blip>
            <a:stretch>
              <a:fillRect/>
            </a:stretch>
          </p:blipFill>
          <p:spPr>
            <a:xfrm>
              <a:off x="4724399" y="1886986"/>
              <a:ext cx="1085558" cy="1085558"/>
            </a:xfrm>
            <a:prstGeom prst="rect">
              <a:avLst/>
            </a:prstGeom>
          </p:spPr>
        </p:pic>
      </p:grpSp>
    </p:spTree>
    <p:extLst>
      <p:ext uri="{BB962C8B-B14F-4D97-AF65-F5344CB8AC3E}">
        <p14:creationId xmlns:p14="http://schemas.microsoft.com/office/powerpoint/2010/main" val="249362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4" name="Rectángulo 13">
            <a:extLst>
              <a:ext uri="{FF2B5EF4-FFF2-40B4-BE49-F238E27FC236}">
                <a16:creationId xmlns:a16="http://schemas.microsoft.com/office/drawing/2014/main" id="{AF5E7B16-FECB-834F-BC10-180863A21C25}"/>
              </a:ext>
            </a:extLst>
          </p:cNvPr>
          <p:cNvSpPr/>
          <p:nvPr/>
        </p:nvSpPr>
        <p:spPr>
          <a:xfrm>
            <a:off x="765843" y="1925453"/>
            <a:ext cx="5620670" cy="1015663"/>
          </a:xfrm>
          <a:prstGeom prst="rect">
            <a:avLst/>
          </a:prstGeom>
        </p:spPr>
        <p:txBody>
          <a:bodyPr wrap="square">
            <a:spAutoFit/>
          </a:bodyPr>
          <a:lstStyle/>
          <a:p>
            <a:pPr lvl="0" algn="just"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L’interès dels préstecs quan més baix millor</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però que són el TIN i la TAE?:</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algn="just" eaLnBrk="0" fontAlgn="base" hangingPunct="0">
              <a:spcBef>
                <a:spcPct val="0"/>
              </a:spcBef>
              <a:spcAft>
                <a:spcPct val="0"/>
              </a:spcAf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TIN: ___________________________________________________</a:t>
            </a:r>
          </a:p>
          <a:p>
            <a:pPr lvl="0" algn="just" eaLnBrk="0" fontAlgn="base" hangingPunct="0">
              <a:spcBef>
                <a:spcPct val="0"/>
              </a:spcBef>
              <a:spcAft>
                <a:spcPct val="0"/>
              </a:spcAft>
            </a:pPr>
            <a:endPar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algn="just"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TAE</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a:t>
            </a:r>
          </a:p>
        </p:txBody>
      </p:sp>
      <p:sp>
        <p:nvSpPr>
          <p:cNvPr id="15" name="Rectángulo redondeado 34">
            <a:extLst>
              <a:ext uri="{FF2B5EF4-FFF2-40B4-BE49-F238E27FC236}">
                <a16:creationId xmlns:a16="http://schemas.microsoft.com/office/drawing/2014/main" id="{D4F0B113-DF5E-EE49-9F50-B5BF37750C7F}"/>
              </a:ext>
            </a:extLst>
          </p:cNvPr>
          <p:cNvSpPr>
            <a:spLocks noChangeArrowheads="1"/>
          </p:cNvSpPr>
          <p:nvPr/>
        </p:nvSpPr>
        <p:spPr bwMode="auto">
          <a:xfrm>
            <a:off x="1209675" y="3269714"/>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ACTIVITAT 6: Calculem quant pagaríem</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16" name="Picture 43" descr="EducaciÃ³n lÃ­nea negra icono - 25 conjunto de iconos de esquema de negocios">
            <a:extLst>
              <a:ext uri="{FF2B5EF4-FFF2-40B4-BE49-F238E27FC236}">
                <a16:creationId xmlns:a16="http://schemas.microsoft.com/office/drawing/2014/main" id="{A6CC3E88-1D88-954C-92D6-DAFB1C1ED681}"/>
              </a:ext>
            </a:extLst>
          </p:cNvPr>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724471" y="3098356"/>
            <a:ext cx="552451" cy="7239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1 Tabla">
            <a:extLst>
              <a:ext uri="{FF2B5EF4-FFF2-40B4-BE49-F238E27FC236}">
                <a16:creationId xmlns:a16="http://schemas.microsoft.com/office/drawing/2014/main" id="{677DA9D9-FAB8-B743-A8CD-90F3FC657666}"/>
              </a:ext>
            </a:extLst>
          </p:cNvPr>
          <p:cNvGraphicFramePr>
            <a:graphicFrameLocks noGrp="1"/>
          </p:cNvGraphicFramePr>
          <p:nvPr>
            <p:extLst>
              <p:ext uri="{D42A27DB-BD31-4B8C-83A1-F6EECF244321}">
                <p14:modId xmlns:p14="http://schemas.microsoft.com/office/powerpoint/2010/main" val="2414100432"/>
              </p:ext>
            </p:extLst>
          </p:nvPr>
        </p:nvGraphicFramePr>
        <p:xfrm>
          <a:off x="765843" y="3994339"/>
          <a:ext cx="5586030" cy="2333048"/>
        </p:xfrm>
        <a:graphic>
          <a:graphicData uri="http://schemas.openxmlformats.org/drawingml/2006/table">
            <a:tbl>
              <a:tblPr firstRow="1" bandRow="1">
                <a:tableStyleId>{5C22544A-7EE6-4342-B048-85BDC9FD1C3A}</a:tableStyleId>
              </a:tblPr>
              <a:tblGrid>
                <a:gridCol w="681957">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1026246">
                  <a:extLst>
                    <a:ext uri="{9D8B030D-6E8A-4147-A177-3AD203B41FA5}">
                      <a16:colId xmlns:a16="http://schemas.microsoft.com/office/drawing/2014/main" val="20005"/>
                    </a:ext>
                  </a:extLst>
                </a:gridCol>
                <a:gridCol w="652027">
                  <a:extLst>
                    <a:ext uri="{9D8B030D-6E8A-4147-A177-3AD203B41FA5}">
                      <a16:colId xmlns:a16="http://schemas.microsoft.com/office/drawing/2014/main" val="20006"/>
                    </a:ext>
                  </a:extLst>
                </a:gridCol>
              </a:tblGrid>
              <a:tr h="806711">
                <a:tc>
                  <a:txBody>
                    <a:bodyPr/>
                    <a:lstStyle/>
                    <a:p>
                      <a:pPr algn="ctr"/>
                      <a:r>
                        <a:rPr lang="ca-ES" sz="1100" b="1" noProof="0" dirty="0">
                          <a:latin typeface="Roboto" panose="02000000000000000000" pitchFamily="2" charset="0"/>
                          <a:ea typeface="Roboto" panose="02000000000000000000" pitchFamily="2" charset="0"/>
                        </a:rPr>
                        <a:t>Interès</a:t>
                      </a:r>
                    </a:p>
                  </a:txBody>
                  <a:tcPr anchor="ctr">
                    <a:lnL w="12700" cmpd="sng">
                      <a:noFill/>
                    </a:lnL>
                    <a:lnR w="12700" cap="flat" cmpd="sng" algn="ctr">
                      <a:solidFill>
                        <a:srgbClr val="3F4A74"/>
                      </a:solidFill>
                      <a:prstDash val="solid"/>
                      <a:round/>
                      <a:headEnd type="none" w="med" len="med"/>
                      <a:tailEnd type="none" w="med" len="med"/>
                    </a:lnR>
                    <a:lnT w="12700" cmpd="sng">
                      <a:noFill/>
                    </a:lnT>
                    <a:lnB w="12700" cap="flat" cmpd="sng" algn="ctr">
                      <a:solidFill>
                        <a:srgbClr val="3F4A74"/>
                      </a:solidFill>
                      <a:prstDash val="solid"/>
                      <a:round/>
                      <a:headEnd type="none" w="med" len="med"/>
                      <a:tailEnd type="none" w="med" len="med"/>
                    </a:lnB>
                    <a:lnTlToBr w="12700" cmpd="sng">
                      <a:noFill/>
                      <a:prstDash val="solid"/>
                    </a:lnTlToBr>
                    <a:lnBlToTr w="12700" cmpd="sng">
                      <a:noFill/>
                      <a:prstDash val="solid"/>
                    </a:lnBlToTr>
                    <a:solidFill>
                      <a:srgbClr val="3F4A74"/>
                    </a:solidFill>
                  </a:tcPr>
                </a:tc>
                <a:tc>
                  <a:txBody>
                    <a:bodyPr/>
                    <a:lstStyle/>
                    <a:p>
                      <a:pPr algn="ctr"/>
                      <a:r>
                        <a:rPr lang="ca-ES" sz="1100" b="1" kern="1200" noProof="0" dirty="0">
                          <a:solidFill>
                            <a:schemeClr val="lt1"/>
                          </a:solidFill>
                          <a:latin typeface="Roboto" panose="02000000000000000000" pitchFamily="2" charset="0"/>
                          <a:ea typeface="Roboto" panose="02000000000000000000" pitchFamily="2" charset="0"/>
                          <a:cs typeface="+mn-cs"/>
                        </a:rPr>
                        <a:t>Periodicitat</a:t>
                      </a:r>
                    </a:p>
                  </a:txBody>
                  <a:tcPr anchor="ctr">
                    <a:lnL w="12700" cap="flat" cmpd="sng" algn="ctr">
                      <a:solidFill>
                        <a:srgbClr val="3F4A74"/>
                      </a:solidFill>
                      <a:prstDash val="solid"/>
                      <a:round/>
                      <a:headEnd type="none" w="med" len="med"/>
                      <a:tailEnd type="none" w="med" len="med"/>
                    </a:lnL>
                    <a:lnR w="12700" cap="flat" cmpd="sng" algn="ctr">
                      <a:solidFill>
                        <a:srgbClr val="3F4A74"/>
                      </a:solidFill>
                      <a:prstDash val="solid"/>
                      <a:round/>
                      <a:headEnd type="none" w="med" len="med"/>
                      <a:tailEnd type="none" w="med" len="med"/>
                    </a:lnR>
                    <a:lnT w="12700" cmpd="sng">
                      <a:noFill/>
                    </a:lnT>
                    <a:lnB w="12700" cap="flat" cmpd="sng" algn="ctr">
                      <a:solidFill>
                        <a:srgbClr val="3F4A74"/>
                      </a:solidFill>
                      <a:prstDash val="solid"/>
                      <a:round/>
                      <a:headEnd type="none" w="med" len="med"/>
                      <a:tailEnd type="none" w="med" len="med"/>
                    </a:lnB>
                    <a:lnTlToBr w="12700" cmpd="sng">
                      <a:noFill/>
                      <a:prstDash val="solid"/>
                    </a:lnTlToBr>
                    <a:lnBlToTr w="12700" cmpd="sng">
                      <a:noFill/>
                      <a:prstDash val="solid"/>
                    </a:lnBlToTr>
                    <a:solidFill>
                      <a:srgbClr val="3F4A74"/>
                    </a:solidFill>
                  </a:tcPr>
                </a:tc>
                <a:tc>
                  <a:txBody>
                    <a:bodyPr/>
                    <a:lstStyle/>
                    <a:p>
                      <a:pPr algn="ctr"/>
                      <a:r>
                        <a:rPr lang="ca-ES" sz="1100" b="1" noProof="0" dirty="0">
                          <a:latin typeface="Roboto" panose="02000000000000000000" pitchFamily="2" charset="0"/>
                          <a:ea typeface="Roboto" panose="02000000000000000000" pitchFamily="2" charset="0"/>
                        </a:rPr>
                        <a:t>Despeses</a:t>
                      </a:r>
                    </a:p>
                  </a:txBody>
                  <a:tcPr anchor="ctr">
                    <a:lnL w="12700" cap="flat" cmpd="sng" algn="ctr">
                      <a:solidFill>
                        <a:srgbClr val="3F4A74"/>
                      </a:solidFill>
                      <a:prstDash val="solid"/>
                      <a:round/>
                      <a:headEnd type="none" w="med" len="med"/>
                      <a:tailEnd type="none" w="med" len="med"/>
                    </a:lnL>
                    <a:lnR w="12700" cap="flat" cmpd="sng" algn="ctr">
                      <a:solidFill>
                        <a:srgbClr val="3F4A74"/>
                      </a:solidFill>
                      <a:prstDash val="solid"/>
                      <a:round/>
                      <a:headEnd type="none" w="med" len="med"/>
                      <a:tailEnd type="none" w="med" len="med"/>
                    </a:lnR>
                    <a:lnT w="12700" cmpd="sng">
                      <a:noFill/>
                    </a:lnT>
                    <a:lnB w="12700" cap="flat" cmpd="sng" algn="ctr">
                      <a:solidFill>
                        <a:srgbClr val="3F4A74"/>
                      </a:solidFill>
                      <a:prstDash val="solid"/>
                      <a:round/>
                      <a:headEnd type="none" w="med" len="med"/>
                      <a:tailEnd type="none" w="med" len="med"/>
                    </a:lnB>
                    <a:lnTlToBr w="12700" cmpd="sng">
                      <a:noFill/>
                      <a:prstDash val="solid"/>
                    </a:lnTlToBr>
                    <a:lnBlToTr w="12700" cmpd="sng">
                      <a:noFill/>
                      <a:prstDash val="solid"/>
                    </a:lnBlToTr>
                    <a:solidFill>
                      <a:srgbClr val="3F4A74"/>
                    </a:solidFill>
                  </a:tcPr>
                </a:tc>
                <a:tc>
                  <a:txBody>
                    <a:bodyPr/>
                    <a:lstStyle/>
                    <a:p>
                      <a:pPr algn="ctr"/>
                      <a:r>
                        <a:rPr lang="ca-ES" sz="1100" b="1" noProof="0" dirty="0">
                          <a:latin typeface="Roboto" panose="02000000000000000000" pitchFamily="2" charset="0"/>
                          <a:ea typeface="Roboto" panose="02000000000000000000" pitchFamily="2" charset="0"/>
                        </a:rPr>
                        <a:t>Quota</a:t>
                      </a:r>
                    </a:p>
                  </a:txBody>
                  <a:tcPr anchor="ctr">
                    <a:lnL w="12700" cap="flat" cmpd="sng" algn="ctr">
                      <a:solidFill>
                        <a:srgbClr val="3F4A74"/>
                      </a:solidFill>
                      <a:prstDash val="solid"/>
                      <a:round/>
                      <a:headEnd type="none" w="med" len="med"/>
                      <a:tailEnd type="none" w="med" len="med"/>
                    </a:lnL>
                    <a:lnR w="12700" cap="flat" cmpd="sng" algn="ctr">
                      <a:solidFill>
                        <a:srgbClr val="3F4A74"/>
                      </a:solidFill>
                      <a:prstDash val="solid"/>
                      <a:round/>
                      <a:headEnd type="none" w="med" len="med"/>
                      <a:tailEnd type="none" w="med" len="med"/>
                    </a:lnR>
                    <a:lnT w="12700" cmpd="sng">
                      <a:noFill/>
                    </a:lnT>
                    <a:lnB w="12700" cap="flat" cmpd="sng" algn="ctr">
                      <a:solidFill>
                        <a:srgbClr val="3F4A74"/>
                      </a:solidFill>
                      <a:prstDash val="solid"/>
                      <a:round/>
                      <a:headEnd type="none" w="med" len="med"/>
                      <a:tailEnd type="none" w="med" len="med"/>
                    </a:lnB>
                    <a:lnTlToBr w="12700" cmpd="sng">
                      <a:noFill/>
                      <a:prstDash val="solid"/>
                    </a:lnTlToBr>
                    <a:lnBlToTr w="12700" cmpd="sng">
                      <a:noFill/>
                      <a:prstDash val="solid"/>
                    </a:lnBlToTr>
                    <a:solidFill>
                      <a:srgbClr val="3F4A74"/>
                    </a:solidFill>
                  </a:tcPr>
                </a:tc>
                <a:tc>
                  <a:txBody>
                    <a:bodyPr/>
                    <a:lstStyle/>
                    <a:p>
                      <a:pPr algn="ctr"/>
                      <a:r>
                        <a:rPr lang="ca-ES" sz="1100" b="1" noProof="0" dirty="0">
                          <a:latin typeface="Roboto" panose="02000000000000000000" pitchFamily="2" charset="0"/>
                          <a:ea typeface="Roboto" panose="02000000000000000000" pitchFamily="2" charset="0"/>
                        </a:rPr>
                        <a:t>Total a pagar</a:t>
                      </a:r>
                    </a:p>
                  </a:txBody>
                  <a:tcPr anchor="ctr">
                    <a:lnL w="12700" cap="flat" cmpd="sng" algn="ctr">
                      <a:solidFill>
                        <a:srgbClr val="3F4A74"/>
                      </a:solidFill>
                      <a:prstDash val="solid"/>
                      <a:round/>
                      <a:headEnd type="none" w="med" len="med"/>
                      <a:tailEnd type="none" w="med" len="med"/>
                    </a:lnL>
                    <a:lnR w="12700" cap="flat" cmpd="sng" algn="ctr">
                      <a:solidFill>
                        <a:srgbClr val="3F4A74"/>
                      </a:solidFill>
                      <a:prstDash val="solid"/>
                      <a:round/>
                      <a:headEnd type="none" w="med" len="med"/>
                      <a:tailEnd type="none" w="med" len="med"/>
                    </a:lnR>
                    <a:lnT w="12700" cmpd="sng">
                      <a:noFill/>
                    </a:lnT>
                    <a:lnB w="12700" cap="flat" cmpd="sng" algn="ctr">
                      <a:solidFill>
                        <a:srgbClr val="3F4A74"/>
                      </a:solidFill>
                      <a:prstDash val="solid"/>
                      <a:round/>
                      <a:headEnd type="none" w="med" len="med"/>
                      <a:tailEnd type="none" w="med" len="med"/>
                    </a:lnB>
                    <a:lnTlToBr w="12700" cmpd="sng">
                      <a:noFill/>
                      <a:prstDash val="solid"/>
                    </a:lnTlToBr>
                    <a:lnBlToTr w="12700" cmpd="sng">
                      <a:noFill/>
                      <a:prstDash val="solid"/>
                    </a:lnBlToTr>
                    <a:solidFill>
                      <a:srgbClr val="3F4A74"/>
                    </a:solidFill>
                  </a:tcPr>
                </a:tc>
                <a:tc>
                  <a:txBody>
                    <a:bodyPr/>
                    <a:lstStyle/>
                    <a:p>
                      <a:pPr algn="ctr"/>
                      <a:r>
                        <a:rPr lang="ca-ES" sz="1100" b="1" noProof="0" dirty="0">
                          <a:latin typeface="Roboto" panose="02000000000000000000" pitchFamily="2" charset="0"/>
                          <a:ea typeface="Roboto" panose="02000000000000000000" pitchFamily="2" charset="0"/>
                        </a:rPr>
                        <a:t>Total d’interessos i despeses</a:t>
                      </a:r>
                    </a:p>
                  </a:txBody>
                  <a:tcPr anchor="ctr">
                    <a:lnL w="12700" cap="flat" cmpd="sng" algn="ctr">
                      <a:solidFill>
                        <a:srgbClr val="3F4A74"/>
                      </a:solidFill>
                      <a:prstDash val="solid"/>
                      <a:round/>
                      <a:headEnd type="none" w="med" len="med"/>
                      <a:tailEnd type="none" w="med" len="med"/>
                    </a:lnL>
                    <a:lnR w="12700" cap="flat" cmpd="sng" algn="ctr">
                      <a:solidFill>
                        <a:srgbClr val="3F4A74"/>
                      </a:solidFill>
                      <a:prstDash val="solid"/>
                      <a:round/>
                      <a:headEnd type="none" w="med" len="med"/>
                      <a:tailEnd type="none" w="med" len="med"/>
                    </a:lnR>
                    <a:lnT w="12700" cmpd="sng">
                      <a:noFill/>
                    </a:lnT>
                    <a:lnB w="12700" cap="flat" cmpd="sng" algn="ctr">
                      <a:solidFill>
                        <a:srgbClr val="3F4A74"/>
                      </a:solidFill>
                      <a:prstDash val="solid"/>
                      <a:round/>
                      <a:headEnd type="none" w="med" len="med"/>
                      <a:tailEnd type="none" w="med" len="med"/>
                    </a:lnB>
                    <a:lnTlToBr w="12700" cmpd="sng">
                      <a:noFill/>
                      <a:prstDash val="solid"/>
                    </a:lnTlToBr>
                    <a:lnBlToTr w="12700" cmpd="sng">
                      <a:noFill/>
                      <a:prstDash val="solid"/>
                    </a:lnBlToTr>
                    <a:solidFill>
                      <a:srgbClr val="3F4A74"/>
                    </a:solidFill>
                  </a:tcPr>
                </a:tc>
                <a:tc>
                  <a:txBody>
                    <a:bodyPr/>
                    <a:lstStyle/>
                    <a:p>
                      <a:pPr algn="ctr"/>
                      <a:r>
                        <a:rPr lang="ca-ES" sz="1100" b="1" noProof="0" dirty="0">
                          <a:latin typeface="Roboto" panose="02000000000000000000" pitchFamily="2" charset="0"/>
                          <a:ea typeface="Roboto" panose="02000000000000000000" pitchFamily="2" charset="0"/>
                        </a:rPr>
                        <a:t>TAE</a:t>
                      </a:r>
                    </a:p>
                  </a:txBody>
                  <a:tcPr anchor="ctr">
                    <a:lnL w="12700" cap="flat" cmpd="sng" algn="ctr">
                      <a:solidFill>
                        <a:srgbClr val="3F4A74"/>
                      </a:solidFill>
                      <a:prstDash val="solid"/>
                      <a:round/>
                      <a:headEnd type="none" w="med" len="med"/>
                      <a:tailEnd type="none" w="med" len="med"/>
                    </a:lnL>
                    <a:lnR w="12700" cmpd="sng">
                      <a:noFill/>
                    </a:lnR>
                    <a:lnT w="12700" cmpd="sng">
                      <a:noFill/>
                    </a:lnT>
                    <a:lnB w="12700" cap="flat" cmpd="sng" algn="ctr">
                      <a:solidFill>
                        <a:srgbClr val="3F4A74"/>
                      </a:solidFill>
                      <a:prstDash val="solid"/>
                      <a:round/>
                      <a:headEnd type="none" w="med" len="med"/>
                      <a:tailEnd type="none" w="med" len="med"/>
                    </a:lnB>
                    <a:lnTlToBr w="12700" cmpd="sng">
                      <a:noFill/>
                      <a:prstDash val="solid"/>
                    </a:lnTlToBr>
                    <a:lnBlToTr w="12700" cmpd="sng">
                      <a:noFill/>
                      <a:prstDash val="solid"/>
                    </a:lnBlToTr>
                    <a:solidFill>
                      <a:srgbClr val="3F4A74"/>
                    </a:solidFill>
                  </a:tcPr>
                </a:tc>
                <a:extLst>
                  <a:ext uri="{0D108BD9-81ED-4DB2-BD59-A6C34878D82A}">
                    <a16:rowId xmlns:a16="http://schemas.microsoft.com/office/drawing/2014/main" val="10000"/>
                  </a:ext>
                </a:extLst>
              </a:tr>
              <a:tr h="349761">
                <a:tc>
                  <a:txBody>
                    <a:bodyPr/>
                    <a:lstStyle/>
                    <a:p>
                      <a:pPr algn="ctr"/>
                      <a:r>
                        <a:rPr lang="ca-ES" sz="1100" b="1" noProof="0" dirty="0">
                          <a:solidFill>
                            <a:srgbClr val="3F4A74"/>
                          </a:solidFill>
                          <a:latin typeface="Roboto" panose="02000000000000000000" pitchFamily="2" charset="0"/>
                          <a:ea typeface="Roboto" panose="02000000000000000000" pitchFamily="2" charset="0"/>
                        </a:rPr>
                        <a:t>6,50%</a:t>
                      </a:r>
                    </a:p>
                  </a:txBody>
                  <a:tcPr anchor="ctr">
                    <a:lnT w="12700" cap="flat" cmpd="sng" algn="ctr">
                      <a:solidFill>
                        <a:srgbClr val="3F4A74"/>
                      </a:solidFill>
                      <a:prstDash val="solid"/>
                      <a:round/>
                      <a:headEnd type="none" w="med" len="med"/>
                      <a:tailEnd type="none" w="med" len="med"/>
                    </a:lnT>
                    <a:noFill/>
                  </a:tcPr>
                </a:tc>
                <a:tc>
                  <a:txBody>
                    <a:bodyPr/>
                    <a:lstStyle/>
                    <a:p>
                      <a:pPr algn="ctr"/>
                      <a:r>
                        <a:rPr lang="ca-ES" sz="1100" b="1" noProof="0" dirty="0">
                          <a:solidFill>
                            <a:srgbClr val="3F4A74"/>
                          </a:solidFill>
                          <a:latin typeface="Roboto" panose="02000000000000000000" pitchFamily="2" charset="0"/>
                          <a:ea typeface="Roboto" panose="02000000000000000000" pitchFamily="2" charset="0"/>
                        </a:rPr>
                        <a:t>Mensual</a:t>
                      </a:r>
                    </a:p>
                  </a:txBody>
                  <a:tcPr anchor="ctr">
                    <a:lnT w="12700" cap="flat" cmpd="sng" algn="ctr">
                      <a:solidFill>
                        <a:srgbClr val="3F4A74"/>
                      </a:solidFill>
                      <a:prstDash val="solid"/>
                      <a:round/>
                      <a:headEnd type="none" w="med" len="med"/>
                      <a:tailEnd type="none" w="med" len="med"/>
                    </a:lnT>
                    <a:noFill/>
                  </a:tcPr>
                </a:tc>
                <a:tc>
                  <a:txBody>
                    <a:bodyPr/>
                    <a:lstStyle/>
                    <a:p>
                      <a:pPr algn="ctr"/>
                      <a:r>
                        <a:rPr lang="ca-ES" sz="1100" b="1" noProof="0" dirty="0">
                          <a:solidFill>
                            <a:srgbClr val="3F4A74"/>
                          </a:solidFill>
                          <a:latin typeface="Roboto" panose="02000000000000000000" pitchFamily="2" charset="0"/>
                          <a:ea typeface="Roboto" panose="02000000000000000000" pitchFamily="2" charset="0"/>
                        </a:rPr>
                        <a:t>75</a:t>
                      </a:r>
                    </a:p>
                  </a:txBody>
                  <a:tcPr anchor="ctr">
                    <a:lnT w="12700" cap="flat" cmpd="sng" algn="ctr">
                      <a:solidFill>
                        <a:srgbClr val="3F4A74"/>
                      </a:solidFill>
                      <a:prstDash val="solid"/>
                      <a:round/>
                      <a:headEnd type="none" w="med" len="med"/>
                      <a:tailEnd type="none" w="med" len="med"/>
                    </a:lnT>
                    <a:noFill/>
                  </a:tcPr>
                </a:tc>
                <a:tc>
                  <a:txBody>
                    <a:bodyPr/>
                    <a:lstStyle/>
                    <a:p>
                      <a:pPr algn="ctr"/>
                      <a:r>
                        <a:rPr lang="ca-ES" sz="1100" b="1" noProof="0" dirty="0">
                          <a:solidFill>
                            <a:srgbClr val="3F4A74"/>
                          </a:solidFill>
                          <a:latin typeface="Roboto" panose="02000000000000000000" pitchFamily="2" charset="0"/>
                          <a:ea typeface="Roboto" panose="02000000000000000000" pitchFamily="2" charset="0"/>
                        </a:rPr>
                        <a:t>196</a:t>
                      </a:r>
                    </a:p>
                  </a:txBody>
                  <a:tcPr anchor="ctr">
                    <a:lnT w="12700" cap="flat" cmpd="sng" algn="ctr">
                      <a:solidFill>
                        <a:srgbClr val="3F4A74"/>
                      </a:solidFill>
                      <a:prstDash val="solid"/>
                      <a:round/>
                      <a:headEnd type="none" w="med" len="med"/>
                      <a:tailEnd type="none" w="med" len="med"/>
                    </a:lnT>
                    <a:noFill/>
                  </a:tcPr>
                </a:tc>
                <a:tc>
                  <a:txBody>
                    <a:bodyPr/>
                    <a:lstStyle/>
                    <a:p>
                      <a:pPr algn="ctr"/>
                      <a:endParaRPr lang="ca-ES" sz="1100" b="1" noProof="0" dirty="0">
                        <a:highlight>
                          <a:srgbClr val="C0C0C0"/>
                        </a:highlight>
                        <a:latin typeface="Roboto" panose="02000000000000000000" pitchFamily="2" charset="0"/>
                        <a:ea typeface="Roboto" panose="02000000000000000000" pitchFamily="2" charset="0"/>
                      </a:endParaRPr>
                    </a:p>
                  </a:txBody>
                  <a:tcPr anchor="ctr">
                    <a:lnT w="12700" cap="flat" cmpd="sng" algn="ctr">
                      <a:solidFill>
                        <a:srgbClr val="3F4A74"/>
                      </a:solidFill>
                      <a:prstDash val="solid"/>
                      <a:round/>
                      <a:headEnd type="none" w="med" len="med"/>
                      <a:tailEnd type="none" w="med" len="med"/>
                    </a:lnT>
                    <a:solidFill>
                      <a:schemeClr val="bg1">
                        <a:lumMod val="75000"/>
                        <a:alpha val="50000"/>
                      </a:schemeClr>
                    </a:solidFill>
                  </a:tcPr>
                </a:tc>
                <a:tc>
                  <a:txBody>
                    <a:bodyPr/>
                    <a:lstStyle/>
                    <a:p>
                      <a:pPr algn="ctr"/>
                      <a:endParaRPr lang="ca-ES" sz="1100" b="1" noProof="0">
                        <a:highlight>
                          <a:srgbClr val="C0C0C0"/>
                        </a:highlight>
                        <a:latin typeface="Roboto" panose="02000000000000000000" pitchFamily="2" charset="0"/>
                        <a:ea typeface="Roboto" panose="02000000000000000000" pitchFamily="2" charset="0"/>
                      </a:endParaRPr>
                    </a:p>
                  </a:txBody>
                  <a:tcPr anchor="ctr">
                    <a:lnT w="12700" cap="flat" cmpd="sng" algn="ctr">
                      <a:solidFill>
                        <a:srgbClr val="3F4A74"/>
                      </a:solidFill>
                      <a:prstDash val="solid"/>
                      <a:round/>
                      <a:headEnd type="none" w="med" len="med"/>
                      <a:tailEnd type="none" w="med" len="med"/>
                    </a:lnT>
                    <a:solidFill>
                      <a:schemeClr val="bg1">
                        <a:lumMod val="75000"/>
                        <a:alpha val="50000"/>
                      </a:schemeClr>
                    </a:solidFill>
                  </a:tcPr>
                </a:tc>
                <a:tc>
                  <a:txBody>
                    <a:bodyPr/>
                    <a:lstStyle/>
                    <a:p>
                      <a:pPr algn="ctr"/>
                      <a:endParaRPr lang="ca-ES" sz="1100" b="1" noProof="0" dirty="0">
                        <a:solidFill>
                          <a:srgbClr val="3F4A74"/>
                        </a:solidFill>
                        <a:latin typeface="Roboto" panose="02000000000000000000" pitchFamily="2" charset="0"/>
                        <a:ea typeface="Roboto" panose="02000000000000000000" pitchFamily="2" charset="0"/>
                      </a:endParaRPr>
                    </a:p>
                  </a:txBody>
                  <a:tcPr anchor="ctr">
                    <a:lnT w="12700" cap="flat" cmpd="sng" algn="ctr">
                      <a:solidFill>
                        <a:srgbClr val="3F4A74"/>
                      </a:solidFill>
                      <a:prstDash val="solid"/>
                      <a:round/>
                      <a:headEnd type="none" w="med" len="med"/>
                      <a:tailEnd type="none" w="med" len="med"/>
                    </a:lnT>
                    <a:solidFill>
                      <a:schemeClr val="bg1">
                        <a:lumMod val="75000"/>
                        <a:alpha val="50000"/>
                      </a:schemeClr>
                    </a:solidFill>
                  </a:tcPr>
                </a:tc>
                <a:extLst>
                  <a:ext uri="{0D108BD9-81ED-4DB2-BD59-A6C34878D82A}">
                    <a16:rowId xmlns:a16="http://schemas.microsoft.com/office/drawing/2014/main" val="10001"/>
                  </a:ext>
                </a:extLst>
              </a:tr>
              <a:tr h="372167">
                <a:tc>
                  <a:txBody>
                    <a:bodyPr/>
                    <a:lstStyle/>
                    <a:p>
                      <a:pPr algn="ctr"/>
                      <a:r>
                        <a:rPr lang="ca-ES" sz="1100" b="1" noProof="0" dirty="0">
                          <a:solidFill>
                            <a:srgbClr val="3F4A74"/>
                          </a:solidFill>
                          <a:latin typeface="Roboto" panose="02000000000000000000" pitchFamily="2" charset="0"/>
                          <a:ea typeface="Roboto" panose="02000000000000000000" pitchFamily="2" charset="0"/>
                        </a:rPr>
                        <a:t>5,50%</a:t>
                      </a:r>
                    </a:p>
                  </a:txBody>
                  <a:tcPr anchor="ctr">
                    <a:noFill/>
                  </a:tcPr>
                </a:tc>
                <a:tc>
                  <a:txBody>
                    <a:bodyPr/>
                    <a:lstStyle/>
                    <a:p>
                      <a:pPr algn="ctr"/>
                      <a:r>
                        <a:rPr lang="ca-ES" sz="1100" b="1" noProof="0">
                          <a:solidFill>
                            <a:srgbClr val="3F4A74"/>
                          </a:solidFill>
                          <a:latin typeface="Roboto" panose="02000000000000000000" pitchFamily="2" charset="0"/>
                          <a:ea typeface="Roboto" panose="02000000000000000000" pitchFamily="2" charset="0"/>
                        </a:rPr>
                        <a:t>Trimestral</a:t>
                      </a:r>
                    </a:p>
                  </a:txBody>
                  <a:tcPr anchor="ctr">
                    <a:noFill/>
                  </a:tcPr>
                </a:tc>
                <a:tc>
                  <a:txBody>
                    <a:bodyPr/>
                    <a:lstStyle/>
                    <a:p>
                      <a:pPr algn="ctr"/>
                      <a:r>
                        <a:rPr lang="ca-ES" sz="1100" b="1" noProof="0" dirty="0">
                          <a:solidFill>
                            <a:srgbClr val="3F4A74"/>
                          </a:solidFill>
                          <a:latin typeface="Roboto" panose="02000000000000000000" pitchFamily="2" charset="0"/>
                          <a:ea typeface="Roboto" panose="02000000000000000000" pitchFamily="2" charset="0"/>
                        </a:rPr>
                        <a:t>300</a:t>
                      </a:r>
                    </a:p>
                  </a:txBody>
                  <a:tcPr anchor="ctr">
                    <a:noFill/>
                  </a:tcPr>
                </a:tc>
                <a:tc>
                  <a:txBody>
                    <a:bodyPr/>
                    <a:lstStyle/>
                    <a:p>
                      <a:pPr algn="ctr"/>
                      <a:r>
                        <a:rPr lang="ca-ES" sz="1100" b="1" noProof="0" dirty="0">
                          <a:solidFill>
                            <a:srgbClr val="3F4A74"/>
                          </a:solidFill>
                          <a:latin typeface="Roboto" panose="02000000000000000000" pitchFamily="2" charset="0"/>
                          <a:ea typeface="Roboto" panose="02000000000000000000" pitchFamily="2" charset="0"/>
                        </a:rPr>
                        <a:t>575</a:t>
                      </a:r>
                    </a:p>
                  </a:txBody>
                  <a:tcPr anchor="ctr">
                    <a:noFill/>
                  </a:tcPr>
                </a:tc>
                <a:tc>
                  <a:txBody>
                    <a:bodyPr/>
                    <a:lstStyle/>
                    <a:p>
                      <a:pPr algn="ctr"/>
                      <a:endParaRPr lang="ca-ES" sz="1100" b="1" noProof="0" dirty="0">
                        <a:highlight>
                          <a:srgbClr val="C0C0C0"/>
                        </a:highlight>
                        <a:latin typeface="Roboto" panose="02000000000000000000" pitchFamily="2" charset="0"/>
                        <a:ea typeface="Roboto" panose="02000000000000000000" pitchFamily="2" charset="0"/>
                      </a:endParaRPr>
                    </a:p>
                  </a:txBody>
                  <a:tcPr anchor="ctr">
                    <a:solidFill>
                      <a:schemeClr val="bg1">
                        <a:lumMod val="75000"/>
                        <a:alpha val="50000"/>
                      </a:schemeClr>
                    </a:solidFill>
                  </a:tcPr>
                </a:tc>
                <a:tc>
                  <a:txBody>
                    <a:bodyPr/>
                    <a:lstStyle/>
                    <a:p>
                      <a:pPr algn="ctr"/>
                      <a:endParaRPr lang="ca-ES" sz="1100" b="1" noProof="0" dirty="0">
                        <a:highlight>
                          <a:srgbClr val="C0C0C0"/>
                        </a:highlight>
                        <a:latin typeface="Roboto" panose="02000000000000000000" pitchFamily="2" charset="0"/>
                        <a:ea typeface="Roboto" panose="02000000000000000000" pitchFamily="2" charset="0"/>
                      </a:endParaRPr>
                    </a:p>
                  </a:txBody>
                  <a:tcPr anchor="ctr">
                    <a:solidFill>
                      <a:schemeClr val="bg1">
                        <a:lumMod val="75000"/>
                        <a:alpha val="50000"/>
                      </a:schemeClr>
                    </a:solidFill>
                  </a:tcPr>
                </a:tc>
                <a:tc>
                  <a:txBody>
                    <a:bodyPr/>
                    <a:lstStyle/>
                    <a:p>
                      <a:pPr algn="ctr"/>
                      <a:endParaRPr lang="ca-ES" sz="1100" b="1" noProof="0" dirty="0">
                        <a:solidFill>
                          <a:srgbClr val="3F4A74"/>
                        </a:solidFill>
                        <a:latin typeface="Roboto" panose="02000000000000000000" pitchFamily="2" charset="0"/>
                        <a:ea typeface="Roboto" panose="02000000000000000000" pitchFamily="2" charset="0"/>
                      </a:endParaRPr>
                    </a:p>
                  </a:txBody>
                  <a:tcPr anchor="ctr">
                    <a:solidFill>
                      <a:schemeClr val="bg1">
                        <a:lumMod val="75000"/>
                        <a:alpha val="50000"/>
                      </a:schemeClr>
                    </a:solidFill>
                  </a:tcPr>
                </a:tc>
                <a:extLst>
                  <a:ext uri="{0D108BD9-81ED-4DB2-BD59-A6C34878D82A}">
                    <a16:rowId xmlns:a16="http://schemas.microsoft.com/office/drawing/2014/main" val="10002"/>
                  </a:ext>
                </a:extLst>
              </a:tr>
              <a:tr h="366480">
                <a:tc>
                  <a:txBody>
                    <a:bodyPr/>
                    <a:lstStyle/>
                    <a:p>
                      <a:pPr algn="ctr"/>
                      <a:r>
                        <a:rPr lang="ca-ES" sz="1100" b="1" noProof="0" dirty="0">
                          <a:solidFill>
                            <a:srgbClr val="3F4A74"/>
                          </a:solidFill>
                          <a:latin typeface="Roboto" panose="02000000000000000000" pitchFamily="2" charset="0"/>
                          <a:ea typeface="Roboto" panose="02000000000000000000" pitchFamily="2" charset="0"/>
                        </a:rPr>
                        <a:t>6,00%</a:t>
                      </a:r>
                    </a:p>
                  </a:txBody>
                  <a:tcPr anchor="ctr">
                    <a:noFill/>
                  </a:tcPr>
                </a:tc>
                <a:tc>
                  <a:txBody>
                    <a:bodyPr/>
                    <a:lstStyle/>
                    <a:p>
                      <a:pPr algn="ctr"/>
                      <a:r>
                        <a:rPr lang="ca-ES" sz="1100" b="1" noProof="0">
                          <a:solidFill>
                            <a:srgbClr val="3F4A74"/>
                          </a:solidFill>
                          <a:latin typeface="Roboto" panose="02000000000000000000" pitchFamily="2" charset="0"/>
                          <a:ea typeface="Roboto" panose="02000000000000000000" pitchFamily="2" charset="0"/>
                        </a:rPr>
                        <a:t>Mensual</a:t>
                      </a:r>
                    </a:p>
                  </a:txBody>
                  <a:tcPr anchor="ctr">
                    <a:noFill/>
                  </a:tcPr>
                </a:tc>
                <a:tc>
                  <a:txBody>
                    <a:bodyPr/>
                    <a:lstStyle/>
                    <a:p>
                      <a:pPr algn="ctr"/>
                      <a:r>
                        <a:rPr lang="ca-ES" sz="1100" b="1" noProof="0">
                          <a:solidFill>
                            <a:srgbClr val="3F4A74"/>
                          </a:solidFill>
                          <a:latin typeface="Roboto" panose="02000000000000000000" pitchFamily="2" charset="0"/>
                          <a:ea typeface="Roboto" panose="02000000000000000000" pitchFamily="2" charset="0"/>
                        </a:rPr>
                        <a:t>150</a:t>
                      </a:r>
                    </a:p>
                  </a:txBody>
                  <a:tcPr anchor="ctr">
                    <a:noFill/>
                  </a:tcPr>
                </a:tc>
                <a:tc>
                  <a:txBody>
                    <a:bodyPr/>
                    <a:lstStyle/>
                    <a:p>
                      <a:pPr algn="ctr"/>
                      <a:r>
                        <a:rPr lang="ca-ES" sz="1100" b="1" noProof="0" dirty="0">
                          <a:solidFill>
                            <a:srgbClr val="3F4A74"/>
                          </a:solidFill>
                          <a:latin typeface="Roboto" panose="02000000000000000000" pitchFamily="2" charset="0"/>
                          <a:ea typeface="Roboto" panose="02000000000000000000" pitchFamily="2" charset="0"/>
                        </a:rPr>
                        <a:t>193</a:t>
                      </a:r>
                    </a:p>
                  </a:txBody>
                  <a:tcPr anchor="ctr">
                    <a:noFill/>
                  </a:tcPr>
                </a:tc>
                <a:tc>
                  <a:txBody>
                    <a:bodyPr/>
                    <a:lstStyle/>
                    <a:p>
                      <a:pPr algn="ctr"/>
                      <a:endParaRPr lang="ca-ES" sz="1100" b="1" noProof="0" dirty="0">
                        <a:highlight>
                          <a:srgbClr val="C0C0C0"/>
                        </a:highlight>
                        <a:latin typeface="Roboto" panose="02000000000000000000" pitchFamily="2" charset="0"/>
                        <a:ea typeface="Roboto" panose="02000000000000000000" pitchFamily="2" charset="0"/>
                      </a:endParaRPr>
                    </a:p>
                  </a:txBody>
                  <a:tcPr anchor="ctr">
                    <a:solidFill>
                      <a:schemeClr val="bg1">
                        <a:lumMod val="75000"/>
                        <a:alpha val="50000"/>
                      </a:schemeClr>
                    </a:solidFill>
                  </a:tcPr>
                </a:tc>
                <a:tc>
                  <a:txBody>
                    <a:bodyPr/>
                    <a:lstStyle/>
                    <a:p>
                      <a:pPr algn="ctr"/>
                      <a:endParaRPr lang="ca-ES" sz="1100" b="1" noProof="0" dirty="0">
                        <a:highlight>
                          <a:srgbClr val="C0C0C0"/>
                        </a:highlight>
                        <a:latin typeface="Roboto" panose="02000000000000000000" pitchFamily="2" charset="0"/>
                        <a:ea typeface="Roboto" panose="02000000000000000000" pitchFamily="2" charset="0"/>
                      </a:endParaRPr>
                    </a:p>
                  </a:txBody>
                  <a:tcPr anchor="ctr">
                    <a:solidFill>
                      <a:schemeClr val="bg1">
                        <a:lumMod val="75000"/>
                        <a:alpha val="50000"/>
                      </a:schemeClr>
                    </a:solidFill>
                  </a:tcPr>
                </a:tc>
                <a:tc>
                  <a:txBody>
                    <a:bodyPr/>
                    <a:lstStyle/>
                    <a:p>
                      <a:pPr algn="ctr"/>
                      <a:endParaRPr lang="ca-ES" sz="1100" b="1" noProof="0" dirty="0">
                        <a:solidFill>
                          <a:srgbClr val="3F4A74"/>
                        </a:solidFill>
                        <a:latin typeface="Roboto" panose="02000000000000000000" pitchFamily="2" charset="0"/>
                        <a:ea typeface="Roboto" panose="02000000000000000000" pitchFamily="2" charset="0"/>
                      </a:endParaRPr>
                    </a:p>
                  </a:txBody>
                  <a:tcPr anchor="ctr">
                    <a:solidFill>
                      <a:schemeClr val="bg1">
                        <a:lumMod val="75000"/>
                        <a:alpha val="50000"/>
                      </a:schemeClr>
                    </a:solidFill>
                  </a:tcPr>
                </a:tc>
                <a:extLst>
                  <a:ext uri="{0D108BD9-81ED-4DB2-BD59-A6C34878D82A}">
                    <a16:rowId xmlns:a16="http://schemas.microsoft.com/office/drawing/2014/main" val="10003"/>
                  </a:ext>
                </a:extLst>
              </a:tr>
              <a:tr h="437929">
                <a:tc>
                  <a:txBody>
                    <a:bodyPr/>
                    <a:lstStyle/>
                    <a:p>
                      <a:pPr algn="ctr"/>
                      <a:r>
                        <a:rPr lang="ca-ES" sz="1100" b="1" noProof="0" dirty="0">
                          <a:solidFill>
                            <a:srgbClr val="3F4A74"/>
                          </a:solidFill>
                          <a:latin typeface="Roboto" panose="02000000000000000000" pitchFamily="2" charset="0"/>
                          <a:ea typeface="Roboto" panose="02000000000000000000" pitchFamily="2" charset="0"/>
                        </a:rPr>
                        <a:t>6,15%</a:t>
                      </a:r>
                    </a:p>
                  </a:txBody>
                  <a:tcPr anchor="ctr">
                    <a:noFill/>
                  </a:tcPr>
                </a:tc>
                <a:tc>
                  <a:txBody>
                    <a:bodyPr/>
                    <a:lstStyle/>
                    <a:p>
                      <a:pPr algn="ctr"/>
                      <a:r>
                        <a:rPr lang="ca-ES" sz="1100" b="1" noProof="0" dirty="0">
                          <a:solidFill>
                            <a:srgbClr val="3F4A74"/>
                          </a:solidFill>
                          <a:latin typeface="Roboto" panose="02000000000000000000" pitchFamily="2" charset="0"/>
                          <a:ea typeface="Roboto" panose="02000000000000000000" pitchFamily="2" charset="0"/>
                        </a:rPr>
                        <a:t>Trimestral</a:t>
                      </a:r>
                    </a:p>
                  </a:txBody>
                  <a:tcPr anchor="ctr">
                    <a:noFill/>
                  </a:tcPr>
                </a:tc>
                <a:tc>
                  <a:txBody>
                    <a:bodyPr/>
                    <a:lstStyle/>
                    <a:p>
                      <a:pPr algn="ctr"/>
                      <a:r>
                        <a:rPr lang="ca-ES" sz="1100" b="1" noProof="0">
                          <a:solidFill>
                            <a:srgbClr val="3F4A74"/>
                          </a:solidFill>
                          <a:latin typeface="Roboto" panose="02000000000000000000" pitchFamily="2" charset="0"/>
                          <a:ea typeface="Roboto" panose="02000000000000000000" pitchFamily="2" charset="0"/>
                        </a:rPr>
                        <a:t>0</a:t>
                      </a:r>
                    </a:p>
                  </a:txBody>
                  <a:tcPr anchor="ctr">
                    <a:noFill/>
                  </a:tcPr>
                </a:tc>
                <a:tc>
                  <a:txBody>
                    <a:bodyPr/>
                    <a:lstStyle/>
                    <a:p>
                      <a:pPr algn="ctr"/>
                      <a:r>
                        <a:rPr lang="ca-ES" sz="1100" b="1" noProof="0" dirty="0">
                          <a:solidFill>
                            <a:srgbClr val="3F4A74"/>
                          </a:solidFill>
                          <a:latin typeface="Roboto" panose="02000000000000000000" pitchFamily="2" charset="0"/>
                          <a:ea typeface="Roboto" panose="02000000000000000000" pitchFamily="2" charset="0"/>
                        </a:rPr>
                        <a:t>585</a:t>
                      </a:r>
                    </a:p>
                  </a:txBody>
                  <a:tcPr anchor="ctr">
                    <a:noFill/>
                  </a:tcPr>
                </a:tc>
                <a:tc>
                  <a:txBody>
                    <a:bodyPr/>
                    <a:lstStyle/>
                    <a:p>
                      <a:pPr algn="ctr"/>
                      <a:endParaRPr lang="ca-ES" sz="1100" b="1" noProof="0" dirty="0">
                        <a:highlight>
                          <a:srgbClr val="C0C0C0"/>
                        </a:highlight>
                        <a:latin typeface="Roboto" panose="02000000000000000000" pitchFamily="2" charset="0"/>
                        <a:ea typeface="Roboto" panose="02000000000000000000" pitchFamily="2" charset="0"/>
                      </a:endParaRPr>
                    </a:p>
                  </a:txBody>
                  <a:tcPr anchor="ctr">
                    <a:solidFill>
                      <a:schemeClr val="bg1">
                        <a:lumMod val="75000"/>
                        <a:alpha val="50000"/>
                      </a:schemeClr>
                    </a:solidFill>
                  </a:tcPr>
                </a:tc>
                <a:tc>
                  <a:txBody>
                    <a:bodyPr/>
                    <a:lstStyle/>
                    <a:p>
                      <a:pPr algn="ctr"/>
                      <a:endParaRPr lang="ca-ES" sz="1100" b="1" noProof="0" dirty="0">
                        <a:highlight>
                          <a:srgbClr val="C0C0C0"/>
                        </a:highlight>
                        <a:latin typeface="Roboto" panose="02000000000000000000" pitchFamily="2" charset="0"/>
                        <a:ea typeface="Roboto" panose="02000000000000000000" pitchFamily="2" charset="0"/>
                      </a:endParaRPr>
                    </a:p>
                  </a:txBody>
                  <a:tcPr anchor="ctr">
                    <a:solidFill>
                      <a:schemeClr val="bg1">
                        <a:lumMod val="75000"/>
                        <a:alpha val="50000"/>
                      </a:schemeClr>
                    </a:solidFill>
                  </a:tcPr>
                </a:tc>
                <a:tc>
                  <a:txBody>
                    <a:bodyPr/>
                    <a:lstStyle/>
                    <a:p>
                      <a:pPr algn="ctr"/>
                      <a:endParaRPr lang="ca-ES" sz="1100" b="1" noProof="0" dirty="0">
                        <a:solidFill>
                          <a:srgbClr val="3F4A74"/>
                        </a:solidFill>
                        <a:latin typeface="Roboto" panose="02000000000000000000" pitchFamily="2" charset="0"/>
                        <a:ea typeface="Roboto" panose="02000000000000000000" pitchFamily="2" charset="0"/>
                      </a:endParaRPr>
                    </a:p>
                  </a:txBody>
                  <a:tcPr anchor="ctr">
                    <a:solidFill>
                      <a:schemeClr val="bg1">
                        <a:lumMod val="75000"/>
                        <a:alpha val="50000"/>
                      </a:schemeClr>
                    </a:solidFill>
                  </a:tcPr>
                </a:tc>
                <a:extLst>
                  <a:ext uri="{0D108BD9-81ED-4DB2-BD59-A6C34878D82A}">
                    <a16:rowId xmlns:a16="http://schemas.microsoft.com/office/drawing/2014/main" val="10004"/>
                  </a:ext>
                </a:extLst>
              </a:tr>
            </a:tbl>
          </a:graphicData>
        </a:graphic>
      </p:graphicFrame>
      <p:grpSp>
        <p:nvGrpSpPr>
          <p:cNvPr id="19" name="19 Grupo">
            <a:extLst>
              <a:ext uri="{FF2B5EF4-FFF2-40B4-BE49-F238E27FC236}">
                <a16:creationId xmlns:a16="http://schemas.microsoft.com/office/drawing/2014/main" id="{D32CDDB4-3AE4-3948-B277-CDC8DE94C0B8}"/>
              </a:ext>
            </a:extLst>
          </p:cNvPr>
          <p:cNvGrpSpPr/>
          <p:nvPr/>
        </p:nvGrpSpPr>
        <p:grpSpPr>
          <a:xfrm>
            <a:off x="5617192" y="3178296"/>
            <a:ext cx="852883" cy="1011933"/>
            <a:chOff x="5028955" y="1984733"/>
            <a:chExt cx="3396832" cy="4280600"/>
          </a:xfrm>
        </p:grpSpPr>
        <p:pic>
          <p:nvPicPr>
            <p:cNvPr id="20" name="Picture 6" descr="Recurso 4.png">
              <a:extLst>
                <a:ext uri="{FF2B5EF4-FFF2-40B4-BE49-F238E27FC236}">
                  <a16:creationId xmlns:a16="http://schemas.microsoft.com/office/drawing/2014/main" id="{3D693CC5-F289-5A42-89D7-F31F7865E6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01" r="36474" b="64971"/>
            <a:stretch/>
          </p:blipFill>
          <p:spPr>
            <a:xfrm>
              <a:off x="5028955" y="1984733"/>
              <a:ext cx="1734701" cy="1300331"/>
            </a:xfrm>
            <a:prstGeom prst="rect">
              <a:avLst/>
            </a:prstGeom>
          </p:spPr>
        </p:pic>
        <p:pic>
          <p:nvPicPr>
            <p:cNvPr id="22" name="Picture 6" descr="Recurso 23.png">
              <a:extLst>
                <a:ext uri="{FF2B5EF4-FFF2-40B4-BE49-F238E27FC236}">
                  <a16:creationId xmlns:a16="http://schemas.microsoft.com/office/drawing/2014/main" id="{BDCE6278-023C-0F46-8F46-E80D447750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5012" y="2878666"/>
              <a:ext cx="2830775" cy="3386667"/>
            </a:xfrm>
            <a:prstGeom prst="rect">
              <a:avLst/>
            </a:prstGeom>
          </p:spPr>
        </p:pic>
      </p:grpSp>
      <p:sp>
        <p:nvSpPr>
          <p:cNvPr id="25" name="Rectángulo redondeado 24"/>
          <p:cNvSpPr/>
          <p:nvPr/>
        </p:nvSpPr>
        <p:spPr>
          <a:xfrm>
            <a:off x="935732" y="6888793"/>
            <a:ext cx="5409410" cy="2221317"/>
          </a:xfrm>
          <a:prstGeom prst="roundRect">
            <a:avLst/>
          </a:prstGeom>
          <a:solidFill>
            <a:schemeClr val="accent1">
              <a:lumMod val="20000"/>
              <a:lumOff val="80000"/>
            </a:schemeClr>
          </a:solidFill>
        </p:spPr>
        <p:txBody>
          <a:bodyPr wrap="square">
            <a:spAutoFit/>
          </a:bodyPr>
          <a:lstStyle/>
          <a:p>
            <a:pPr lvl="0">
              <a:lnSpc>
                <a:spcPct val="115000"/>
              </a:lnSpc>
              <a:spcAft>
                <a:spcPts val="1000"/>
              </a:spcAft>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m’endeutés hauria de tenir en compte:</a:t>
            </a:r>
            <a:endPar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marL="171450" lvl="0" indent="-171450">
              <a:lnSpc>
                <a:spcPct val="115000"/>
              </a:lnSpc>
              <a:spcAft>
                <a:spcPts val="1000"/>
              </a:spcAft>
              <a:buFont typeface="Wingdings" panose="05000000000000000000" pitchFamily="2" charset="2"/>
              <a:buChar char="q"/>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realment ho necessito </a:t>
            </a:r>
          </a:p>
          <a:p>
            <a:pPr marL="171450" lvl="0" indent="-171450">
              <a:lnSpc>
                <a:spcPct val="115000"/>
              </a:lnSpc>
              <a:spcAft>
                <a:spcPts val="1000"/>
              </a:spcAft>
              <a:buFont typeface="Wingdings" panose="05000000000000000000" pitchFamily="2" charset="2"/>
              <a:buChar char="q"/>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TAE</a:t>
            </a:r>
          </a:p>
          <a:p>
            <a:pPr marL="171450" lvl="0" indent="-171450">
              <a:lnSpc>
                <a:spcPct val="115000"/>
              </a:lnSpc>
              <a:spcAft>
                <a:spcPts val="1000"/>
              </a:spcAft>
              <a:buFont typeface="Wingdings" panose="05000000000000000000" pitchFamily="2" charset="2"/>
              <a:buChar char="q"/>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termini</a:t>
            </a:r>
          </a:p>
          <a:p>
            <a:pPr marL="171450" lvl="0" indent="-171450">
              <a:lnSpc>
                <a:spcPct val="115000"/>
              </a:lnSpc>
              <a:spcAft>
                <a:spcPts val="1000"/>
              </a:spcAft>
              <a:buFont typeface="Wingdings" panose="05000000000000000000" pitchFamily="2" charset="2"/>
              <a:buChar char="q"/>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tipus de préstec</a:t>
            </a:r>
          </a:p>
          <a:p>
            <a:pPr marL="171450" lvl="0" indent="-171450">
              <a:lnSpc>
                <a:spcPct val="115000"/>
              </a:lnSpc>
              <a:spcAft>
                <a:spcPts val="1000"/>
              </a:spcAft>
              <a:buFont typeface="Wingdings" panose="05000000000000000000" pitchFamily="2" charset="2"/>
              <a:buChar char="q"/>
              <a:tabLst>
                <a:tab pos="457200" algn="l"/>
              </a:tabLs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quota a pagar</a:t>
            </a:r>
            <a:endPar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26" name="Imagen 25">
            <a:extLst>
              <a:ext uri="{FF2B5EF4-FFF2-40B4-BE49-F238E27FC236}">
                <a16:creationId xmlns:a16="http://schemas.microsoft.com/office/drawing/2014/main" id="{F4A29DD2-C1FF-1844-806D-48359472358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516" b="96875" l="0" r="98633"/>
                    </a14:imgEffect>
                  </a14:imgLayer>
                </a14:imgProps>
              </a:ext>
            </a:extLst>
          </a:blip>
          <a:stretch>
            <a:fillRect/>
          </a:stretch>
        </p:blipFill>
        <p:spPr>
          <a:xfrm>
            <a:off x="513211" y="6688374"/>
            <a:ext cx="577652" cy="599707"/>
          </a:xfrm>
          <a:prstGeom prst="rect">
            <a:avLst/>
          </a:prstGeom>
        </p:spPr>
      </p:pic>
    </p:spTree>
    <p:extLst>
      <p:ext uri="{BB962C8B-B14F-4D97-AF65-F5344CB8AC3E}">
        <p14:creationId xmlns:p14="http://schemas.microsoft.com/office/powerpoint/2010/main" val="138248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ENDEUTAR-SE? AMB SENY!</a:t>
            </a:r>
          </a:p>
        </p:txBody>
      </p:sp>
      <p:pic>
        <p:nvPicPr>
          <p:cNvPr id="3"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26" name="Rectángulo 25">
            <a:extLst>
              <a:ext uri="{FF2B5EF4-FFF2-40B4-BE49-F238E27FC236}">
                <a16:creationId xmlns:a16="http://schemas.microsoft.com/office/drawing/2014/main" id="{E6D4D3A7-59AD-2B4E-B4F1-76394B441896}"/>
              </a:ext>
            </a:extLst>
          </p:cNvPr>
          <p:cNvSpPr/>
          <p:nvPr/>
        </p:nvSpPr>
        <p:spPr>
          <a:xfrm>
            <a:off x="621029" y="1874644"/>
            <a:ext cx="5615941" cy="292259"/>
          </a:xfrm>
          <a:prstGeom prst="rect">
            <a:avLst/>
          </a:prstGeom>
        </p:spPr>
        <p:txBody>
          <a:bodyPr wrap="square">
            <a:spAutoFit/>
          </a:bodyPr>
          <a:lstStyle/>
          <a:p>
            <a:pPr lvl="0">
              <a:lnSpc>
                <a:spcPct val="115000"/>
              </a:lnSpc>
              <a:spcAft>
                <a:spcPts val="1000"/>
              </a:spcAft>
              <a:tabLst>
                <a:tab pos="457200" algn="l"/>
              </a:tabLs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Tipus de Finançament:</a:t>
            </a:r>
            <a:endPar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27" name="Picture 2" descr="Banco icono gratuito">
            <a:extLst>
              <a:ext uri="{FF2B5EF4-FFF2-40B4-BE49-F238E27FC236}">
                <a16:creationId xmlns:a16="http://schemas.microsoft.com/office/drawing/2014/main" id="{24800CFD-62F9-324B-B158-E654BB350BB2}"/>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0676" y="2330879"/>
            <a:ext cx="546961" cy="54696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
            <a:extLst>
              <a:ext uri="{FF2B5EF4-FFF2-40B4-BE49-F238E27FC236}">
                <a16:creationId xmlns:a16="http://schemas.microsoft.com/office/drawing/2014/main" id="{9141344B-4694-7741-8B6F-9B2C45FF3C69}"/>
              </a:ext>
            </a:extLst>
          </p:cNvPr>
          <p:cNvSpPr txBox="1"/>
          <p:nvPr/>
        </p:nvSpPr>
        <p:spPr>
          <a:xfrm>
            <a:off x="981619" y="3016912"/>
            <a:ext cx="1283064" cy="276999"/>
          </a:xfrm>
          <a:prstGeom prst="rect">
            <a:avLst/>
          </a:prstGeom>
          <a:noFill/>
        </p:spPr>
        <p:txBody>
          <a:bodyPr wrap="square" rtlCol="0">
            <a:spAutoFit/>
          </a:bodyPr>
          <a:lstStyle/>
          <a:p>
            <a:pPr>
              <a:spcAft>
                <a:spcPts val="600"/>
              </a:spcAft>
            </a:pPr>
            <a:r>
              <a:rPr lang="ca-ES" sz="1200" b="1" dirty="0">
                <a:solidFill>
                  <a:srgbClr val="1F497D"/>
                </a:solidFill>
                <a:latin typeface="Roboto" panose="02000000000000000000" pitchFamily="2" charset="0"/>
                <a:ea typeface="Roboto" panose="02000000000000000000" pitchFamily="2" charset="0"/>
                <a:cs typeface="Roboto Light"/>
              </a:rPr>
              <a:t>TRADICIONAL</a:t>
            </a:r>
            <a:endParaRPr lang="ca-ES" sz="1200" dirty="0">
              <a:solidFill>
                <a:srgbClr val="1F497D"/>
              </a:solidFill>
              <a:latin typeface="Roboto" panose="02000000000000000000" pitchFamily="2" charset="0"/>
              <a:ea typeface="Roboto" panose="02000000000000000000" pitchFamily="2" charset="0"/>
              <a:cs typeface="Roboto Light"/>
            </a:endParaRPr>
          </a:p>
        </p:txBody>
      </p:sp>
      <p:sp>
        <p:nvSpPr>
          <p:cNvPr id="30" name="TextBox 1">
            <a:extLst>
              <a:ext uri="{FF2B5EF4-FFF2-40B4-BE49-F238E27FC236}">
                <a16:creationId xmlns:a16="http://schemas.microsoft.com/office/drawing/2014/main" id="{BCBB9059-028C-8546-BD9A-BBD2747DDC66}"/>
              </a:ext>
            </a:extLst>
          </p:cNvPr>
          <p:cNvSpPr txBox="1"/>
          <p:nvPr/>
        </p:nvSpPr>
        <p:spPr>
          <a:xfrm>
            <a:off x="4306034" y="4443899"/>
            <a:ext cx="1448283" cy="538609"/>
          </a:xfrm>
          <a:prstGeom prst="rect">
            <a:avLst/>
          </a:prstGeom>
          <a:noFill/>
        </p:spPr>
        <p:txBody>
          <a:bodyPr wrap="square" rtlCol="0">
            <a:spAutoFit/>
          </a:bodyPr>
          <a:lstStyle/>
          <a:p>
            <a:pPr algn="ctr">
              <a:spcAft>
                <a:spcPts val="600"/>
              </a:spcAft>
            </a:pPr>
            <a:r>
              <a:rPr lang="ca-ES" sz="1200" b="1" dirty="0">
                <a:solidFill>
                  <a:srgbClr val="1F497D"/>
                </a:solidFill>
                <a:latin typeface="Roboto" panose="02000000000000000000" pitchFamily="2" charset="0"/>
                <a:ea typeface="Roboto" panose="02000000000000000000" pitchFamily="2" charset="0"/>
                <a:cs typeface="Roboto Light"/>
              </a:rPr>
              <a:t>ALTERNATIU</a:t>
            </a:r>
          </a:p>
          <a:p>
            <a:pPr algn="ctr">
              <a:spcAft>
                <a:spcPts val="600"/>
              </a:spcAft>
            </a:pPr>
            <a:endParaRPr lang="ca-ES" sz="1200" dirty="0">
              <a:solidFill>
                <a:srgbClr val="1F497D"/>
              </a:solidFill>
              <a:latin typeface="Roboto" panose="02000000000000000000" pitchFamily="2" charset="0"/>
              <a:ea typeface="Roboto" panose="02000000000000000000" pitchFamily="2" charset="0"/>
              <a:cs typeface="Roboto Light"/>
            </a:endParaRPr>
          </a:p>
        </p:txBody>
      </p:sp>
      <p:sp>
        <p:nvSpPr>
          <p:cNvPr id="31" name="CuadroTexto 30">
            <a:extLst>
              <a:ext uri="{FF2B5EF4-FFF2-40B4-BE49-F238E27FC236}">
                <a16:creationId xmlns:a16="http://schemas.microsoft.com/office/drawing/2014/main" id="{A6363425-D966-934D-91E7-CC7F59543627}"/>
              </a:ext>
            </a:extLst>
          </p:cNvPr>
          <p:cNvSpPr txBox="1"/>
          <p:nvPr/>
        </p:nvSpPr>
        <p:spPr>
          <a:xfrm>
            <a:off x="2607284" y="1990047"/>
            <a:ext cx="3193403" cy="1477328"/>
          </a:xfrm>
          <a:prstGeom prst="rect">
            <a:avLst/>
          </a:prstGeom>
          <a:noFill/>
        </p:spPr>
        <p:txBody>
          <a:bodyPr wrap="square" rtlCol="0">
            <a:spAutoFit/>
          </a:bodyPr>
          <a:lstStyle/>
          <a:p>
            <a:r>
              <a:rPr lang="es-ES" dirty="0">
                <a:solidFill>
                  <a:schemeClr val="tx1">
                    <a:lumMod val="50000"/>
                    <a:lumOff val="50000"/>
                  </a:schemeClr>
                </a:solidFill>
              </a:rPr>
              <a:t>__________________________________________________________________________________________________________________________________</a:t>
            </a:r>
          </a:p>
        </p:txBody>
      </p:sp>
      <p:sp>
        <p:nvSpPr>
          <p:cNvPr id="32" name="CuadroTexto 31">
            <a:extLst>
              <a:ext uri="{FF2B5EF4-FFF2-40B4-BE49-F238E27FC236}">
                <a16:creationId xmlns:a16="http://schemas.microsoft.com/office/drawing/2014/main" id="{1CBDDA0E-30D3-E44D-A8FE-714558ED3F8C}"/>
              </a:ext>
            </a:extLst>
          </p:cNvPr>
          <p:cNvSpPr txBox="1"/>
          <p:nvPr/>
        </p:nvSpPr>
        <p:spPr>
          <a:xfrm>
            <a:off x="955265" y="3588778"/>
            <a:ext cx="3193403" cy="1477328"/>
          </a:xfrm>
          <a:prstGeom prst="rect">
            <a:avLst/>
          </a:prstGeom>
          <a:noFill/>
        </p:spPr>
        <p:txBody>
          <a:bodyPr wrap="square" rtlCol="0">
            <a:spAutoFit/>
          </a:bodyPr>
          <a:lstStyle/>
          <a:p>
            <a:r>
              <a:rPr lang="es-ES" dirty="0">
                <a:solidFill>
                  <a:schemeClr val="tx1">
                    <a:lumMod val="50000"/>
                    <a:lumOff val="50000"/>
                  </a:schemeClr>
                </a:solidFill>
              </a:rPr>
              <a:t>__________________________________________________________________________________________________________________________________</a:t>
            </a:r>
          </a:p>
        </p:txBody>
      </p:sp>
      <p:sp>
        <p:nvSpPr>
          <p:cNvPr id="33" name="Rectángulo redondeado 32">
            <a:extLst>
              <a:ext uri="{FF2B5EF4-FFF2-40B4-BE49-F238E27FC236}">
                <a16:creationId xmlns:a16="http://schemas.microsoft.com/office/drawing/2014/main" id="{EADEF4D0-FF91-8541-88D8-A87333E49C27}"/>
              </a:ext>
            </a:extLst>
          </p:cNvPr>
          <p:cNvSpPr/>
          <p:nvPr/>
        </p:nvSpPr>
        <p:spPr>
          <a:xfrm>
            <a:off x="1057275" y="6006338"/>
            <a:ext cx="5059266" cy="1191816"/>
          </a:xfrm>
          <a:prstGeom prst="roundRect">
            <a:avLst/>
          </a:prstGeom>
          <a:solidFill>
            <a:schemeClr val="bg1">
              <a:lumMod val="95000"/>
            </a:schemeClr>
          </a:solidFill>
        </p:spPr>
        <p:txBody>
          <a:bodyPr wrap="square">
            <a:spAutoFit/>
          </a:bodyPr>
          <a:lstStyle/>
          <a:p>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Per saber-ne més...</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5"/>
              </a:rPr>
              <a:t>www.finanzasparatodos.es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6"/>
              </a:rPr>
              <a:t>www.cnmv.es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7"/>
              </a:rPr>
              <a:t>www.bde.es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34" name="image6.png" descr="Recurso 4.png">
            <a:extLst>
              <a:ext uri="{FF2B5EF4-FFF2-40B4-BE49-F238E27FC236}">
                <a16:creationId xmlns:a16="http://schemas.microsoft.com/office/drawing/2014/main" id="{F0744DB7-E9D8-EA4E-B3AB-A0D23A19D27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930677" y="5713188"/>
            <a:ext cx="1185864" cy="1817325"/>
          </a:xfrm>
          <a:prstGeom prst="rect">
            <a:avLst/>
          </a:prstGeom>
          <a:ln w="12700">
            <a:miter lim="400000"/>
          </a:ln>
        </p:spPr>
      </p:pic>
      <p:pic>
        <p:nvPicPr>
          <p:cNvPr id="16" name="Imagen 15">
            <a:extLst>
              <a:ext uri="{FF2B5EF4-FFF2-40B4-BE49-F238E27FC236}">
                <a16:creationId xmlns:a16="http://schemas.microsoft.com/office/drawing/2014/main" id="{6B4FFF88-F1E2-2742-9A11-33C91CA690C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98000" l="1356" r="97458">
                        <a14:foregroundMark x1="59831" y1="75556" x2="59831" y2="75556"/>
                      </a14:backgroundRemoval>
                    </a14:imgEffect>
                  </a14:imgLayer>
                </a14:imgProps>
              </a:ext>
            </a:extLst>
          </a:blip>
          <a:stretch>
            <a:fillRect/>
          </a:stretch>
        </p:blipFill>
        <p:spPr>
          <a:xfrm>
            <a:off x="4692872" y="3811863"/>
            <a:ext cx="674605" cy="514530"/>
          </a:xfrm>
          <a:prstGeom prst="rect">
            <a:avLst/>
          </a:prstGeom>
        </p:spPr>
      </p:pic>
    </p:spTree>
    <p:extLst>
      <p:ext uri="{BB962C8B-B14F-4D97-AF65-F5344CB8AC3E}">
        <p14:creationId xmlns:p14="http://schemas.microsoft.com/office/powerpoint/2010/main" val="29577229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803</Words>
  <Application>Microsoft Office PowerPoint</Application>
  <PresentationFormat>A4 (210 x 297 mm)</PresentationFormat>
  <Paragraphs>109</Paragraphs>
  <Slides>6</Slides>
  <Notes>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6</vt:i4>
      </vt:variant>
    </vt:vector>
  </HeadingPairs>
  <TitlesOfParts>
    <vt:vector size="14" baseType="lpstr">
      <vt:lpstr>Arial</vt:lpstr>
      <vt:lpstr>Calibri</vt:lpstr>
      <vt:lpstr>Calibri Light</vt:lpstr>
      <vt:lpstr>Roboto</vt:lpstr>
      <vt:lpstr>Roboto</vt:lpstr>
      <vt:lpstr>Wingdings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Auxiliar2</dc:creator>
  <cp:lastModifiedBy>Montse Uribe</cp:lastModifiedBy>
  <cp:revision>74</cp:revision>
  <cp:lastPrinted>2019-04-30T13:34:04Z</cp:lastPrinted>
  <dcterms:created xsi:type="dcterms:W3CDTF">2019-04-30T08:49:57Z</dcterms:created>
  <dcterms:modified xsi:type="dcterms:W3CDTF">2019-10-11T11:48:14Z</dcterms:modified>
</cp:coreProperties>
</file>