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257" r:id="rId4"/>
    <p:sldId id="258" r:id="rId5"/>
    <p:sldId id="259" r:id="rId6"/>
    <p:sldId id="260" r:id="rId7"/>
    <p:sldId id="261" r:id="rId8"/>
    <p:sldId id="262" r:id="rId9"/>
    <p:sldId id="265" r:id="rId10"/>
    <p:sldId id="263" r:id="rId11"/>
    <p:sldId id="266" r:id="rId12"/>
    <p:sldId id="267" r:id="rId13"/>
    <p:sldId id="264" r:id="rId14"/>
  </p:sldIdLst>
  <p:sldSz cx="6858000" cy="9906000" type="A4"/>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C0504D"/>
    <a:srgbClr val="DDA0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36" autoAdjust="0"/>
    <p:restoredTop sz="94660"/>
  </p:normalViewPr>
  <p:slideViewPr>
    <p:cSldViewPr snapToGrid="0">
      <p:cViewPr varScale="1">
        <p:scale>
          <a:sx n="78" d="100"/>
          <a:sy n="78" d="100"/>
        </p:scale>
        <p:origin x="332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CDEDBC5-3DFF-4573-B29A-296B29D4594D}" type="datetimeFigureOut">
              <a:rPr lang="es-ES" smtClean="0"/>
              <a:t>29/07/2020</a:t>
            </a:fld>
            <a:endParaRPr lang="es-ES"/>
          </a:p>
        </p:txBody>
      </p:sp>
      <p:sp>
        <p:nvSpPr>
          <p:cNvPr id="4" name="Marcador de imagen de diapositiva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981EECE-6E22-4122-A3F3-0F252994F1DB}" type="slidenum">
              <a:rPr lang="es-ES" smtClean="0"/>
              <a:t>‹Nº›</a:t>
            </a:fld>
            <a:endParaRPr lang="es-ES"/>
          </a:p>
        </p:txBody>
      </p:sp>
    </p:spTree>
    <p:extLst>
      <p:ext uri="{BB962C8B-B14F-4D97-AF65-F5344CB8AC3E}">
        <p14:creationId xmlns:p14="http://schemas.microsoft.com/office/powerpoint/2010/main" val="1426429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57250" y="1621191"/>
            <a:ext cx="5143500" cy="3448756"/>
          </a:xfrm>
        </p:spPr>
        <p:txBody>
          <a:bodyPr anchor="b"/>
          <a:lstStyle>
            <a:lvl1pPr algn="ctr">
              <a:defRPr sz="3375"/>
            </a:lvl1pPr>
          </a:lstStyle>
          <a:p>
            <a:r>
              <a:rPr lang="es-ES"/>
              <a:t>Haga clic para modificar el estilo de título del patrón</a:t>
            </a:r>
          </a:p>
        </p:txBody>
      </p:sp>
      <p:sp>
        <p:nvSpPr>
          <p:cNvPr id="3" name="Subtítulo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396466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180649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7756" y="527403"/>
            <a:ext cx="1478756" cy="8394877"/>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71487" y="527403"/>
            <a:ext cx="4350544" cy="839487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686666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57250" y="1620838"/>
            <a:ext cx="5143500" cy="3449637"/>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013039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2155895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8313" y="2470150"/>
            <a:ext cx="5915025" cy="4119563"/>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468313" y="6629400"/>
            <a:ext cx="5915025" cy="2166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6070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71488" y="2636838"/>
            <a:ext cx="2881312" cy="628491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3505200" y="2636838"/>
            <a:ext cx="2881313" cy="628491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215414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3075" y="527050"/>
            <a:ext cx="5915025" cy="1914525"/>
          </a:xfrm>
        </p:spPr>
        <p:txBody>
          <a:bodyPr/>
          <a:lstStyle/>
          <a:p>
            <a:r>
              <a:rPr lang="es-ES"/>
              <a:t>Haga clic para modificar el estilo de título del patrón</a:t>
            </a:r>
          </a:p>
        </p:txBody>
      </p:sp>
      <p:sp>
        <p:nvSpPr>
          <p:cNvPr id="3" name="Marcador de texto 2"/>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473075" y="3617913"/>
            <a:ext cx="2900363" cy="53228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3471863" y="3617913"/>
            <a:ext cx="2916237" cy="53228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1425968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113410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50200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3075" y="660400"/>
            <a:ext cx="2211388" cy="23114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252430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1025117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3075" y="660400"/>
            <a:ext cx="2211388" cy="23114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621818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49412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8550" y="527050"/>
            <a:ext cx="1477963" cy="8394700"/>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71488" y="527050"/>
            <a:ext cx="4284662" cy="83947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60376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7916" y="2469622"/>
            <a:ext cx="5915025" cy="4120620"/>
          </a:xfrm>
        </p:spPr>
        <p:txBody>
          <a:bodyPr anchor="b"/>
          <a:lstStyle>
            <a:lvl1pPr>
              <a:defRPr sz="3375"/>
            </a:lvl1pPr>
          </a:lstStyle>
          <a:p>
            <a:r>
              <a:rPr lang="es-ES"/>
              <a:t>Haga clic para modificar el estilo de título del patrón</a:t>
            </a:r>
          </a:p>
        </p:txBody>
      </p:sp>
      <p:sp>
        <p:nvSpPr>
          <p:cNvPr id="3" name="Marcador de texto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4291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71488" y="2637014"/>
            <a:ext cx="2914650" cy="628526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3471863" y="2637014"/>
            <a:ext cx="2914650" cy="628526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1456300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2381" y="527404"/>
            <a:ext cx="5915025" cy="1914702"/>
          </a:xfrm>
        </p:spPr>
        <p:txBody>
          <a:bodyPr/>
          <a:lstStyle/>
          <a:p>
            <a:r>
              <a:rPr lang="es-ES"/>
              <a:t>Haga clic para modificar el estilo de título del patrón</a:t>
            </a:r>
          </a:p>
        </p:txBody>
      </p:sp>
      <p:sp>
        <p:nvSpPr>
          <p:cNvPr id="3" name="Marcador de texto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Editar el estilo de texto del patrón</a:t>
            </a:r>
          </a:p>
        </p:txBody>
      </p:sp>
      <p:sp>
        <p:nvSpPr>
          <p:cNvPr id="4" name="Marcador de contenido 3"/>
          <p:cNvSpPr>
            <a:spLocks noGrp="1"/>
          </p:cNvSpPr>
          <p:nvPr>
            <p:ph sz="half" idx="2"/>
          </p:nvPr>
        </p:nvSpPr>
        <p:spPr>
          <a:xfrm>
            <a:off x="472381" y="3618442"/>
            <a:ext cx="2901255" cy="532218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Editar el estilo de texto del patrón</a:t>
            </a:r>
          </a:p>
        </p:txBody>
      </p:sp>
      <p:sp>
        <p:nvSpPr>
          <p:cNvPr id="6" name="Marcador de contenido 5"/>
          <p:cNvSpPr>
            <a:spLocks noGrp="1"/>
          </p:cNvSpPr>
          <p:nvPr>
            <p:ph sz="quarter" idx="4"/>
          </p:nvPr>
        </p:nvSpPr>
        <p:spPr>
          <a:xfrm>
            <a:off x="3471863" y="3618442"/>
            <a:ext cx="2915543" cy="532218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98100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40443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3E02D7A-1334-44CC-94EB-4FCC8D9ED54E}" type="slidenum">
              <a:rPr lang="es-ES" smtClean="0"/>
              <a:t>‹Nº›</a:t>
            </a:fld>
            <a:endParaRPr lang="es-ES"/>
          </a:p>
        </p:txBody>
      </p:sp>
      <p:pic>
        <p:nvPicPr>
          <p:cNvPr id="6" name="0 Imagen"/>
          <p:cNvPicPr/>
          <p:nvPr userDrawn="1"/>
        </p:nvPicPr>
        <p:blipFill>
          <a:blip r:embed="rId2" cstate="print">
            <a:extLst>
              <a:ext uri="{28A0092B-C50C-407E-A947-70E740481C1C}">
                <a14:useLocalDpi xmlns:a14="http://schemas.microsoft.com/office/drawing/2010/main" val="0"/>
              </a:ext>
            </a:extLst>
          </a:blip>
          <a:stretch>
            <a:fillRect/>
          </a:stretch>
        </p:blipFill>
        <p:spPr>
          <a:xfrm>
            <a:off x="617516" y="193636"/>
            <a:ext cx="1209014" cy="705258"/>
          </a:xfrm>
          <a:prstGeom prst="rect">
            <a:avLst/>
          </a:prstGeom>
        </p:spPr>
      </p:pic>
    </p:spTree>
    <p:extLst>
      <p:ext uri="{BB962C8B-B14F-4D97-AF65-F5344CB8AC3E}">
        <p14:creationId xmlns:p14="http://schemas.microsoft.com/office/powerpoint/2010/main" val="340412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60400"/>
            <a:ext cx="2211883" cy="2311400"/>
          </a:xfrm>
        </p:spPr>
        <p:txBody>
          <a:bodyPr anchor="b"/>
          <a:lstStyle>
            <a:lvl1pPr>
              <a:defRPr sz="1800"/>
            </a:lvl1pPr>
          </a:lstStyle>
          <a:p>
            <a:r>
              <a:rPr lang="es-ES"/>
              <a:t>Haga clic para modificar el estilo de título del patrón</a:t>
            </a:r>
          </a:p>
        </p:txBody>
      </p:sp>
      <p:sp>
        <p:nvSpPr>
          <p:cNvPr id="3" name="Marcador de contenido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219749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60400"/>
            <a:ext cx="2211883" cy="2311400"/>
          </a:xfrm>
        </p:spPr>
        <p:txBody>
          <a:bodyPr anchor="b"/>
          <a:lstStyle>
            <a:lvl1pPr>
              <a:defRPr sz="1800"/>
            </a:lvl1pPr>
          </a:lstStyle>
          <a:p>
            <a:r>
              <a:rPr lang="es-ES"/>
              <a:t>Haga clic para modificar el estilo de título del patrón</a:t>
            </a:r>
          </a:p>
        </p:txBody>
      </p:sp>
      <p:sp>
        <p:nvSpPr>
          <p:cNvPr id="3" name="Marcador de posición de imagen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s-ES"/>
          </a:p>
        </p:txBody>
      </p:sp>
      <p:sp>
        <p:nvSpPr>
          <p:cNvPr id="4" name="Marcador de texto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128365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s-ES"/>
          </a:p>
        </p:txBody>
      </p:sp>
      <p:sp>
        <p:nvSpPr>
          <p:cNvPr id="5" name="Marcador de pie de página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E3E02D7A-1334-44CC-94EB-4FCC8D9ED54E}" type="slidenum">
              <a:rPr lang="es-ES" smtClean="0"/>
              <a:t>‹Nº›</a:t>
            </a:fld>
            <a:endParaRPr lang="es-ES"/>
          </a:p>
        </p:txBody>
      </p:sp>
    </p:spTree>
    <p:extLst>
      <p:ext uri="{BB962C8B-B14F-4D97-AF65-F5344CB8AC3E}">
        <p14:creationId xmlns:p14="http://schemas.microsoft.com/office/powerpoint/2010/main" val="314863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E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Marcador de pie de página 4"/>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D95B4475-61BF-41B5-B06B-387C7BBCCC2E}" type="slidenum">
              <a:rPr lang="es-ES" smtClean="0"/>
              <a:t>‹Nº›</a:t>
            </a:fld>
            <a:endParaRPr lang="es-ES"/>
          </a:p>
        </p:txBody>
      </p:sp>
    </p:spTree>
    <p:extLst>
      <p:ext uri="{BB962C8B-B14F-4D97-AF65-F5344CB8AC3E}">
        <p14:creationId xmlns:p14="http://schemas.microsoft.com/office/powerpoint/2010/main" val="729033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bde.es/" TargetMode="External"/><Relationship Id="rId3" Type="http://schemas.openxmlformats.org/officeDocument/2006/relationships/image" Target="../media/image3.jpeg"/><Relationship Id="rId7" Type="http://schemas.openxmlformats.org/officeDocument/2006/relationships/hyperlink" Target="http://www.cnmv.es/"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www.finanzasparatodos.es/" TargetMode="External"/><Relationship Id="rId5" Type="http://schemas.openxmlformats.org/officeDocument/2006/relationships/image" Target="../media/image5.png"/><Relationship Id="rId10" Type="http://schemas.openxmlformats.org/officeDocument/2006/relationships/image" Target="../media/image7.jpeg"/><Relationship Id="rId4" Type="http://schemas.openxmlformats.org/officeDocument/2006/relationships/image" Target="../media/image4.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8.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6.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jpeg"/><Relationship Id="rId7"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0.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ENDEUTAR-SE? AMB SENY!</a:t>
            </a:r>
          </a:p>
        </p:txBody>
      </p:sp>
      <p:pic>
        <p:nvPicPr>
          <p:cNvPr id="5" name="Imagen 4"/>
          <p:cNvPicPr>
            <a:picLocks noChangeAspect="1"/>
          </p:cNvPicPr>
          <p:nvPr/>
        </p:nvPicPr>
        <p:blipFill rotWithShape="1">
          <a:blip r:embed="rId2" cstate="print">
            <a:clrChange>
              <a:clrFrom>
                <a:srgbClr val="E3EDEC"/>
              </a:clrFrom>
              <a:clrTo>
                <a:srgbClr val="E3EDEC">
                  <a:alpha val="0"/>
                </a:srgbClr>
              </a:clrTo>
            </a:clrChange>
            <a:extLst>
              <a:ext uri="{28A0092B-C50C-407E-A947-70E740481C1C}">
                <a14:useLocalDpi xmlns:a14="http://schemas.microsoft.com/office/drawing/2010/main" val="0"/>
              </a:ext>
            </a:extLst>
          </a:blip>
          <a:srcRect l="52361" t="4914" r="26187" b="65068"/>
          <a:stretch/>
        </p:blipFill>
        <p:spPr>
          <a:xfrm>
            <a:off x="4610100" y="262375"/>
            <a:ext cx="2047875" cy="1546588"/>
          </a:xfrm>
          <a:prstGeom prst="flowChartPreparation">
            <a:avLst/>
          </a:prstGeom>
          <a:noFill/>
        </p:spPr>
      </p:pic>
      <p:sp>
        <p:nvSpPr>
          <p:cNvPr id="6" name="CuadroTexto 5"/>
          <p:cNvSpPr txBox="1"/>
          <p:nvPr/>
        </p:nvSpPr>
        <p:spPr>
          <a:xfrm rot="21410086">
            <a:off x="4995116" y="836365"/>
            <a:ext cx="1277841" cy="523220"/>
          </a:xfrm>
          <a:prstGeom prst="rect">
            <a:avLst/>
          </a:prstGeom>
          <a:noFill/>
        </p:spPr>
        <p:txBody>
          <a:bodyPr wrap="square" rtlCol="0">
            <a:spAutoFit/>
          </a:bodyPr>
          <a:lstStyle/>
          <a:p>
            <a:pPr algn="ctr"/>
            <a:r>
              <a:rPr lang="es-ES" sz="1400" b="1" dirty="0">
                <a:solidFill>
                  <a:schemeClr val="bg1"/>
                </a:solidFill>
                <a:latin typeface="RoBOTO" panose="020B0604020202020204" charset="0"/>
                <a:ea typeface="RoBOTO" panose="020B0604020202020204" charset="0"/>
              </a:rPr>
              <a:t>FITXA</a:t>
            </a:r>
          </a:p>
          <a:p>
            <a:pPr algn="ctr"/>
            <a:r>
              <a:rPr lang="es-ES" sz="1400" b="1" dirty="0">
                <a:solidFill>
                  <a:schemeClr val="bg1"/>
                </a:solidFill>
                <a:latin typeface="RoBOTO" panose="020B0604020202020204" charset="0"/>
                <a:ea typeface="RoBOTO" panose="020B0604020202020204" charset="0"/>
              </a:rPr>
              <a:t>DIDÀCTICA</a:t>
            </a:r>
          </a:p>
        </p:txBody>
      </p:sp>
      <p:sp>
        <p:nvSpPr>
          <p:cNvPr id="13" name="Rectángulo redondeado 12"/>
          <p:cNvSpPr/>
          <p:nvPr/>
        </p:nvSpPr>
        <p:spPr>
          <a:xfrm>
            <a:off x="1038224" y="4935460"/>
            <a:ext cx="5306917" cy="578882"/>
          </a:xfrm>
          <a:prstGeom prst="roundRect">
            <a:avLst/>
          </a:prstGeom>
          <a:solidFill>
            <a:schemeClr val="bg1">
              <a:lumMod val="95000"/>
            </a:schemeClr>
          </a:solidFill>
        </p:spPr>
        <p:txBody>
          <a:bodyPr wrap="square">
            <a:spAutoFit/>
          </a:bodyPr>
          <a:lstStyle/>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Objectiu</a:t>
            </a:r>
            <a:endParaRPr lang="ca-ES" sz="1400" b="1"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endParaRPr>
          </a:p>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Comprendre les conseqüències que implica l’endeutament.</a:t>
            </a:r>
            <a:endParaRPr lang="es-ES" sz="14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pic>
        <p:nvPicPr>
          <p:cNvPr id="12" name="Imagen 1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6389" t="65278" r="12083" b="22917"/>
          <a:stretch/>
        </p:blipFill>
        <p:spPr>
          <a:xfrm>
            <a:off x="481986" y="4762983"/>
            <a:ext cx="790575" cy="809625"/>
          </a:xfrm>
          <a:prstGeom prst="rect">
            <a:avLst/>
          </a:prstGeom>
        </p:spPr>
      </p:pic>
      <p:sp>
        <p:nvSpPr>
          <p:cNvPr id="15" name="Rectángulo redondeado 14"/>
          <p:cNvSpPr/>
          <p:nvPr/>
        </p:nvSpPr>
        <p:spPr>
          <a:xfrm>
            <a:off x="1038224" y="5808783"/>
            <a:ext cx="5306917" cy="578882"/>
          </a:xfrm>
          <a:prstGeom prst="roundRect">
            <a:avLst/>
          </a:prstGeom>
          <a:solidFill>
            <a:schemeClr val="bg1">
              <a:lumMod val="95000"/>
            </a:schemeClr>
          </a:solidFill>
        </p:spPr>
        <p:txBody>
          <a:bodyPr wrap="square">
            <a:spAutoFit/>
          </a:bodyPr>
          <a:lstStyle/>
          <a:p>
            <a:r>
              <a:rPr lang="ca-ES" sz="1400" b="1" dirty="0">
                <a:solidFill>
                  <a:srgbClr val="1F497D"/>
                </a:solidFill>
                <a:latin typeface="Roboto" panose="020B0604020202020204" charset="0"/>
                <a:ea typeface="Times New Roman" panose="02020603050405020304" pitchFamily="18" charset="0"/>
                <a:cs typeface="Times New Roman" panose="02020603050405020304" pitchFamily="18" charset="0"/>
              </a:rPr>
              <a:t>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Conceptes clau</a:t>
            </a:r>
          </a:p>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Préstecs, TAE, targetes de dèbit i crèdit, tipus d’endeutament.</a:t>
            </a:r>
            <a:endParaRPr lang="es-ES" sz="14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p:txBody>
      </p:sp>
      <p:pic>
        <p:nvPicPr>
          <p:cNvPr id="14" name="Imagen 1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6667" t="81806" r="11389" b="7361"/>
          <a:stretch/>
        </p:blipFill>
        <p:spPr>
          <a:xfrm>
            <a:off x="467699" y="5675565"/>
            <a:ext cx="819150" cy="742951"/>
          </a:xfrm>
          <a:prstGeom prst="rect">
            <a:avLst/>
          </a:prstGeom>
        </p:spPr>
      </p:pic>
      <p:sp>
        <p:nvSpPr>
          <p:cNvPr id="17" name="Rectángulo redondeado 16"/>
          <p:cNvSpPr/>
          <p:nvPr/>
        </p:nvSpPr>
        <p:spPr>
          <a:xfrm>
            <a:off x="565355" y="2681658"/>
            <a:ext cx="5818729" cy="1940957"/>
          </a:xfrm>
          <a:prstGeom prst="roundRect">
            <a:avLst/>
          </a:prstGeom>
          <a:noFill/>
        </p:spPr>
        <p:txBody>
          <a:bodyPr wrap="square">
            <a:spAutoFit/>
          </a:bodyPr>
          <a:lstStyle/>
          <a:p>
            <a:pPr algn="just"/>
            <a:r>
              <a:rPr lang="ca-ES" sz="1200"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rPr>
              <a:t>Al llarg de la vida, podem decidir invertir (comprar una casa, estudiar, etc.) o bé incórrer en determinades despeses (comprar un cotxe, viatjar, comprar roba, etc.), que, a vegades, pot implicar haver d’endeutar-se.   </a:t>
            </a:r>
          </a:p>
          <a:p>
            <a:pPr algn="just"/>
            <a:endParaRPr lang="ca-ES" sz="1200"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endParaRPr>
          </a:p>
          <a:p>
            <a:pPr algn="just"/>
            <a:r>
              <a:rPr lang="ca-ES" sz="1200"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rPr>
              <a:t>Els productes de crèdit poden ser una eina eficaç si s’utilitzen correctament i amb raons justificades, però poden causar estralls en les nostres finances personals si els utilitzem incorrectament o excessivament. Aquesta sessió, té com a finalitat mostrar a l’alumne com s’ha d’utilitzar el crèdit de manera correcta, i evitar el </a:t>
            </a:r>
            <a:r>
              <a:rPr lang="ca-ES" sz="1200" dirty="0" err="1">
                <a:solidFill>
                  <a:schemeClr val="tx1">
                    <a:lumMod val="65000"/>
                    <a:lumOff val="35000"/>
                  </a:schemeClr>
                </a:solidFill>
                <a:latin typeface="RoBOTO" panose="020B0604020202020204" charset="0"/>
                <a:ea typeface="RoBOTO" panose="020B0604020202020204" charset="0"/>
                <a:cs typeface="Times New Roman" panose="02020603050405020304" pitchFamily="18" charset="0"/>
              </a:rPr>
              <a:t>sobreendeutament</a:t>
            </a:r>
            <a:r>
              <a:rPr lang="ca-ES" sz="1200"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rPr>
              <a:t>.</a:t>
            </a:r>
            <a:endParaRPr lang="es-ES" sz="1200"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endParaRPr>
          </a:p>
        </p:txBody>
      </p:sp>
      <p:sp>
        <p:nvSpPr>
          <p:cNvPr id="22" name="Rectángulo redondeado 21"/>
          <p:cNvSpPr/>
          <p:nvPr/>
        </p:nvSpPr>
        <p:spPr>
          <a:xfrm>
            <a:off x="1004824" y="6765388"/>
            <a:ext cx="3725608" cy="1157764"/>
          </a:xfrm>
          <a:prstGeom prst="roundRect">
            <a:avLst/>
          </a:prstGeom>
          <a:solidFill>
            <a:schemeClr val="bg1">
              <a:lumMod val="95000"/>
            </a:schemeClr>
          </a:solidFill>
        </p:spPr>
        <p:txBody>
          <a:bodyPr wrap="square">
            <a:spAutoFit/>
          </a:bodyPr>
          <a:lstStyle/>
          <a:p>
            <a:r>
              <a:rPr lang="ca-ES" sz="1400" b="1" dirty="0">
                <a:solidFill>
                  <a:srgbClr val="1F497D"/>
                </a:solidFill>
                <a:latin typeface="Roboto" panose="020B0604020202020204" charset="0"/>
                <a:ea typeface="Times New Roman" panose="02020603050405020304" pitchFamily="18" charset="0"/>
                <a:cs typeface="Times New Roman" panose="02020603050405020304" pitchFamily="18" charset="0"/>
              </a:rPr>
              <a:t>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Material del taller</a:t>
            </a:r>
          </a:p>
          <a:p>
            <a:pPr marL="628650" lvl="1" indent="-171450">
              <a:buFont typeface="Wingdings" panose="05000000000000000000" pitchFamily="2" charset="2"/>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Fitxa didàctica</a:t>
            </a:r>
          </a:p>
          <a:p>
            <a:pPr marL="628650" lvl="1" indent="-171450">
              <a:buFont typeface="Wingdings" panose="05000000000000000000" pitchFamily="2" charset="2"/>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Presentació PPT </a:t>
            </a:r>
          </a:p>
          <a:p>
            <a:pPr marL="628650" lvl="1" indent="-171450">
              <a:buFont typeface="Wingdings" panose="05000000000000000000" pitchFamily="2" charset="2"/>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Quadern de l’alumne</a:t>
            </a:r>
          </a:p>
          <a:p>
            <a:pPr marL="628650" lvl="1" indent="-171450">
              <a:buFont typeface="Wingdings" panose="05000000000000000000" pitchFamily="2" charset="2"/>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Targetes activitats</a:t>
            </a:r>
            <a:endParaRPr lang="ca-ES" sz="1200" dirty="0">
              <a:solidFill>
                <a:srgbClr val="1F497D"/>
              </a:solidFill>
              <a:latin typeface="RoBOTO" panose="020B0604020202020204" charset="0"/>
              <a:ea typeface="RoBOTO" panose="020B0604020202020204" charset="0"/>
              <a:cs typeface="Times New Roman" panose="02020603050405020304" pitchFamily="18" charset="0"/>
            </a:endParaRPr>
          </a:p>
        </p:txBody>
      </p:sp>
      <p:pic>
        <p:nvPicPr>
          <p:cNvPr id="21" name="Imagen 2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44" t="65417" r="61944" b="23194"/>
          <a:stretch/>
        </p:blipFill>
        <p:spPr>
          <a:xfrm>
            <a:off x="528950" y="6682106"/>
            <a:ext cx="590550" cy="781051"/>
          </a:xfrm>
          <a:prstGeom prst="rect">
            <a:avLst/>
          </a:prstGeom>
        </p:spPr>
      </p:pic>
      <p:pic>
        <p:nvPicPr>
          <p:cNvPr id="20" name="image6.png" descr="Recurso 4.png"/>
          <p:cNvPicPr/>
          <p:nvPr/>
        </p:nvPicPr>
        <p:blipFill>
          <a:blip r:embed="rId5">
            <a:extLst>
              <a:ext uri="{28A0092B-C50C-407E-A947-70E740481C1C}">
                <a14:useLocalDpi xmlns:a14="http://schemas.microsoft.com/office/drawing/2010/main" val="0"/>
              </a:ext>
            </a:extLst>
          </a:blip>
          <a:stretch>
            <a:fillRect/>
          </a:stretch>
        </p:blipFill>
        <p:spPr>
          <a:xfrm>
            <a:off x="4552878" y="6788107"/>
            <a:ext cx="1733550" cy="2696452"/>
          </a:xfrm>
          <a:prstGeom prst="rect">
            <a:avLst/>
          </a:prstGeom>
          <a:ln w="12700">
            <a:miter lim="400000"/>
          </a:ln>
        </p:spPr>
      </p:pic>
      <p:sp>
        <p:nvSpPr>
          <p:cNvPr id="24" name="Rectángulo redondeado 23"/>
          <p:cNvSpPr/>
          <p:nvPr/>
        </p:nvSpPr>
        <p:spPr>
          <a:xfrm>
            <a:off x="1004824" y="8292743"/>
            <a:ext cx="3725608" cy="1191816"/>
          </a:xfrm>
          <a:prstGeom prst="roundRect">
            <a:avLst/>
          </a:prstGeom>
          <a:solidFill>
            <a:schemeClr val="bg1">
              <a:lumMod val="95000"/>
            </a:schemeClr>
          </a:solidFill>
        </p:spPr>
        <p:txBody>
          <a:bodyPr wrap="square">
            <a:spAutoFit/>
          </a:bodyPr>
          <a:lstStyle/>
          <a:p>
            <a:r>
              <a:rPr lang="ca-ES" sz="1400" b="1" dirty="0">
                <a:solidFill>
                  <a:srgbClr val="C0504D"/>
                </a:solidFill>
                <a:latin typeface="Roboto" panose="020B0604020202020204" charset="0"/>
                <a:ea typeface="Times New Roman" panose="02020603050405020304" pitchFamily="18" charset="0"/>
                <a:cs typeface="Times New Roman" panose="02020603050405020304" pitchFamily="18" charset="0"/>
              </a:rPr>
              <a:t>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Per saber-ne més...</a:t>
            </a:r>
          </a:p>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hlinkClick r:id="rId6"/>
              </a:rPr>
              <a:t>www.finanzasparatodos.es</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hlinkClick r:id="rId7"/>
              </a:rPr>
              <a:t>www.cnmv.es</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hlinkClick r:id="rId8"/>
              </a:rPr>
              <a:t>www.bde.es</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endParaRPr 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p:txBody>
      </p:sp>
      <p:pic>
        <p:nvPicPr>
          <p:cNvPr id="23" name="Imagen 22"/>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8055" t="33750" r="60417" b="56805"/>
          <a:stretch/>
        </p:blipFill>
        <p:spPr>
          <a:xfrm>
            <a:off x="463332" y="8116454"/>
            <a:ext cx="790575" cy="647701"/>
          </a:xfrm>
          <a:prstGeom prst="rect">
            <a:avLst/>
          </a:prstGeom>
        </p:spPr>
      </p:pic>
      <p:sp>
        <p:nvSpPr>
          <p:cNvPr id="25" name="Rectángulo redondeado 24"/>
          <p:cNvSpPr/>
          <p:nvPr/>
        </p:nvSpPr>
        <p:spPr>
          <a:xfrm>
            <a:off x="1038224" y="1994088"/>
            <a:ext cx="5306917" cy="376273"/>
          </a:xfrm>
          <a:prstGeom prst="roundRect">
            <a:avLst/>
          </a:prstGeom>
          <a:solidFill>
            <a:schemeClr val="bg1">
              <a:lumMod val="95000"/>
            </a:schemeClr>
          </a:solidFill>
        </p:spPr>
        <p:txBody>
          <a:bodyPr wrap="square">
            <a:spAutoFit/>
          </a:bodyPr>
          <a:lstStyle/>
          <a:p>
            <a:pPr>
              <a:lnSpc>
                <a:spcPct val="115000"/>
              </a:lnSpc>
              <a:spcAft>
                <a:spcPts val="1000"/>
              </a:spcAft>
            </a:pPr>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400" b="1" dirty="0">
                <a:solidFill>
                  <a:srgbClr val="C0504D"/>
                </a:solidFill>
                <a:latin typeface="Roboto" panose="020B0604020202020204" charset="0"/>
                <a:ea typeface="Times New Roman" panose="02020603050405020304" pitchFamily="18" charset="0"/>
                <a:cs typeface="Times New Roman" panose="02020603050405020304" pitchFamily="18" charset="0"/>
              </a:rPr>
              <a:t>Temps:</a:t>
            </a:r>
            <a:r>
              <a:rPr lang="ca-ES" sz="1400" b="1" dirty="0">
                <a:latin typeface="Roboto" panose="020B0604020202020204" charset="0"/>
                <a:ea typeface="Times New Roman" panose="02020603050405020304" pitchFamily="18" charset="0"/>
                <a:cs typeface="Times New Roman" panose="02020603050405020304" pitchFamily="18" charset="0"/>
              </a:rPr>
              <a:t> </a:t>
            </a:r>
            <a:r>
              <a:rPr lang="ca-ES" sz="1400" b="1" dirty="0">
                <a:solidFill>
                  <a:schemeClr val="tx1">
                    <a:lumMod val="65000"/>
                    <a:lumOff val="35000"/>
                  </a:schemeClr>
                </a:solidFill>
                <a:latin typeface="Roboto" panose="020B0604020202020204" charset="0"/>
                <a:ea typeface="Times New Roman" panose="02020603050405020304" pitchFamily="18" charset="0"/>
                <a:cs typeface="Times New Roman" panose="02020603050405020304" pitchFamily="18" charset="0"/>
              </a:rPr>
              <a:t>50’-60’ 		</a:t>
            </a:r>
            <a:r>
              <a:rPr lang="ca-ES" sz="1400" b="1" dirty="0">
                <a:solidFill>
                  <a:srgbClr val="C0504D"/>
                </a:solidFill>
                <a:latin typeface="Roboto" panose="020B0604020202020204" charset="0"/>
                <a:ea typeface="Times New Roman" panose="02020603050405020304" pitchFamily="18" charset="0"/>
                <a:cs typeface="Times New Roman" panose="02020603050405020304" pitchFamily="18" charset="0"/>
              </a:rPr>
              <a:t>Alumnes:</a:t>
            </a:r>
            <a:r>
              <a:rPr lang="ca-ES" sz="1400" b="1" dirty="0">
                <a:solidFill>
                  <a:schemeClr val="tx1">
                    <a:lumMod val="65000"/>
                    <a:lumOff val="35000"/>
                  </a:schemeClr>
                </a:solidFill>
                <a:latin typeface="Roboto" panose="020B0604020202020204" charset="0"/>
                <a:ea typeface="Times New Roman" panose="02020603050405020304" pitchFamily="18" charset="0"/>
                <a:cs typeface="Times New Roman" panose="02020603050405020304" pitchFamily="18" charset="0"/>
              </a:rPr>
              <a:t> 4t ESO</a:t>
            </a:r>
            <a:endParaRPr lang="es-ES" sz="1050" b="1"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61250" t="48611" r="29028" b="39306"/>
          <a:stretch/>
        </p:blipFill>
        <p:spPr>
          <a:xfrm>
            <a:off x="528950" y="1697768"/>
            <a:ext cx="666751" cy="828675"/>
          </a:xfrm>
          <a:prstGeom prst="rect">
            <a:avLst/>
          </a:prstGeom>
        </p:spPr>
      </p:pic>
      <p:pic>
        <p:nvPicPr>
          <p:cNvPr id="11" name="Imagen 10"/>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28333" t="81388" r="60417" b="6667"/>
          <a:stretch/>
        </p:blipFill>
        <p:spPr>
          <a:xfrm>
            <a:off x="3073324" y="1759621"/>
            <a:ext cx="722239" cy="766822"/>
          </a:xfrm>
          <a:prstGeom prst="rect">
            <a:avLst/>
          </a:prstGeom>
        </p:spPr>
      </p:pic>
    </p:spTree>
    <p:extLst>
      <p:ext uri="{BB962C8B-B14F-4D97-AF65-F5344CB8AC3E}">
        <p14:creationId xmlns:p14="http://schemas.microsoft.com/office/powerpoint/2010/main" val="4205293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ENDEUTAR-SE? AMB SENY!</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21" name="Cuadro de texto 2"/>
          <p:cNvSpPr txBox="1">
            <a:spLocks noChangeArrowheads="1"/>
          </p:cNvSpPr>
          <p:nvPr/>
        </p:nvSpPr>
        <p:spPr bwMode="auto">
          <a:xfrm>
            <a:off x="2436619" y="1982734"/>
            <a:ext cx="3908522" cy="1944784"/>
          </a:xfrm>
          <a:prstGeom prst="rect">
            <a:avLst/>
          </a:prstGeom>
          <a:noFill/>
          <a:ln w="9525">
            <a:noFill/>
            <a:miter lim="800000"/>
            <a:headEnd/>
            <a:tailEnd/>
          </a:ln>
        </p:spPr>
        <p:txBody>
          <a:bodyPr rot="0" vert="horz" wrap="square" lIns="91440" tIns="45720" rIns="91440" bIns="45720" anchor="t" anchorCtr="0">
            <a:noAutofit/>
          </a:bodyPr>
          <a:lstStyle/>
          <a:p>
            <a:pPr lvl="0">
              <a:lnSpc>
                <a:spcPct val="75000"/>
              </a:lnSpc>
              <a:spcAft>
                <a:spcPts val="1000"/>
              </a:spcAft>
              <a:tabLst>
                <a:tab pos="457200" algn="l"/>
              </a:tabLst>
            </a:pPr>
            <a:r>
              <a:rPr lang="ca-ES" sz="1200" b="1" dirty="0">
                <a:solidFill>
                  <a:srgbClr val="1F497D"/>
                </a:solidFill>
                <a:effectLst/>
                <a:latin typeface="RoBOTO" panose="020B0604020202020204" charset="0"/>
                <a:ea typeface="RoBOTO" panose="020B0604020202020204" charset="0"/>
                <a:cs typeface="Times New Roman" panose="02020603050405020304" pitchFamily="18" charset="0"/>
              </a:rPr>
              <a:t>Tradicional</a:t>
            </a: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a:t>
            </a:r>
          </a:p>
          <a:p>
            <a:pPr marL="171450" lvl="0" indent="-171450">
              <a:lnSpc>
                <a:spcPct val="75000"/>
              </a:lnSpc>
              <a:spcAft>
                <a:spcPts val="1000"/>
              </a:spcAft>
              <a:buFont typeface="Arial" panose="020B0604020202020204" pitchFamily="34" charset="0"/>
              <a:buChar char="•"/>
              <a:tabLst>
                <a:tab pos="457200" algn="l"/>
              </a:tabLst>
            </a:pPr>
            <a:r>
              <a:rPr lang="ca-ES" sz="1200" dirty="0">
                <a:solidFill>
                  <a:srgbClr val="1F497D"/>
                </a:solidFill>
                <a:effectLst/>
                <a:latin typeface="RoBOTO" panose="020B0604020202020204" charset="0"/>
                <a:ea typeface="RoBOTO" panose="020B0604020202020204" charset="0"/>
                <a:cs typeface="Times New Roman" panose="02020603050405020304" pitchFamily="18" charset="0"/>
              </a:rPr>
              <a:t>Descobert en compte. </a:t>
            </a:r>
          </a:p>
          <a:p>
            <a:pPr marL="171450" lvl="0" indent="-171450">
              <a:lnSpc>
                <a:spcPct val="75000"/>
              </a:lnSpc>
              <a:spcAft>
                <a:spcPts val="1000"/>
              </a:spcAft>
              <a:buFont typeface="Arial" panose="020B0604020202020204" pitchFamily="34" charset="0"/>
              <a:buChar char="•"/>
              <a:tabLst>
                <a:tab pos="457200" algn="l"/>
              </a:tabLst>
            </a:pPr>
            <a:r>
              <a:rPr lang="ca-ES" sz="1200" dirty="0">
                <a:solidFill>
                  <a:srgbClr val="1F497D"/>
                </a:solidFill>
                <a:effectLst/>
                <a:latin typeface="RoBOTO" panose="020B0604020202020204" charset="0"/>
                <a:ea typeface="RoBOTO" panose="020B0604020202020204" charset="0"/>
                <a:cs typeface="Times New Roman" panose="02020603050405020304" pitchFamily="18" charset="0"/>
              </a:rPr>
              <a:t>Targeta de cr</a:t>
            </a:r>
            <a:r>
              <a:rPr lang="ca-ES" sz="1200" dirty="0">
                <a:solidFill>
                  <a:srgbClr val="1F497D"/>
                </a:solidFill>
                <a:latin typeface="RoBOTO" panose="020B0604020202020204" charset="0"/>
                <a:ea typeface="RoBOTO" panose="020B0604020202020204" charset="0"/>
                <a:cs typeface="Times New Roman" panose="02020603050405020304" pitchFamily="18" charset="0"/>
              </a:rPr>
              <a:t>èdit</a:t>
            </a:r>
            <a:r>
              <a:rPr lang="ca-ES" sz="1200" dirty="0">
                <a:solidFill>
                  <a:srgbClr val="1F497D"/>
                </a:solidFill>
                <a:effectLst/>
                <a:latin typeface="RoBOTO" panose="020B0604020202020204" charset="0"/>
                <a:ea typeface="RoBOTO" panose="020B0604020202020204" charset="0"/>
                <a:cs typeface="Times New Roman" panose="02020603050405020304" pitchFamily="18" charset="0"/>
              </a:rPr>
              <a:t>.</a:t>
            </a:r>
          </a:p>
          <a:p>
            <a:pPr marL="171450" lvl="0" indent="-171450">
              <a:lnSpc>
                <a:spcPct val="75000"/>
              </a:lnSpc>
              <a:spcAft>
                <a:spcPts val="1000"/>
              </a:spcAft>
              <a:buFont typeface="Arial" panose="020B0604020202020204" pitchFamily="34" charset="0"/>
              <a:buChar char="•"/>
              <a:tabLst>
                <a:tab pos="457200" algn="l"/>
              </a:tabLst>
            </a:pPr>
            <a:r>
              <a:rPr lang="ca-ES" sz="1200" dirty="0">
                <a:solidFill>
                  <a:srgbClr val="1F497D"/>
                </a:solidFill>
                <a:latin typeface="RoBOTO" panose="020B0604020202020204" charset="0"/>
                <a:ea typeface="RoBOTO" panose="020B0604020202020204" charset="0"/>
                <a:cs typeface="Times New Roman" panose="02020603050405020304" pitchFamily="18" charset="0"/>
              </a:rPr>
              <a:t>Préstec personal</a:t>
            </a:r>
          </a:p>
          <a:p>
            <a:pPr marL="171450" lvl="0" indent="-171450">
              <a:lnSpc>
                <a:spcPct val="114000"/>
              </a:lnSpc>
              <a:spcAft>
                <a:spcPts val="1000"/>
              </a:spcAft>
              <a:buFont typeface="Arial" panose="020B0604020202020204" pitchFamily="34" charset="0"/>
              <a:buChar char="•"/>
              <a:tabLst>
                <a:tab pos="457200" algn="l"/>
              </a:tabLst>
            </a:pP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Préstec </a:t>
            </a:r>
            <a:r>
              <a:rPr lang="ca-ES" sz="1200" dirty="0">
                <a:solidFill>
                  <a:schemeClr val="tx1">
                    <a:lumMod val="50000"/>
                    <a:lumOff val="50000"/>
                  </a:schemeClr>
                </a:solidFill>
                <a:latin typeface="Roboto" panose="02000000000000000000" pitchFamily="2" charset="0"/>
                <a:ea typeface="Roboto" panose="02000000000000000000" pitchFamily="2" charset="0"/>
              </a:rPr>
              <a:t>hipotecari: es pot comentar que es el producte més habitual </a:t>
            </a: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quan s’adquireix un habitatge. </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
        <p:nvSpPr>
          <p:cNvPr id="22" name="Cuadro de texto 2"/>
          <p:cNvSpPr txBox="1">
            <a:spLocks noChangeArrowheads="1"/>
          </p:cNvSpPr>
          <p:nvPr/>
        </p:nvSpPr>
        <p:spPr bwMode="auto">
          <a:xfrm>
            <a:off x="2477991" y="4630975"/>
            <a:ext cx="3867150" cy="2566002"/>
          </a:xfrm>
          <a:prstGeom prst="rect">
            <a:avLst/>
          </a:prstGeom>
          <a:noFill/>
          <a:ln w="9525">
            <a:noFill/>
            <a:miter lim="800000"/>
            <a:headEnd/>
            <a:tailEnd/>
          </a:ln>
        </p:spPr>
        <p:txBody>
          <a:bodyPr rot="0" vert="horz" wrap="square" lIns="91440" tIns="45720" rIns="91440" bIns="45720" anchor="t" anchorCtr="0">
            <a:noAutofit/>
          </a:bodyPr>
          <a:lstStyle/>
          <a:p>
            <a:pPr marL="171450" indent="-171450" algn="just">
              <a:lnSpc>
                <a:spcPct val="114000"/>
              </a:lnSpc>
              <a:spcAft>
                <a:spcPts val="1000"/>
              </a:spcAft>
              <a:buFont typeface="Arial" panose="020B0604020202020204" pitchFamily="34" charset="0"/>
              <a:buChar char="•"/>
              <a:tabLst>
                <a:tab pos="457200" algn="l"/>
              </a:tabLst>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El </a:t>
            </a:r>
            <a:r>
              <a:rPr lang="ca-ES" sz="1200" dirty="0" err="1">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crowdfunding</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consisteix en un grup de gent que fa una aportació per tirar endavant un projecte, a la diapositiva següent en veurem un exemple.</a:t>
            </a:r>
          </a:p>
          <a:p>
            <a:pPr marL="171450" indent="-171450" algn="just">
              <a:lnSpc>
                <a:spcPct val="114000"/>
              </a:lnSpc>
              <a:spcAft>
                <a:spcPts val="1000"/>
              </a:spcAft>
              <a:buFont typeface="Arial" panose="020B0604020202020204" pitchFamily="34" charset="0"/>
              <a:buChar char="•"/>
              <a:tabLst>
                <a:tab pos="457200" algn="l"/>
              </a:tabLst>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Els </a:t>
            </a:r>
            <a:r>
              <a:rPr lang="en-U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business angels</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són inversors que posen diners per tirar endavant una idea a canvi de tenir part de l’empresa.</a:t>
            </a:r>
          </a:p>
          <a:p>
            <a:pPr marL="171450" indent="-171450" algn="just">
              <a:lnSpc>
                <a:spcPct val="114000"/>
              </a:lnSpc>
              <a:spcAft>
                <a:spcPts val="1000"/>
              </a:spcAft>
              <a:buFont typeface="Arial" panose="020B0604020202020204" pitchFamily="34" charset="0"/>
              <a:buChar char="•"/>
              <a:tabLst>
                <a:tab pos="457200" algn="l"/>
              </a:tabLst>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El mercat alternatiu borsari permet accedir petites empreses al mercat on inversors compren accions que serviran per finançar l’empresa.</a:t>
            </a:r>
          </a:p>
          <a:p>
            <a:pPr marL="171450" indent="-171450" algn="just">
              <a:lnSpc>
                <a:spcPct val="114000"/>
              </a:lnSpc>
              <a:spcAft>
                <a:spcPts val="1000"/>
              </a:spcAft>
              <a:buFont typeface="Arial" panose="020B0604020202020204" pitchFamily="34" charset="0"/>
              <a:buChar char="•"/>
              <a:tabLst>
                <a:tab pos="457200" algn="l"/>
              </a:tabLst>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Cap d’aquests implica endeutament</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p>
        </p:txBody>
      </p:sp>
      <p:pic>
        <p:nvPicPr>
          <p:cNvPr id="23" name="Picture 2" descr="Banco icono gratuito"/>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6498" y="2025139"/>
            <a:ext cx="1299952" cy="1299952"/>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n 23"/>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0" b="98000" l="1356" r="97458">
                        <a14:foregroundMark x1="59831" y1="75556" x2="59831" y2="75556"/>
                      </a14:backgroundRemoval>
                    </a14:imgEffect>
                  </a14:imgLayer>
                </a14:imgProps>
              </a:ext>
            </a:extLst>
          </a:blip>
          <a:stretch>
            <a:fillRect/>
          </a:stretch>
        </p:blipFill>
        <p:spPr>
          <a:xfrm>
            <a:off x="710003" y="5353129"/>
            <a:ext cx="1532942" cy="1169193"/>
          </a:xfrm>
          <a:prstGeom prst="rect">
            <a:avLst/>
          </a:prstGeom>
        </p:spPr>
      </p:pic>
      <p:sp>
        <p:nvSpPr>
          <p:cNvPr id="9" name="Cuadro de texto 2"/>
          <p:cNvSpPr txBox="1">
            <a:spLocks noChangeArrowheads="1"/>
          </p:cNvSpPr>
          <p:nvPr/>
        </p:nvSpPr>
        <p:spPr bwMode="auto">
          <a:xfrm>
            <a:off x="604299" y="7256352"/>
            <a:ext cx="5699470" cy="2319237"/>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4000"/>
              </a:lnSpc>
              <a:spcAft>
                <a:spcPts val="1000"/>
              </a:spcAft>
              <a:tabLst>
                <a:tab pos="457200" algn="l"/>
              </a:tabLst>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En canvi, </a:t>
            </a:r>
            <a:r>
              <a:rPr lang="ca-ES" sz="1200" b="1" dirty="0">
                <a:solidFill>
                  <a:srgbClr val="1F497D"/>
                </a:solidFill>
                <a:latin typeface="RoBOTO" panose="020B0604020202020204" charset="0"/>
                <a:ea typeface="RoBOTO" panose="020B0604020202020204" charset="0"/>
                <a:cs typeface="Times New Roman" panose="02020603050405020304" pitchFamily="18" charset="0"/>
              </a:rPr>
              <a:t>en forma de deute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vol dir que rebrà el capital més uns interessos, com un préstec.</a:t>
            </a:r>
          </a:p>
          <a:p>
            <a:pPr marL="171450" indent="-171450" algn="just">
              <a:lnSpc>
                <a:spcPct val="114000"/>
              </a:lnSpc>
              <a:spcAft>
                <a:spcPts val="1000"/>
              </a:spcAft>
              <a:buFont typeface="Arial" panose="020B0604020202020204" pitchFamily="34" charset="0"/>
              <a:buChar char="•"/>
              <a:tabLst>
                <a:tab pos="457200" algn="l"/>
              </a:tabLst>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En canvi el </a:t>
            </a:r>
            <a:r>
              <a:rPr lang="ca-ES" sz="1200" dirty="0" err="1">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crowlending</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consisteix en diferents persones que deixen diners a una altra (normalment pimes) a canvi d’un tipus d’interès.</a:t>
            </a:r>
          </a:p>
          <a:p>
            <a:pPr marL="171450" indent="-171450" algn="just">
              <a:lnSpc>
                <a:spcPct val="114000"/>
              </a:lnSpc>
              <a:spcAft>
                <a:spcPts val="1000"/>
              </a:spcAft>
              <a:buFont typeface="Arial" panose="020B0604020202020204" pitchFamily="34" charset="0"/>
              <a:buChar char="•"/>
              <a:tabLst>
                <a:tab pos="457200" algn="l"/>
              </a:tabLst>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Els préstecs participatius funcionen de manera similar.</a:t>
            </a:r>
          </a:p>
          <a:p>
            <a:pPr marL="171450" indent="-171450" algn="just">
              <a:lnSpc>
                <a:spcPct val="114000"/>
              </a:lnSpc>
              <a:spcAft>
                <a:spcPts val="1000"/>
              </a:spcAft>
              <a:buFont typeface="Arial" panose="020B0604020202020204" pitchFamily="34" charset="0"/>
              <a:buChar char="•"/>
              <a:tabLst>
                <a:tab pos="457200" algn="l"/>
              </a:tabLst>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El mercat alternatiu de renda fixa, permet a les empreses emetre deute; és a dir, inversors que financen el deute a canvi d’un interès.</a:t>
            </a:r>
          </a:p>
          <a:p>
            <a:pPr marL="171450" indent="-171450" algn="just">
              <a:lnSpc>
                <a:spcPct val="114000"/>
              </a:lnSpc>
              <a:spcAft>
                <a:spcPts val="1000"/>
              </a:spcAft>
              <a:buFont typeface="Arial" panose="020B0604020202020204" pitchFamily="34" charset="0"/>
              <a:buChar char="•"/>
              <a:tabLst>
                <a:tab pos="457200" algn="l"/>
              </a:tabLst>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Aquests tres casos impliquen endeutament</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endPar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
        <p:nvSpPr>
          <p:cNvPr id="10" name="Cuadro de texto 2"/>
          <p:cNvSpPr txBox="1">
            <a:spLocks noChangeArrowheads="1"/>
          </p:cNvSpPr>
          <p:nvPr/>
        </p:nvSpPr>
        <p:spPr bwMode="auto">
          <a:xfrm>
            <a:off x="614642" y="3807677"/>
            <a:ext cx="5720156" cy="811423"/>
          </a:xfrm>
          <a:prstGeom prst="rect">
            <a:avLst/>
          </a:prstGeom>
          <a:noFill/>
          <a:ln w="9525">
            <a:noFill/>
            <a:miter lim="800000"/>
            <a:headEnd/>
            <a:tailEnd/>
          </a:ln>
        </p:spPr>
        <p:txBody>
          <a:bodyPr rot="0" vert="horz" wrap="square" lIns="91440" tIns="45720" rIns="91440" bIns="45720" anchor="t" anchorCtr="0">
            <a:noAutofit/>
          </a:bodyPr>
          <a:lstStyle/>
          <a:p>
            <a:pPr lvl="0" algn="just">
              <a:lnSpc>
                <a:spcPct val="85000"/>
              </a:lnSpc>
              <a:spcAft>
                <a:spcPts val="1000"/>
              </a:spcAft>
              <a:tabLst>
                <a:tab pos="457200" algn="l"/>
              </a:tabLst>
            </a:pPr>
            <a:r>
              <a:rPr lang="ca-ES" sz="1200" b="1" dirty="0">
                <a:solidFill>
                  <a:srgbClr val="1F497D"/>
                </a:solidFill>
                <a:effectLst/>
                <a:latin typeface="RoBOTO" panose="020B0604020202020204" charset="0"/>
                <a:ea typeface="RoBOTO" panose="020B0604020202020204" charset="0"/>
                <a:cs typeface="Times New Roman" panose="02020603050405020304" pitchFamily="18" charset="0"/>
              </a:rPr>
              <a:t>Alternatiu</a:t>
            </a: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p>
          <a:p>
            <a:pPr algn="just">
              <a:lnSpc>
                <a:spcPct val="114000"/>
              </a:lnSpc>
              <a:spcAft>
                <a:spcPts val="1000"/>
              </a:spcAft>
              <a:tabLst>
                <a:tab pos="457200" algn="l"/>
              </a:tabLst>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Cal explicar als alumnes que </a:t>
            </a:r>
            <a:r>
              <a:rPr lang="ca-ES" sz="1200" b="1" dirty="0">
                <a:solidFill>
                  <a:srgbClr val="1F497D"/>
                </a:solidFill>
                <a:latin typeface="RoBOTO" panose="020B0604020202020204" charset="0"/>
                <a:ea typeface="RoBOTO" panose="020B0604020202020204" charset="0"/>
                <a:cs typeface="Times New Roman" panose="02020603050405020304" pitchFamily="18" charset="0"/>
              </a:rPr>
              <a:t>en forma de capital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vol dir que qui inverteix passa a ser «copropietari» del projecte o fa una donació o rebrà una recompensa.</a:t>
            </a:r>
          </a:p>
        </p:txBody>
      </p:sp>
    </p:spTree>
    <p:extLst>
      <p:ext uri="{BB962C8B-B14F-4D97-AF65-F5344CB8AC3E}">
        <p14:creationId xmlns:p14="http://schemas.microsoft.com/office/powerpoint/2010/main" val="786896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ENDEUTAR-SE? AMB SENY!</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11" name="Rectángulo 10"/>
          <p:cNvSpPr/>
          <p:nvPr/>
        </p:nvSpPr>
        <p:spPr>
          <a:xfrm>
            <a:off x="819150" y="2039000"/>
            <a:ext cx="5367597" cy="1750544"/>
          </a:xfrm>
          <a:prstGeom prst="rect">
            <a:avLst/>
          </a:prstGeom>
        </p:spPr>
        <p:txBody>
          <a:bodyPr wrap="square">
            <a:spAutoFit/>
          </a:bodyPr>
          <a:lstStyle/>
          <a:p>
            <a:pPr algn="just">
              <a:lnSpc>
                <a:spcPct val="114000"/>
              </a:lnSpc>
            </a:pPr>
            <a:r>
              <a:rPr lang="ca-ES" sz="1200" b="1" dirty="0">
                <a:solidFill>
                  <a:srgbClr val="1F497D"/>
                </a:solidFill>
                <a:latin typeface="Roboto" panose="02000000000000000000" pitchFamily="2" charset="0"/>
                <a:ea typeface="Roboto" panose="02000000000000000000" pitchFamily="2" charset="0"/>
                <a:sym typeface="Avenir Roman"/>
              </a:rPr>
              <a:t>Pregunti als estudiants si en coneixien algun</a:t>
            </a:r>
            <a:r>
              <a:rPr lang="ca-ES" sz="1200" dirty="0">
                <a:solidFill>
                  <a:srgbClr val="1F497D"/>
                </a:solidFill>
                <a:latin typeface="Roboto" panose="02000000000000000000" pitchFamily="2" charset="0"/>
                <a:ea typeface="Roboto" panose="02000000000000000000" pitchFamily="2" charset="0"/>
                <a:sym typeface="Avenir Roman"/>
              </a:rPr>
              <a:t> </a:t>
            </a:r>
            <a:r>
              <a:rPr lang="ca-ES" sz="1200" dirty="0">
                <a:solidFill>
                  <a:schemeClr val="tx1">
                    <a:lumMod val="50000"/>
                    <a:lumOff val="50000"/>
                  </a:schemeClr>
                </a:solidFill>
                <a:latin typeface="Roboto" panose="02000000000000000000" pitchFamily="2" charset="0"/>
                <a:ea typeface="Roboto" panose="02000000000000000000" pitchFamily="2" charset="0"/>
                <a:sym typeface="Avenir Roman"/>
              </a:rPr>
              <a:t>Probablement tots coneixen el </a:t>
            </a:r>
            <a:r>
              <a:rPr lang="ca-ES" sz="1200" dirty="0" err="1">
                <a:solidFill>
                  <a:schemeClr val="tx1">
                    <a:lumMod val="50000"/>
                    <a:lumOff val="50000"/>
                  </a:schemeClr>
                </a:solidFill>
                <a:latin typeface="Roboto" panose="02000000000000000000" pitchFamily="2" charset="0"/>
                <a:ea typeface="Roboto" panose="02000000000000000000" pitchFamily="2" charset="0"/>
                <a:sym typeface="Avenir Roman"/>
              </a:rPr>
              <a:t>crowfunding</a:t>
            </a:r>
            <a:r>
              <a:rPr lang="ca-ES" sz="1200" dirty="0">
                <a:solidFill>
                  <a:schemeClr val="tx1">
                    <a:lumMod val="50000"/>
                    <a:lumOff val="50000"/>
                  </a:schemeClr>
                </a:solidFill>
                <a:latin typeface="Roboto" panose="02000000000000000000" pitchFamily="2" charset="0"/>
                <a:ea typeface="Roboto" panose="02000000000000000000" pitchFamily="2" charset="0"/>
                <a:sym typeface="Avenir Roman"/>
              </a:rPr>
              <a:t>. Posar l’exemple de </a:t>
            </a:r>
            <a:r>
              <a:rPr lang="ca-ES" sz="1200" dirty="0" err="1">
                <a:solidFill>
                  <a:schemeClr val="tx1">
                    <a:lumMod val="50000"/>
                    <a:lumOff val="50000"/>
                  </a:schemeClr>
                </a:solidFill>
                <a:latin typeface="Roboto" panose="02000000000000000000" pitchFamily="2" charset="0"/>
                <a:ea typeface="Roboto" panose="02000000000000000000" pitchFamily="2" charset="0"/>
                <a:sym typeface="Avenir Roman"/>
              </a:rPr>
              <a:t>Bamboo</a:t>
            </a:r>
            <a:r>
              <a:rPr lang="ca-ES" sz="1200" dirty="0">
                <a:solidFill>
                  <a:schemeClr val="tx1">
                    <a:lumMod val="50000"/>
                    <a:lumOff val="50000"/>
                  </a:schemeClr>
                </a:solidFill>
                <a:latin typeface="Roboto" panose="02000000000000000000" pitchFamily="2" charset="0"/>
                <a:ea typeface="Roboto" panose="02000000000000000000" pitchFamily="2" charset="0"/>
                <a:sym typeface="Avenir Roman"/>
              </a:rPr>
              <a:t> </a:t>
            </a:r>
            <a:r>
              <a:rPr lang="ca-ES" sz="1200" dirty="0" err="1">
                <a:solidFill>
                  <a:schemeClr val="tx1">
                    <a:lumMod val="50000"/>
                    <a:lumOff val="50000"/>
                  </a:schemeClr>
                </a:solidFill>
                <a:latin typeface="Roboto" panose="02000000000000000000" pitchFamily="2" charset="0"/>
                <a:ea typeface="Roboto" panose="02000000000000000000" pitchFamily="2" charset="0"/>
                <a:sym typeface="Avenir Roman"/>
              </a:rPr>
              <a:t>Bikes</a:t>
            </a:r>
            <a:r>
              <a:rPr lang="ca-ES" sz="1200" dirty="0">
                <a:solidFill>
                  <a:schemeClr val="tx1">
                    <a:lumMod val="50000"/>
                    <a:lumOff val="50000"/>
                  </a:schemeClr>
                </a:solidFill>
                <a:latin typeface="Roboto" panose="02000000000000000000" pitchFamily="2" charset="0"/>
                <a:ea typeface="Roboto" panose="02000000000000000000" pitchFamily="2" charset="0"/>
                <a:sym typeface="Avenir Roman"/>
              </a:rPr>
              <a:t> Barcelona:</a:t>
            </a:r>
          </a:p>
          <a:p>
            <a:pPr algn="just">
              <a:lnSpc>
                <a:spcPct val="114000"/>
              </a:lnSpc>
            </a:pPr>
            <a:endParaRPr lang="ca-ES" sz="1200" dirty="0">
              <a:solidFill>
                <a:schemeClr val="tx1">
                  <a:lumMod val="50000"/>
                  <a:lumOff val="50000"/>
                </a:schemeClr>
              </a:solidFill>
              <a:latin typeface="Roboto" panose="02000000000000000000" pitchFamily="2" charset="0"/>
              <a:ea typeface="Roboto" panose="02000000000000000000" pitchFamily="2" charset="0"/>
              <a:sym typeface="Avenir Roman"/>
            </a:endParaRPr>
          </a:p>
          <a:p>
            <a:pPr algn="just">
              <a:lnSpc>
                <a:spcPct val="114000"/>
              </a:lnSpc>
            </a:pPr>
            <a:r>
              <a:rPr lang="ca-ES" sz="1200" dirty="0">
                <a:solidFill>
                  <a:schemeClr val="tx1">
                    <a:lumMod val="50000"/>
                    <a:lumOff val="50000"/>
                  </a:schemeClr>
                </a:solidFill>
                <a:latin typeface="Roboto" panose="02000000000000000000" pitchFamily="2" charset="0"/>
                <a:ea typeface="Roboto" panose="02000000000000000000" pitchFamily="2" charset="0"/>
              </a:rPr>
              <a:t>Una noia i un noi de Barcelona, durant un viatge a la Xina van conèixer un pagès que tenia una bicicleta de </a:t>
            </a:r>
            <a:r>
              <a:rPr lang="ca-ES" sz="1200" dirty="0" err="1">
                <a:solidFill>
                  <a:schemeClr val="tx1">
                    <a:lumMod val="50000"/>
                    <a:lumOff val="50000"/>
                  </a:schemeClr>
                </a:solidFill>
                <a:latin typeface="Roboto" panose="02000000000000000000" pitchFamily="2" charset="0"/>
                <a:ea typeface="Roboto" panose="02000000000000000000" pitchFamily="2" charset="0"/>
              </a:rPr>
              <a:t>bamboo</a:t>
            </a:r>
            <a:r>
              <a:rPr lang="ca-ES" sz="1200" dirty="0">
                <a:solidFill>
                  <a:schemeClr val="tx1">
                    <a:lumMod val="50000"/>
                    <a:lumOff val="50000"/>
                  </a:schemeClr>
                </a:solidFill>
                <a:latin typeface="Roboto" panose="02000000000000000000" pitchFamily="2" charset="0"/>
                <a:ea typeface="Roboto" panose="02000000000000000000" pitchFamily="2" charset="0"/>
              </a:rPr>
              <a:t>, van pensar que seria una bona idea fabricar-ne. A través d’una plataforma de </a:t>
            </a:r>
            <a:r>
              <a:rPr lang="ca-ES" sz="1200" dirty="0" err="1">
                <a:solidFill>
                  <a:schemeClr val="tx1">
                    <a:lumMod val="50000"/>
                    <a:lumOff val="50000"/>
                  </a:schemeClr>
                </a:solidFill>
                <a:latin typeface="Roboto" panose="02000000000000000000" pitchFamily="2" charset="0"/>
                <a:ea typeface="Roboto" panose="02000000000000000000" pitchFamily="2" charset="0"/>
              </a:rPr>
              <a:t>crowdfunding</a:t>
            </a:r>
            <a:r>
              <a:rPr lang="ca-ES" sz="1200" dirty="0">
                <a:solidFill>
                  <a:schemeClr val="tx1">
                    <a:lumMod val="50000"/>
                    <a:lumOff val="50000"/>
                  </a:schemeClr>
                </a:solidFill>
                <a:latin typeface="Roboto" panose="02000000000000000000" pitchFamily="2" charset="0"/>
                <a:ea typeface="Roboto" panose="02000000000000000000" pitchFamily="2" charset="0"/>
              </a:rPr>
              <a:t> van sol·licitar finançament, en 12 minuts van aconseguir el seu objectiu.</a:t>
            </a:r>
          </a:p>
          <a:p>
            <a:pPr algn="just"/>
            <a:endParaRPr lang="ca-ES" sz="1200" b="1" dirty="0">
              <a:solidFill>
                <a:schemeClr val="tx1">
                  <a:lumMod val="50000"/>
                  <a:lumOff val="50000"/>
                </a:schemeClr>
              </a:solidFill>
              <a:latin typeface="Roboto" panose="02000000000000000000" pitchFamily="2" charset="0"/>
              <a:ea typeface="Roboto" panose="02000000000000000000" pitchFamily="2" charset="0"/>
              <a:sym typeface="Avenir Roman"/>
            </a:endParaRPr>
          </a:p>
        </p:txBody>
      </p:sp>
      <p:sp>
        <p:nvSpPr>
          <p:cNvPr id="13" name="Rectángulo redondeado 34"/>
          <p:cNvSpPr>
            <a:spLocks noChangeArrowheads="1"/>
          </p:cNvSpPr>
          <p:nvPr/>
        </p:nvSpPr>
        <p:spPr bwMode="auto">
          <a:xfrm>
            <a:off x="1285875" y="7044681"/>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Conclusions (5 MIN)</a:t>
            </a:r>
            <a:endParaRPr kumimoji="0" lang="ca-ES" altLang="es-E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800" b="0" i="0" u="none" strike="noStrike" cap="none" normalizeH="0" baseline="0" dirty="0">
              <a:ln>
                <a:noFill/>
              </a:ln>
              <a:solidFill>
                <a:schemeClr val="tx1"/>
              </a:solidFill>
              <a:effectLst/>
              <a:latin typeface="Arial" panose="020B0604020202020204" pitchFamily="34" charset="0"/>
            </a:endParaRPr>
          </a:p>
        </p:txBody>
      </p:sp>
      <p:pic>
        <p:nvPicPr>
          <p:cNvPr id="15" name="Imagen 1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8372" t="66454" r="9105" b="6709"/>
          <a:stretch/>
        </p:blipFill>
        <p:spPr>
          <a:xfrm>
            <a:off x="623564" y="6696625"/>
            <a:ext cx="761517" cy="907339"/>
          </a:xfrm>
          <a:prstGeom prst="rect">
            <a:avLst/>
          </a:prstGeom>
        </p:spPr>
      </p:pic>
      <p:sp>
        <p:nvSpPr>
          <p:cNvPr id="19" name="Rectángulo redondeado 18"/>
          <p:cNvSpPr/>
          <p:nvPr/>
        </p:nvSpPr>
        <p:spPr>
          <a:xfrm>
            <a:off x="819150" y="5635988"/>
            <a:ext cx="5306917" cy="1056957"/>
          </a:xfrm>
          <a:prstGeom prst="roundRect">
            <a:avLst/>
          </a:prstGeom>
          <a:solidFill>
            <a:schemeClr val="bg1">
              <a:lumMod val="95000"/>
            </a:schemeClr>
          </a:solidFill>
        </p:spPr>
        <p:txBody>
          <a:bodyPr wrap="square">
            <a:spAutoFit/>
          </a:bodyPr>
          <a:lstStyle/>
          <a:p>
            <a:pPr algn="ctr">
              <a:lnSpc>
                <a:spcPct val="114000"/>
              </a:lnSpc>
            </a:pPr>
            <a:r>
              <a:rPr lang="ca-ES" sz="1400" b="1" dirty="0">
                <a:solidFill>
                  <a:srgbClr val="1F497D"/>
                </a:solidFill>
                <a:latin typeface="RoBOTO" panose="020B0604020202020204" charset="0"/>
                <a:ea typeface="RoBOTO" panose="020B0604020202020204" charset="0"/>
                <a:cs typeface="Times New Roman" panose="02020603050405020304" pitchFamily="18" charset="0"/>
              </a:rPr>
              <a:t>Abans </a:t>
            </a:r>
            <a:r>
              <a:rPr lang="ca-ES" sz="1400" b="1" dirty="0" err="1">
                <a:solidFill>
                  <a:srgbClr val="1F497D"/>
                </a:solidFill>
                <a:latin typeface="RoBOTO" panose="020B0604020202020204" charset="0"/>
                <a:ea typeface="RoBOTO" panose="020B0604020202020204" charset="0"/>
                <a:cs typeface="Times New Roman" panose="02020603050405020304" pitchFamily="18" charset="0"/>
              </a:rPr>
              <a:t>d’eudendar</a:t>
            </a:r>
            <a:r>
              <a:rPr lang="ca-ES" sz="1400" b="1" dirty="0">
                <a:solidFill>
                  <a:srgbClr val="1F497D"/>
                </a:solidFill>
                <a:latin typeface="RoBOTO" panose="020B0604020202020204" charset="0"/>
                <a:ea typeface="RoBOTO" panose="020B0604020202020204" charset="0"/>
                <a:cs typeface="Times New Roman" panose="02020603050405020304" pitchFamily="18" charset="0"/>
              </a:rPr>
              <a:t>-me: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 a tenir en compte</a:t>
            </a:r>
          </a:p>
          <a:p>
            <a:pPr>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Explicar als alumnes els cinc punts que han de tenir en compte. I recordar que si es busca la quota més baixa, normalment, acabaré fent préstecs a més llarg termini i pagant més interessos.</a:t>
            </a:r>
            <a:endParaRPr lang="es-ES" sz="14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pic>
        <p:nvPicPr>
          <p:cNvPr id="1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415" t="6651" r="54605" b="46376"/>
          <a:stretch/>
        </p:blipFill>
        <p:spPr bwMode="auto">
          <a:xfrm>
            <a:off x="3177130" y="3933445"/>
            <a:ext cx="2614069" cy="132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Imagen 20"/>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0" b="98000" l="1356" r="97458">
                        <a14:foregroundMark x1="59831" y1="75556" x2="59831" y2="75556"/>
                      </a14:backgroundRemoval>
                    </a14:imgEffect>
                  </a14:imgLayer>
                </a14:imgProps>
              </a:ext>
            </a:extLst>
          </a:blip>
          <a:stretch>
            <a:fillRect/>
          </a:stretch>
        </p:blipFill>
        <p:spPr>
          <a:xfrm>
            <a:off x="1285875" y="4232191"/>
            <a:ext cx="1076068" cy="820730"/>
          </a:xfrm>
          <a:prstGeom prst="rect">
            <a:avLst/>
          </a:prstGeom>
        </p:spPr>
      </p:pic>
      <p:sp>
        <p:nvSpPr>
          <p:cNvPr id="22" name="Rectángulo 21"/>
          <p:cNvSpPr/>
          <p:nvPr/>
        </p:nvSpPr>
        <p:spPr>
          <a:xfrm>
            <a:off x="1053634" y="7761776"/>
            <a:ext cx="4960058" cy="1419619"/>
          </a:xfrm>
          <a:prstGeom prst="rect">
            <a:avLst/>
          </a:prstGeom>
        </p:spPr>
        <p:txBody>
          <a:bodyPr wrap="square">
            <a:spAutoFit/>
          </a:bodyPr>
          <a:lstStyle/>
          <a:p>
            <a:pPr marL="171450" indent="-171450" algn="just" defTabSz="457200">
              <a:lnSpc>
                <a:spcPct val="125000"/>
              </a:lnSpc>
              <a:buFont typeface="Wingdings" panose="05000000000000000000" pitchFamily="2" charset="2"/>
              <a:buChar char="§"/>
              <a:defRPr/>
            </a:pPr>
            <a:r>
              <a:rPr lang="ca-ES" altLang="es-ES" sz="1200" b="1" dirty="0">
                <a:solidFill>
                  <a:schemeClr val="tx1">
                    <a:lumMod val="50000"/>
                    <a:lumOff val="50000"/>
                  </a:schemeClr>
                </a:solidFill>
                <a:latin typeface="Roboto" panose="02000000000000000000" pitchFamily="2" charset="0"/>
                <a:ea typeface="Roboto" panose="02000000000000000000" pitchFamily="2" charset="0"/>
                <a:cs typeface="Arial" charset="0"/>
              </a:rPr>
              <a:t>Faci un resum del taller. </a:t>
            </a:r>
            <a:r>
              <a:rPr lang="ca-ES" altLang="es-ES" sz="1200" dirty="0">
                <a:solidFill>
                  <a:schemeClr val="tx1">
                    <a:lumMod val="50000"/>
                    <a:lumOff val="50000"/>
                  </a:schemeClr>
                </a:solidFill>
                <a:latin typeface="Roboto" panose="02000000000000000000" pitchFamily="2" charset="0"/>
                <a:ea typeface="Roboto" panose="02000000000000000000" pitchFamily="2" charset="0"/>
                <a:cs typeface="Arial" charset="0"/>
              </a:rPr>
              <a:t>(Diapositiva 28)</a:t>
            </a:r>
          </a:p>
          <a:p>
            <a:pPr marL="171450" indent="-171450" algn="just" defTabSz="457200">
              <a:lnSpc>
                <a:spcPct val="125000"/>
              </a:lnSpc>
              <a:buFont typeface="Wingdings" panose="05000000000000000000" pitchFamily="2" charset="2"/>
              <a:buChar char="§"/>
              <a:defRPr/>
            </a:pPr>
            <a:r>
              <a:rPr lang="ca-ES" altLang="es-ES" sz="1200" b="1" dirty="0">
                <a:solidFill>
                  <a:schemeClr val="tx1">
                    <a:lumMod val="50000"/>
                    <a:lumOff val="50000"/>
                  </a:schemeClr>
                </a:solidFill>
                <a:latin typeface="Roboto" panose="02000000000000000000" pitchFamily="2" charset="0"/>
                <a:ea typeface="Roboto" panose="02000000000000000000" pitchFamily="2" charset="0"/>
                <a:cs typeface="Arial" charset="0"/>
              </a:rPr>
              <a:t>Resolgui els dubtes </a:t>
            </a:r>
            <a:r>
              <a:rPr lang="ca-ES" altLang="es-ES" sz="1200" dirty="0">
                <a:solidFill>
                  <a:schemeClr val="tx1">
                    <a:lumMod val="50000"/>
                    <a:lumOff val="50000"/>
                  </a:schemeClr>
                </a:solidFill>
                <a:latin typeface="Roboto" panose="02000000000000000000" pitchFamily="2" charset="0"/>
                <a:ea typeface="Roboto" panose="02000000000000000000" pitchFamily="2" charset="0"/>
                <a:cs typeface="Arial" charset="0"/>
              </a:rPr>
              <a:t>que puguin tenir els alumnes sobre els temes tractats</a:t>
            </a:r>
          </a:p>
          <a:p>
            <a:pPr algn="just" defTabSz="457200">
              <a:lnSpc>
                <a:spcPct val="125000"/>
              </a:lnSpc>
              <a:defRPr/>
            </a:pPr>
            <a:endParaRPr lang="ca-ES" altLang="es-ES" sz="700" i="1" dirty="0">
              <a:solidFill>
                <a:schemeClr val="tx1">
                  <a:lumMod val="50000"/>
                  <a:lumOff val="50000"/>
                </a:schemeClr>
              </a:solidFill>
              <a:latin typeface="Roboto" panose="02000000000000000000" pitchFamily="2" charset="0"/>
              <a:ea typeface="Roboto" panose="02000000000000000000" pitchFamily="2" charset="0"/>
              <a:cs typeface="Arial" charset="0"/>
            </a:endParaRPr>
          </a:p>
          <a:p>
            <a:pPr algn="just" defTabSz="457200">
              <a:lnSpc>
                <a:spcPct val="125000"/>
              </a:lnSpc>
              <a:defRPr/>
            </a:pPr>
            <a:r>
              <a:rPr lang="ca-ES" altLang="es-ES" sz="1200" i="1" dirty="0">
                <a:solidFill>
                  <a:schemeClr val="tx1">
                    <a:lumMod val="50000"/>
                    <a:lumOff val="50000"/>
                  </a:schemeClr>
                </a:solidFill>
                <a:latin typeface="Roboto" panose="02000000000000000000" pitchFamily="2" charset="0"/>
                <a:ea typeface="Roboto" panose="02000000000000000000" pitchFamily="2" charset="0"/>
                <a:cs typeface="Arial" charset="0"/>
              </a:rPr>
              <a:t>En funció del temps disponible, la resolució de dubtes podrà ser més extensa o no.</a:t>
            </a:r>
          </a:p>
        </p:txBody>
      </p:sp>
    </p:spTree>
    <p:extLst>
      <p:ext uri="{BB962C8B-B14F-4D97-AF65-F5344CB8AC3E}">
        <p14:creationId xmlns:p14="http://schemas.microsoft.com/office/powerpoint/2010/main" val="3832026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ENDEUTAR-SE? AMB SENY!</a:t>
            </a:r>
          </a:p>
        </p:txBody>
      </p:sp>
      <p:sp>
        <p:nvSpPr>
          <p:cNvPr id="5" name="Rectángulo redondeado 4"/>
          <p:cNvSpPr/>
          <p:nvPr/>
        </p:nvSpPr>
        <p:spPr>
          <a:xfrm>
            <a:off x="953866" y="1802164"/>
            <a:ext cx="5306917" cy="578882"/>
          </a:xfrm>
          <a:prstGeom prst="roundRect">
            <a:avLst/>
          </a:prstGeom>
          <a:solidFill>
            <a:schemeClr val="bg1">
              <a:lumMod val="95000"/>
            </a:schemeClr>
          </a:solidFill>
        </p:spPr>
        <p:txBody>
          <a:bodyPr wrap="square">
            <a:spAutoFit/>
          </a:bodyPr>
          <a:lstStyle/>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Competències bàsiques de l’alumnat</a:t>
            </a:r>
            <a:endParaRPr lang="ca-ES" sz="1400" b="1"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endParaRPr>
          </a:p>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En aquest taller es treballen les següents competències:</a:t>
            </a:r>
            <a:endParaRPr lang="es-ES" sz="14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pic>
        <p:nvPicPr>
          <p:cNvPr id="4098" name="Picture 2" descr="EducaciÃ³n lÃ­nea negra icono - 25 conjunto de iconos de esquema de negocios"/>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80474" y="1660655"/>
            <a:ext cx="819150" cy="750046"/>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604298" y="2500308"/>
            <a:ext cx="5740843" cy="7186583"/>
          </a:xfrm>
          <a:prstGeom prst="rect">
            <a:avLst/>
          </a:prstGeom>
        </p:spPr>
        <p:txBody>
          <a:bodyPr wrap="square">
            <a:spAutoFit/>
          </a:bodyPr>
          <a:lstStyle/>
          <a:p>
            <a:pPr algn="just" fontAlgn="base">
              <a:spcAft>
                <a:spcPts val="600"/>
              </a:spcAft>
            </a:pPr>
            <a:r>
              <a:rPr lang="ca-ES" sz="1200" b="1" dirty="0">
                <a:solidFill>
                  <a:schemeClr val="tx1">
                    <a:lumMod val="50000"/>
                    <a:lumOff val="50000"/>
                  </a:schemeClr>
                </a:solidFill>
                <a:latin typeface="Roboto" panose="02000000000000000000" pitchFamily="2" charset="0"/>
                <a:ea typeface="Roboto" panose="02000000000000000000" pitchFamily="2" charset="0"/>
              </a:rPr>
              <a:t>Relació amb els objectius del currículum d’economia</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Objectiu 4. Interpretar taules amb indicadors econòmics. Utilitzar tècniques de tractament de dades per tal d’analitzar la informació econòmica i reconèixer la interdependència de les diferents variables que mesuren l’activitat econòmica tot usant les TIC.</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Objectiu 7. Reconèixer el funcionament bàsic del diner i diferenciar els tipus de comptes bancaris i de targetes emeses com a mitjà de pagament.</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Objectiu 12. Reconèixer els valors emprenedors que són aplicables en situacions quotidianes i en diverses activitats professionals i aplicar-los al disseny d’una idea empresarial viable, tot emprant les eines adequades i analitzant la informació necessària.</a:t>
            </a:r>
          </a:p>
          <a:p>
            <a:pPr algn="just">
              <a:spcAft>
                <a:spcPts val="600"/>
              </a:spcAft>
            </a:pPr>
            <a:r>
              <a:rPr lang="ca-ES" sz="1200" b="1" dirty="0">
                <a:solidFill>
                  <a:schemeClr val="tx1">
                    <a:lumMod val="50000"/>
                    <a:lumOff val="50000"/>
                  </a:schemeClr>
                </a:solidFill>
                <a:latin typeface="Roboto" panose="02000000000000000000" pitchFamily="2" charset="0"/>
                <a:ea typeface="Roboto" panose="02000000000000000000" pitchFamily="2" charset="0"/>
              </a:rPr>
              <a:t>Competències bàsiques</a:t>
            </a:r>
            <a:endParaRPr lang="ca-ES" sz="1200" dirty="0">
              <a:solidFill>
                <a:schemeClr val="tx1">
                  <a:lumMod val="50000"/>
                  <a:lumOff val="50000"/>
                </a:schemeClr>
              </a:solidFill>
              <a:latin typeface="Roboto" panose="02000000000000000000" pitchFamily="2" charset="0"/>
              <a:ea typeface="Roboto" panose="02000000000000000000" pitchFamily="2" charset="0"/>
            </a:endParaRP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Competència 2 de l’àmbit matemàtic. Emprar conceptes, eines i estratègies matemàtiques per resoldre problemes.</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Competència 6 de l’àmbit matemàtic. Emprar el raonament matemàtic en entorns no matemàtics</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Competència 11 de l’àmbit social. Formar-se un criteri propi sobre problemes socials rellevants per desenvolupar un pensament crític.</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Competència 12 de l’àmbit social. Participar activament i de manera compromesa en projectes per exercir drets, deures i responsabilitats propis d’una societat democràtica.</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Competència 8 de l’àmbit digital. Realitzar activitats en grup tot utilitzant eines i entorns virtuals de treball col·laboratius.</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Competència 1 de l’àmbit personal i social. Prendre consciència d’un mateix i implicar-se en el procés de creixement personal</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Competència 4 de l'àmbit personal i social. Participar a l’aula, al centre i a l’entorn de manera reflexiva i responsable</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Competència 1 de l’àmbit de cultura i valores ètics. Actuar amb autonomia en la presa de decisions i ser responsable dels propis actes.</a:t>
            </a:r>
          </a:p>
          <a:p>
            <a:pPr algn="just" fontAlgn="base">
              <a:spcAft>
                <a:spcPts val="600"/>
              </a:spcAft>
            </a:pPr>
            <a:r>
              <a:rPr lang="ca-ES" sz="1200" b="1" dirty="0">
                <a:solidFill>
                  <a:schemeClr val="tx1">
                    <a:lumMod val="50000"/>
                    <a:lumOff val="50000"/>
                  </a:schemeClr>
                </a:solidFill>
                <a:latin typeface="Roboto" panose="02000000000000000000" pitchFamily="2" charset="0"/>
                <a:ea typeface="Roboto" panose="02000000000000000000" pitchFamily="2" charset="0"/>
              </a:rPr>
              <a:t>Competències socials</a:t>
            </a:r>
          </a:p>
          <a:p>
            <a:pPr algn="just" fontAlgn="base"/>
            <a:r>
              <a:rPr lang="ca-ES" sz="1200" dirty="0">
                <a:solidFill>
                  <a:schemeClr val="tx1">
                    <a:lumMod val="50000"/>
                    <a:lumOff val="50000"/>
                  </a:schemeClr>
                </a:solidFill>
                <a:latin typeface="Roboto" panose="02000000000000000000" pitchFamily="2" charset="0"/>
                <a:ea typeface="Roboto" panose="02000000000000000000" pitchFamily="2" charset="0"/>
              </a:rPr>
              <a:t>Formar-se un criteri propi sobre la responsabilitat de l’endeutament a nivell individual, social i empresarial</a:t>
            </a:r>
          </a:p>
        </p:txBody>
      </p:sp>
      <p:pic>
        <p:nvPicPr>
          <p:cNvPr id="3" name="Recurso-1.png"/>
          <p:cNvPicPr/>
          <p:nvPr/>
        </p:nvPicPr>
        <p:blipFill rotWithShape="1">
          <a:blip r:embed="rId3"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2272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ENDEUTAR-SE? AMB SENY!</a:t>
            </a:r>
          </a:p>
        </p:txBody>
      </p:sp>
      <p:pic>
        <p:nvPicPr>
          <p:cNvPr id="5" name="Recurso-1.png"/>
          <p:cNvPicPr/>
          <p:nvPr/>
        </p:nvPicPr>
        <p:blipFill rotWithShape="1">
          <a:blip r:embed="rId3"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6" name="Cuadro de texto 2"/>
          <p:cNvSpPr>
            <a:spLocks noChangeArrowheads="1"/>
          </p:cNvSpPr>
          <p:nvPr/>
        </p:nvSpPr>
        <p:spPr bwMode="auto">
          <a:xfrm>
            <a:off x="1152525" y="2834108"/>
            <a:ext cx="5074340" cy="1147342"/>
          </a:xfrm>
          <a:prstGeom prst="roundRect">
            <a:avLst>
              <a:gd name="adj" fmla="val 16667"/>
            </a:avLst>
          </a:pr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ca-ES" altLang="es-ES" sz="12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Nom i breu descripció de la seva feina</a:t>
            </a:r>
            <a:r>
              <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És important que els estudiants vegin que els parla un expert. Recordi que va a l’aula en nom d’EFEC.</a:t>
            </a:r>
          </a:p>
          <a:p>
            <a:pPr marR="0" lvl="0" algn="just" defTabSz="914400" rtl="0" eaLnBrk="0" fontAlgn="base" latinLnBrk="0" hangingPunct="0">
              <a:lnSpc>
                <a:spcPct val="100000"/>
              </a:lnSpc>
              <a:spcBef>
                <a:spcPct val="0"/>
              </a:spcBef>
              <a:spcAft>
                <a:spcPct val="0"/>
              </a:spcAft>
              <a:buClrTx/>
              <a:buSzTx/>
              <a:tabLst/>
            </a:pPr>
            <a:r>
              <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endPar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ca-ES" altLang="es-ES" sz="12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Exposició curta dels temes</a:t>
            </a:r>
            <a:r>
              <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que es tracten en aquest taller (diapositiva nº 2)</a:t>
            </a:r>
            <a:endPar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endParaRPr>
          </a:p>
          <a:p>
            <a:pPr marR="0" lvl="0" algn="just" defTabSz="914400" rtl="0" eaLnBrk="0" fontAlgn="base" latinLnBrk="0" hangingPunct="0">
              <a:lnSpc>
                <a:spcPct val="100000"/>
              </a:lnSpc>
              <a:spcBef>
                <a:spcPct val="0"/>
              </a:spcBef>
              <a:spcAft>
                <a:spcPct val="0"/>
              </a:spcAft>
              <a:buClrTx/>
              <a:buSzTx/>
              <a:tabLst/>
            </a:pPr>
            <a:r>
              <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endPar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endParaRPr>
          </a:p>
        </p:txBody>
      </p:sp>
      <p:sp>
        <p:nvSpPr>
          <p:cNvPr id="7" name="Rectángulo redondeado 34"/>
          <p:cNvSpPr>
            <a:spLocks noChangeArrowheads="1"/>
          </p:cNvSpPr>
          <p:nvPr/>
        </p:nvSpPr>
        <p:spPr bwMode="auto">
          <a:xfrm>
            <a:off x="1220138" y="2080040"/>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    </a:t>
            </a:r>
            <a:r>
              <a:rPr kumimoji="0" lang="ca-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rPr>
              <a:t>Benvinguda (5 MIN)</a:t>
            </a:r>
            <a:endParaRPr kumimoji="0" lang="ca-ES" altLang="es-E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8" name="Rectangle 4"/>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7"/>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8"/>
          <p:cNvSpPr>
            <a:spLocks noChangeArrowheads="1"/>
          </p:cNvSpPr>
          <p:nvPr/>
        </p:nvSpPr>
        <p:spPr bwMode="auto">
          <a:xfrm>
            <a:off x="0" y="21431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049" name="Imagen 29" descr="Pack de vectores de temporizado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9983" t="1848" r="40027" b="68417"/>
          <a:stretch>
            <a:fillRect/>
          </a:stretch>
        </p:blipFill>
        <p:spPr bwMode="auto">
          <a:xfrm>
            <a:off x="536629" y="1587331"/>
            <a:ext cx="749246" cy="1114425"/>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 de texto 2"/>
          <p:cNvSpPr>
            <a:spLocks noChangeArrowheads="1"/>
          </p:cNvSpPr>
          <p:nvPr/>
        </p:nvSpPr>
        <p:spPr bwMode="auto">
          <a:xfrm>
            <a:off x="1229663" y="5198209"/>
            <a:ext cx="5115478" cy="1329003"/>
          </a:xfrm>
          <a:prstGeom prst="roundRect">
            <a:avLst>
              <a:gd name="adj" fmla="val 16667"/>
            </a:avLst>
          </a:pr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Joc “Sabies que”:</a:t>
            </a:r>
            <a:r>
              <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activitat col·lectiva per trencar el gel i introduir els alumnes en alguns dels conceptes del taller. S’aconsella presentar-ho com un concurs per generar la participació dels estudiants.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a-ES" altLang="es-ES" sz="4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sz="1200" b="0" i="1"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Aquesta activitat és un bon recurs per a motivar als estudiants i poder fer una avaluació inicial dels seus coneixements.</a:t>
            </a:r>
            <a:endParaRPr kumimoji="0" lang="ca-ES" altLang="es-ES" sz="1800" b="0" i="0" u="none" strike="noStrike" cap="none" normalizeH="0" baseline="0" dirty="0">
              <a:ln>
                <a:noFill/>
              </a:ln>
              <a:solidFill>
                <a:srgbClr val="1F497D"/>
              </a:solidFill>
              <a:effectLst/>
              <a:latin typeface="RoBOTO" panose="020B0604020202020204" charset="0"/>
              <a:ea typeface="RoBOTO" panose="020B0604020202020204" charset="0"/>
            </a:endParaRPr>
          </a:p>
        </p:txBody>
      </p:sp>
      <p:sp>
        <p:nvSpPr>
          <p:cNvPr id="13" name="Rectangle 11"/>
          <p:cNvSpPr>
            <a:spLocks noChangeArrowheads="1"/>
          </p:cNvSpPr>
          <p:nvPr/>
        </p:nvSpPr>
        <p:spPr bwMode="auto">
          <a:xfrm>
            <a:off x="2035175" y="504348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4" name="Rectangle 13"/>
          <p:cNvSpPr>
            <a:spLocks noChangeArrowheads="1"/>
          </p:cNvSpPr>
          <p:nvPr/>
        </p:nvSpPr>
        <p:spPr bwMode="auto">
          <a:xfrm>
            <a:off x="2035175" y="55006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14"/>
          <p:cNvSpPr>
            <a:spLocks noChangeArrowheads="1"/>
          </p:cNvSpPr>
          <p:nvPr/>
        </p:nvSpPr>
        <p:spPr bwMode="auto">
          <a:xfrm>
            <a:off x="550561" y="7292612"/>
            <a:ext cx="5735939"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just" defTabSz="914400" rtl="0" eaLnBrk="0" fontAlgn="base" latinLnBrk="0" hangingPunct="0">
              <a:lnSpc>
                <a:spcPct val="100000"/>
              </a:lnSpc>
              <a:spcBef>
                <a:spcPct val="0"/>
              </a:spcBef>
              <a:spcAft>
                <a:spcPct val="0"/>
              </a:spcAft>
              <a:buClrTx/>
              <a:buSzTx/>
              <a:tabLst/>
            </a:pPr>
            <a:r>
              <a:rPr lang="ca-ES" altLang="es-ES" sz="11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endParaRPr kumimoji="0" lang="ca-ES" altLang="es-ES" sz="11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p>
            <a:pPr marL="171450" indent="-171450" algn="just">
              <a:buClr>
                <a:srgbClr val="C0504D"/>
              </a:buClr>
              <a:buFont typeface="Wingdings" panose="05000000000000000000" pitchFamily="2" charset="2"/>
              <a:buChar char="§"/>
            </a:pPr>
            <a:r>
              <a:rPr kumimoji="0" lang="ca-ES" altLang="es-ES" sz="11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Pregunta 2</a:t>
            </a:r>
            <a:r>
              <a:rPr lang="ca-ES" altLang="es-ES" sz="11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r>
              <a:rPr kumimoji="0" lang="ca-ES" altLang="es-ES" sz="11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r>
              <a:rPr lang="ca-ES" altLang="es-ES" sz="11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deute de les llars: </a:t>
            </a:r>
            <a:r>
              <a:rPr lang="ca-ES" altLang="es-ES" sz="1100" dirty="0" smtClean="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704.007.000.000 </a:t>
            </a:r>
            <a:r>
              <a:rPr lang="ca-ES" altLang="es-ES" sz="11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€/persones entre 25 i 65 anys: </a:t>
            </a:r>
            <a:r>
              <a:rPr lang="ca-ES" altLang="es-ES" sz="1100" dirty="0" smtClean="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26.941.554</a:t>
            </a:r>
            <a:endParaRPr lang="ca-ES" altLang="es-ES" sz="11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buClr>
                <a:srgbClr val="C0504D"/>
              </a:buClr>
            </a:pPr>
            <a:r>
              <a:rPr lang="ca-ES" altLang="es-ES" sz="11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altLang="es-ES" sz="10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Fonts: Banc d’Espanya i INE</a:t>
            </a:r>
            <a:endParaRPr kumimoji="0" lang="ca-ES" altLang="es-ES" sz="11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p>
            <a:pPr marL="171450" indent="-171450" algn="just">
              <a:buClr>
                <a:srgbClr val="C0504D"/>
              </a:buClr>
              <a:buFont typeface="Wingdings" panose="05000000000000000000" pitchFamily="2" charset="2"/>
              <a:buChar char="§"/>
            </a:pPr>
            <a:r>
              <a:rPr kumimoji="0" lang="ca-ES" altLang="es-ES" sz="11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Pregunta 5.</a:t>
            </a:r>
            <a:r>
              <a:rPr kumimoji="0" lang="ca-ES" altLang="es-ES" sz="11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El càlcul </a:t>
            </a:r>
            <a:r>
              <a:rPr kumimoji="0" lang="es-ES" altLang="es-ES" sz="1100" b="0" i="0" u="none" strike="noStrike" cap="none" normalizeH="0" baseline="0" dirty="0" err="1">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s’ha</a:t>
            </a:r>
            <a:r>
              <a:rPr kumimoji="0" lang="es-ES" altLang="es-ES" sz="11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r>
              <a:rPr kumimoji="0" lang="es-ES" altLang="es-ES" sz="1100" b="0" i="0" u="none" strike="noStrike" cap="none" normalizeH="0" baseline="0" dirty="0" err="1">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fet</a:t>
            </a:r>
            <a:r>
              <a:rPr kumimoji="0" lang="es-ES" altLang="es-ES" sz="11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en </a:t>
            </a:r>
            <a:r>
              <a:rPr kumimoji="0" lang="es-ES" altLang="es-ES" sz="1100" b="0" i="0" u="none" strike="noStrike" cap="none" normalizeH="0" baseline="0" dirty="0" err="1">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mètode</a:t>
            </a:r>
            <a:r>
              <a:rPr kumimoji="0" lang="es-ES" altLang="es-ES" sz="1100" b="0" i="0" u="none" strike="noStrike" cap="none" normalizeH="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francés i </a:t>
            </a:r>
            <a:r>
              <a:rPr kumimoji="0" lang="es-ES" altLang="es-ES" sz="1100" b="0" i="0" u="none" strike="noStrike" cap="none" normalizeH="0" dirty="0" err="1">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capitalització</a:t>
            </a:r>
            <a:r>
              <a:rPr kumimoji="0" lang="es-ES" altLang="es-ES" sz="1100" b="0" i="0" u="none" strike="noStrike" cap="none" normalizeH="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mensual.</a:t>
            </a:r>
            <a:endParaRPr kumimoji="0" lang="es-ES" altLang="es-ES" sz="11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es-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endParaRPr>
          </a:p>
        </p:txBody>
      </p:sp>
      <p:sp>
        <p:nvSpPr>
          <p:cNvPr id="24" name="Rectángulo redondeado 34"/>
          <p:cNvSpPr>
            <a:spLocks noChangeArrowheads="1"/>
          </p:cNvSpPr>
          <p:nvPr/>
        </p:nvSpPr>
        <p:spPr bwMode="auto">
          <a:xfrm>
            <a:off x="1229663" y="4496864"/>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    </a:t>
            </a: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Sabies que…</a:t>
            </a:r>
            <a:r>
              <a:rPr kumimoji="0" lang="ca-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rPr>
              <a:t> (10 MIN)</a:t>
            </a:r>
            <a:endParaRPr kumimoji="0" lang="ca-ES" altLang="es-E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800" b="0" i="0" u="none" strike="noStrike" cap="none" normalizeH="0" baseline="0" dirty="0">
              <a:ln>
                <a:noFill/>
              </a:ln>
              <a:solidFill>
                <a:schemeClr val="tx1"/>
              </a:solidFill>
              <a:effectLst/>
              <a:latin typeface="Arial" panose="020B0604020202020204" pitchFamily="34" charset="0"/>
            </a:endParaRPr>
          </a:p>
        </p:txBody>
      </p:sp>
      <p:pic>
        <p:nvPicPr>
          <p:cNvPr id="2057" name="Imagen 28" descr="Pack de vectores de temporizado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9885" t="3696" r="10124" b="68417"/>
          <a:stretch>
            <a:fillRect/>
          </a:stretch>
        </p:blipFill>
        <p:spPr bwMode="auto">
          <a:xfrm>
            <a:off x="549243" y="4127705"/>
            <a:ext cx="724017" cy="1009974"/>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EducaciÃ³n lÃ­nea negra icono - 25 conjunto de iconos de esquema de negocios"/>
          <p:cNvPicPr>
            <a:picLocks noChangeAspect="1" noChangeArrowheads="1"/>
          </p:cNvPicPr>
          <p:nvPr/>
        </p:nvPicPr>
        <p:blipFill rotWithShape="1">
          <a:blip r:embed="rId5">
            <a:clrChange>
              <a:clrFrom>
                <a:srgbClr val="1A1A1A"/>
              </a:clrFrom>
              <a:clrTo>
                <a:srgbClr val="1A1A1A">
                  <a:alpha val="0"/>
                </a:srgbClr>
              </a:clrTo>
            </a:clrChange>
            <a:extLst>
              <a:ext uri="{28A0092B-C50C-407E-A947-70E740481C1C}">
                <a14:useLocalDpi xmlns:a14="http://schemas.microsoft.com/office/drawing/2010/main" val="0"/>
              </a:ext>
            </a:extLst>
          </a:blip>
          <a:srcRect l="28874" t="16096" r="61701" b="71604"/>
          <a:stretch/>
        </p:blipFill>
        <p:spPr bwMode="auto">
          <a:xfrm>
            <a:off x="672852" y="6538058"/>
            <a:ext cx="476798" cy="622263"/>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20"/>
          <p:cNvSpPr/>
          <p:nvPr/>
        </p:nvSpPr>
        <p:spPr>
          <a:xfrm>
            <a:off x="1149650" y="6898711"/>
            <a:ext cx="4530630" cy="261610"/>
          </a:xfrm>
          <a:prstGeom prst="rect">
            <a:avLst/>
          </a:prstGeom>
        </p:spPr>
        <p:txBody>
          <a:bodyPr wrap="square">
            <a:spAutoFit/>
          </a:bodyPr>
          <a:lstStyle/>
          <a:p>
            <a:pPr lvl="0" eaLnBrk="0" fontAlgn="base" hangingPunct="0">
              <a:spcBef>
                <a:spcPct val="0"/>
              </a:spcBef>
              <a:spcAft>
                <a:spcPct val="0"/>
              </a:spcAft>
            </a:pPr>
            <a:r>
              <a:rPr lang="ca-ES" altLang="es-ES" sz="11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Solucions</a:t>
            </a:r>
            <a:r>
              <a:rPr lang="ca-ES" altLang="es-ES" sz="11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1-C; 2-C; 3-B; 4-A; 5-B</a:t>
            </a:r>
            <a:endParaRPr lang="es-ES" altLang="es-ES" sz="1100" dirty="0">
              <a:solidFill>
                <a:schemeClr val="tx1">
                  <a:lumMod val="50000"/>
                  <a:lumOff val="50000"/>
                </a:schemeClr>
              </a:solidFill>
              <a:latin typeface="Roboto" panose="020B0604020202020204" charset="0"/>
              <a:ea typeface="Roboto" panose="020B0604020202020204" charset="0"/>
            </a:endParaRPr>
          </a:p>
        </p:txBody>
      </p:sp>
    </p:spTree>
    <p:extLst>
      <p:ext uri="{BB962C8B-B14F-4D97-AF65-F5344CB8AC3E}">
        <p14:creationId xmlns:p14="http://schemas.microsoft.com/office/powerpoint/2010/main" val="170849518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ENDEUTAR-SE? AMB SENY!</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4" name="Cuadro de texto 2"/>
          <p:cNvSpPr>
            <a:spLocks noChangeArrowheads="1"/>
          </p:cNvSpPr>
          <p:nvPr/>
        </p:nvSpPr>
        <p:spPr bwMode="auto">
          <a:xfrm>
            <a:off x="1222802" y="2704104"/>
            <a:ext cx="5183505" cy="1277345"/>
          </a:xfrm>
          <a:prstGeom prst="roundRect">
            <a:avLst>
              <a:gd name="adj" fmla="val 16667"/>
            </a:avLst>
          </a:pr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Objectiu:</a:t>
            </a:r>
            <a:r>
              <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Comprendre que les decisions vitals poden anar</a:t>
            </a:r>
            <a:r>
              <a:rPr kumimoji="0" lang="ca-ES" altLang="es-ES" sz="1200" b="0" i="0" u="none" strike="noStrike" cap="none" normalizeH="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acompanyades de decisions financeres, i aquestes, a vegades poden implicar endeutar-nos.</a:t>
            </a:r>
            <a:endPar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ca-ES" altLang="es-ES" sz="1200" dirty="0">
              <a:solidFill>
                <a:schemeClr val="tx1">
                  <a:lumMod val="50000"/>
                  <a:lumOff val="50000"/>
                </a:schemeClr>
              </a:solidFill>
              <a:latin typeface="Roboto" panose="020B0604020202020204" charset="0"/>
              <a:ea typeface="Roboto" panose="020B060402020202020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sz="1200" b="0" i="1"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Aquesta part consta de 5</a:t>
            </a:r>
            <a:r>
              <a:rPr lang="ca-ES" altLang="es-ES" sz="1200" i="1" dirty="0">
                <a:solidFill>
                  <a:srgbClr val="FF0000"/>
                </a:solidFill>
                <a:latin typeface="Roboto" panose="020B0604020202020204" charset="0"/>
                <a:ea typeface="Roboto" panose="020B0604020202020204" charset="0"/>
                <a:cs typeface="Times New Roman" panose="02020603050405020304" pitchFamily="18" charset="0"/>
              </a:rPr>
              <a:t> </a:t>
            </a:r>
            <a:r>
              <a:rPr kumimoji="0" lang="ca-ES" altLang="es-ES" sz="1200" b="0" i="1"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activitats que s’han de resoldre de forma conjunta. Es positiu deixar que els</a:t>
            </a:r>
            <a:r>
              <a:rPr kumimoji="0" lang="ca-ES" altLang="es-ES" sz="1200" b="0" i="1" u="none" strike="noStrike" cap="none" normalizeH="0" dirty="0">
                <a:ln>
                  <a:noFill/>
                </a:ln>
                <a:solidFill>
                  <a:srgbClr val="1F497D"/>
                </a:solidFill>
                <a:effectLst/>
                <a:latin typeface="Roboto" panose="020B0604020202020204" charset="0"/>
                <a:ea typeface="Roboto" panose="020B0604020202020204" charset="0"/>
                <a:cs typeface="Times New Roman" panose="02020603050405020304" pitchFamily="18" charset="0"/>
              </a:rPr>
              <a:t> alumnes s’identifiquin amb algun dels personatges a través de les targetes de colors.</a:t>
            </a:r>
            <a:endParaRPr kumimoji="0" lang="ca-ES" altLang="es-ES" sz="1200" b="0" i="0" u="none" strike="noStrike" cap="none" normalizeH="0" baseline="0" dirty="0">
              <a:ln>
                <a:noFill/>
              </a:ln>
              <a:solidFill>
                <a:srgbClr val="1F497D"/>
              </a:solidFill>
              <a:effectLst/>
              <a:latin typeface="Roboto" panose="020B0604020202020204" charset="0"/>
              <a:ea typeface="Roboto" panose="020B0604020202020204" charset="0"/>
            </a:endParaRPr>
          </a:p>
        </p:txBody>
      </p:sp>
      <p:sp>
        <p:nvSpPr>
          <p:cNvPr id="6" name="Rectangle 4"/>
          <p:cNvSpPr>
            <a:spLocks noChangeArrowheads="1"/>
          </p:cNvSpPr>
          <p:nvPr/>
        </p:nvSpPr>
        <p:spPr bwMode="auto">
          <a:xfrm>
            <a:off x="447675" y="271462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6"/>
          <p:cNvSpPr>
            <a:spLocks noChangeArrowheads="1"/>
          </p:cNvSpPr>
          <p:nvPr/>
        </p:nvSpPr>
        <p:spPr bwMode="auto">
          <a:xfrm>
            <a:off x="447675" y="31718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a:ln>
                  <a:noFill/>
                </a:ln>
                <a:solidFill>
                  <a:schemeClr val="tx1"/>
                </a:solidFill>
                <a:effectLst/>
                <a:latin typeface="Arial" panose="020B0604020202020204" pitchFamily="34" charset="0"/>
              </a:rPr>
              <a:t/>
            </a: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447675" y="31718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Rectángulo redondeado 34"/>
          <p:cNvSpPr>
            <a:spLocks noChangeArrowheads="1"/>
          </p:cNvSpPr>
          <p:nvPr/>
        </p:nvSpPr>
        <p:spPr bwMode="auto">
          <a:xfrm>
            <a:off x="1220372" y="2080715"/>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    </a:t>
            </a: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Endeutament </a:t>
            </a:r>
            <a:r>
              <a:rPr kumimoji="0" lang="ca-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rPr>
              <a:t>(20 MIN)</a:t>
            </a:r>
            <a:endParaRPr kumimoji="0" lang="ca-ES" altLang="es-E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800" b="0" i="0" u="none" strike="noStrike" cap="none" normalizeH="0" baseline="0" dirty="0">
              <a:ln>
                <a:noFill/>
              </a:ln>
              <a:solidFill>
                <a:schemeClr val="tx1"/>
              </a:solidFill>
              <a:effectLst/>
              <a:latin typeface="Arial" panose="020B0604020202020204" pitchFamily="34" charset="0"/>
            </a:endParaRPr>
          </a:p>
        </p:txBody>
      </p:sp>
      <p:pic>
        <p:nvPicPr>
          <p:cNvPr id="3073" name="Imagen 30" descr="Pack de vectores de temporizado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9815" t="34102" r="39859" b="37675"/>
          <a:stretch>
            <a:fillRect/>
          </a:stretch>
        </p:blipFill>
        <p:spPr bwMode="auto">
          <a:xfrm>
            <a:off x="556676" y="1642372"/>
            <a:ext cx="727107" cy="1009537"/>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0"/>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077" name="Rectangle 41"/>
          <p:cNvSpPr>
            <a:spLocks noChangeArrowheads="1"/>
          </p:cNvSpPr>
          <p:nvPr/>
        </p:nvSpPr>
        <p:spPr bwMode="auto">
          <a:xfrm>
            <a:off x="1239106" y="4215869"/>
            <a:ext cx="174199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rPr>
              <a:t>ACTIVITAT 1</a:t>
            </a:r>
            <a:r>
              <a:rPr kumimoji="0" lang="ca-ES" altLang="es-ES" sz="1200" b="1" i="0"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(Diapositiva </a:t>
            </a:r>
            <a:r>
              <a:rPr lang="ca-ES" altLang="es-ES" sz="1000" dirty="0">
                <a:solidFill>
                  <a:srgbClr val="7F7F7F"/>
                </a:solidFill>
                <a:latin typeface="Roboto" panose="020B0604020202020204" charset="0"/>
                <a:ea typeface="Roboto" panose="020B0604020202020204" charset="0"/>
                <a:cs typeface="Times New Roman" panose="02020603050405020304" pitchFamily="18" charset="0"/>
              </a:rPr>
              <a:t>nº 15-16</a:t>
            </a: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a:t>
            </a:r>
            <a:endParaRPr kumimoji="0" lang="es-ES" altLang="es-ES" sz="1000" b="0" i="0" u="none" strike="noStrike" cap="none" normalizeH="0" baseline="0" dirty="0">
              <a:ln>
                <a:noFill/>
              </a:ln>
              <a:solidFill>
                <a:schemeClr val="tx1"/>
              </a:solidFill>
              <a:effectLst/>
              <a:latin typeface="Roboto" panose="020B0604020202020204" charset="0"/>
              <a:ea typeface="Roboto"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endParaRPr>
          </a:p>
        </p:txBody>
      </p:sp>
      <p:pic>
        <p:nvPicPr>
          <p:cNvPr id="3115" name="Picture 43" descr="EducaciÃ³n lÃ­nea negra icono - 25 conjunto de iconos de esquema de negocios"/>
          <p:cNvPicPr>
            <a:picLocks noChangeAspect="1" noChangeArrowheads="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744271" y="4039657"/>
            <a:ext cx="552451" cy="723901"/>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ángulo 3077"/>
          <p:cNvSpPr/>
          <p:nvPr/>
        </p:nvSpPr>
        <p:spPr>
          <a:xfrm>
            <a:off x="689028" y="4764187"/>
            <a:ext cx="5804494" cy="461665"/>
          </a:xfrm>
          <a:prstGeom prst="rect">
            <a:avLst/>
          </a:prstGeom>
        </p:spPr>
        <p:txBody>
          <a:bodyPr wrap="square">
            <a:spAutoFit/>
          </a:bodyPr>
          <a:lstStyle/>
          <a:p>
            <a:pPr lvl="0" algn="just" eaLnBrk="0" fontAlgn="base" hangingPunct="0">
              <a:spcBef>
                <a:spcPct val="0"/>
              </a:spcBef>
              <a:spcAft>
                <a:spcPct val="0"/>
              </a:spcAft>
            </a:pPr>
            <a:r>
              <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L'endeutament:</a:t>
            </a: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quan algú ens deixa diners, la quantitat que ens deixen es converteix en deute.</a:t>
            </a:r>
            <a:endParaRPr lang="ca-ES" altLang="es-ES" sz="1200" dirty="0">
              <a:solidFill>
                <a:schemeClr val="tx1">
                  <a:lumMod val="50000"/>
                  <a:lumOff val="50000"/>
                </a:schemeClr>
              </a:solidFill>
              <a:latin typeface="Roboto" panose="020B0604020202020204" charset="0"/>
              <a:ea typeface="Roboto" panose="020B0604020202020204" charset="0"/>
            </a:endParaRPr>
          </a:p>
        </p:txBody>
      </p:sp>
      <p:sp>
        <p:nvSpPr>
          <p:cNvPr id="3080" name="Rectángulo 3079"/>
          <p:cNvSpPr/>
          <p:nvPr/>
        </p:nvSpPr>
        <p:spPr>
          <a:xfrm>
            <a:off x="2981104" y="5564285"/>
            <a:ext cx="3429000" cy="1754326"/>
          </a:xfrm>
          <a:prstGeom prst="rect">
            <a:avLst/>
          </a:prstGeom>
        </p:spPr>
        <p:txBody>
          <a:bodyPr>
            <a:spAutoFit/>
          </a:bodyPr>
          <a:lstStyle/>
          <a:p>
            <a:pPr algn="just"/>
            <a:r>
              <a:rPr lang="ca-ES" sz="1200" b="1" dirty="0">
                <a:solidFill>
                  <a:srgbClr val="1F497D"/>
                </a:solidFill>
                <a:latin typeface="Roboto" panose="020B0604020202020204" charset="0"/>
                <a:ea typeface="Roboto" panose="020B0604020202020204" charset="0"/>
              </a:rPr>
              <a:t>Què és endeutar-se? </a:t>
            </a:r>
            <a:r>
              <a:rPr lang="ca-ES" sz="1200" dirty="0">
                <a:solidFill>
                  <a:schemeClr val="tx1">
                    <a:lumMod val="50000"/>
                    <a:lumOff val="50000"/>
                  </a:schemeClr>
                </a:solidFill>
                <a:latin typeface="Roboto" panose="020B0604020202020204" charset="0"/>
                <a:ea typeface="Roboto" panose="020B0604020202020204" charset="0"/>
              </a:rPr>
              <a:t>Faci la pregunta a la classe demanant exemples i apunti les respostes a la pissarra. La conclusió ens hauria de dur a entendre que vol dir endeutar-se. </a:t>
            </a:r>
          </a:p>
          <a:p>
            <a:pPr algn="just"/>
            <a:endParaRPr lang="ca-ES" sz="1200" dirty="0">
              <a:solidFill>
                <a:schemeClr val="tx1">
                  <a:lumMod val="50000"/>
                  <a:lumOff val="50000"/>
                </a:schemeClr>
              </a:solidFill>
              <a:latin typeface="Roboto" panose="020B0604020202020204" charset="0"/>
              <a:ea typeface="Roboto" panose="020B0604020202020204" charset="0"/>
            </a:endParaRPr>
          </a:p>
          <a:p>
            <a:pPr algn="just"/>
            <a:r>
              <a:rPr lang="ca-ES" sz="1200" b="1" dirty="0">
                <a:solidFill>
                  <a:schemeClr val="tx1">
                    <a:lumMod val="50000"/>
                    <a:lumOff val="50000"/>
                  </a:schemeClr>
                </a:solidFill>
                <a:latin typeface="Roboto" panose="020B0604020202020204" charset="0"/>
                <a:ea typeface="Roboto" panose="020B0604020202020204" charset="0"/>
              </a:rPr>
              <a:t>Per exemple</a:t>
            </a:r>
            <a:r>
              <a:rPr lang="ca-ES" sz="1200" dirty="0">
                <a:solidFill>
                  <a:schemeClr val="tx1">
                    <a:lumMod val="50000"/>
                    <a:lumOff val="50000"/>
                  </a:schemeClr>
                </a:solidFill>
                <a:latin typeface="Roboto" panose="020B0604020202020204" charset="0"/>
                <a:ea typeface="Roboto" panose="020B0604020202020204" charset="0"/>
              </a:rPr>
              <a:t>: </a:t>
            </a:r>
            <a:r>
              <a:rPr lang="ca-ES" sz="1200" i="1" dirty="0">
                <a:solidFill>
                  <a:schemeClr val="tx1">
                    <a:lumMod val="50000"/>
                    <a:lumOff val="50000"/>
                  </a:schemeClr>
                </a:solidFill>
                <a:latin typeface="Roboto" panose="020B0604020202020204" charset="0"/>
                <a:ea typeface="Roboto" panose="020B0604020202020204" charset="0"/>
              </a:rPr>
              <a:t>Quan ens deixen diners, quan demanem un préstec. Quan utilitzem una targeta de crèdit. Quan comprem un mòbil a terminis...</a:t>
            </a:r>
          </a:p>
        </p:txBody>
      </p:sp>
      <p:pic>
        <p:nvPicPr>
          <p:cNvPr id="20" name="Imagen 19"/>
          <p:cNvPicPr>
            <a:picLocks noChangeAspect="1"/>
          </p:cNvPicPr>
          <p:nvPr/>
        </p:nvPicPr>
        <p:blipFill rotWithShape="1">
          <a:blip r:embed="rId5" cstate="print">
            <a:clrChange>
              <a:clrFrom>
                <a:srgbClr val="F8F8F8"/>
              </a:clrFrom>
              <a:clrTo>
                <a:srgbClr val="F8F8F8">
                  <a:alpha val="0"/>
                </a:srgbClr>
              </a:clrTo>
            </a:clrChange>
            <a:extLst>
              <a:ext uri="{28A0092B-C50C-407E-A947-70E740481C1C}">
                <a14:useLocalDpi xmlns:a14="http://schemas.microsoft.com/office/drawing/2010/main" val="0"/>
              </a:ext>
            </a:extLst>
          </a:blip>
          <a:srcRect l="5992" t="4027" r="73053" b="67970"/>
          <a:stretch/>
        </p:blipFill>
        <p:spPr>
          <a:xfrm rot="287369">
            <a:off x="604951" y="5411889"/>
            <a:ext cx="1783906" cy="1653969"/>
          </a:xfrm>
          <a:prstGeom prst="rect">
            <a:avLst/>
          </a:prstGeom>
        </p:spPr>
      </p:pic>
      <p:sp>
        <p:nvSpPr>
          <p:cNvPr id="21" name="Rectángulo 20"/>
          <p:cNvSpPr/>
          <p:nvPr/>
        </p:nvSpPr>
        <p:spPr>
          <a:xfrm rot="350180">
            <a:off x="1014926" y="5636466"/>
            <a:ext cx="1490269" cy="1384995"/>
          </a:xfrm>
          <a:prstGeom prst="rect">
            <a:avLst/>
          </a:prstGeom>
        </p:spPr>
        <p:txBody>
          <a:bodyPr wrap="square">
            <a:spAutoFit/>
          </a:bodyPr>
          <a:lstStyle/>
          <a:p>
            <a:pPr marL="342900" indent="-342900">
              <a:lnSpc>
                <a:spcPct val="200000"/>
              </a:lnSpc>
              <a:buFont typeface="Wingdings" panose="05000000000000000000" pitchFamily="2" charset="2"/>
              <a:buChar char="ü"/>
            </a:pPr>
            <a:r>
              <a:rPr lang="ca-ES" sz="1400" b="1" dirty="0">
                <a:solidFill>
                  <a:srgbClr val="3F4A74"/>
                </a:solidFill>
                <a:latin typeface="Roboto" panose="02000000000000000000" pitchFamily="2" charset="0"/>
                <a:ea typeface="Roboto" panose="02000000000000000000" pitchFamily="2" charset="0"/>
                <a:cs typeface="Roboto Regular"/>
              </a:rPr>
              <a:t>....</a:t>
            </a:r>
          </a:p>
          <a:p>
            <a:pPr marL="342900" indent="-342900">
              <a:lnSpc>
                <a:spcPct val="200000"/>
              </a:lnSpc>
              <a:buFont typeface="Wingdings" panose="05000000000000000000" pitchFamily="2" charset="2"/>
              <a:buChar char="ü"/>
            </a:pPr>
            <a:r>
              <a:rPr lang="ca-ES" sz="1400" b="1" dirty="0">
                <a:solidFill>
                  <a:srgbClr val="3F4A74"/>
                </a:solidFill>
                <a:latin typeface="Roboto" panose="02000000000000000000" pitchFamily="2" charset="0"/>
                <a:ea typeface="Roboto" panose="02000000000000000000" pitchFamily="2" charset="0"/>
                <a:cs typeface="Roboto Regular"/>
              </a:rPr>
              <a:t>...</a:t>
            </a:r>
          </a:p>
          <a:p>
            <a:pPr marL="342900" indent="-342900">
              <a:lnSpc>
                <a:spcPct val="200000"/>
              </a:lnSpc>
              <a:buFont typeface="Wingdings" panose="05000000000000000000" pitchFamily="2" charset="2"/>
              <a:buChar char="ü"/>
            </a:pPr>
            <a:r>
              <a:rPr lang="ca-ES" sz="1400" b="1" dirty="0">
                <a:solidFill>
                  <a:srgbClr val="3F4A74"/>
                </a:solidFill>
                <a:latin typeface="Roboto" panose="02000000000000000000" pitchFamily="2" charset="0"/>
                <a:ea typeface="Roboto" panose="02000000000000000000" pitchFamily="2" charset="0"/>
                <a:cs typeface="Roboto Regular"/>
              </a:rPr>
              <a:t>...</a:t>
            </a:r>
          </a:p>
        </p:txBody>
      </p:sp>
      <p:grpSp>
        <p:nvGrpSpPr>
          <p:cNvPr id="22" name="Grupo 21"/>
          <p:cNvGrpSpPr/>
          <p:nvPr/>
        </p:nvGrpSpPr>
        <p:grpSpPr>
          <a:xfrm rot="341423">
            <a:off x="583959" y="7403533"/>
            <a:ext cx="1825890" cy="1872136"/>
            <a:chOff x="1115616" y="2060848"/>
            <a:chExt cx="4011112" cy="4165388"/>
          </a:xfrm>
        </p:grpSpPr>
        <p:pic>
          <p:nvPicPr>
            <p:cNvPr id="23" name="Imagen 22"/>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3150" t="65895" r="26375" b="3450"/>
            <a:stretch/>
          </p:blipFill>
          <p:spPr>
            <a:xfrm>
              <a:off x="1115616" y="2060848"/>
              <a:ext cx="4011112" cy="4165388"/>
            </a:xfrm>
            <a:prstGeom prst="rect">
              <a:avLst/>
            </a:prstGeom>
          </p:spPr>
        </p:pic>
        <p:sp>
          <p:nvSpPr>
            <p:cNvPr id="24" name="CuadroTexto 23"/>
            <p:cNvSpPr txBox="1"/>
            <p:nvPr/>
          </p:nvSpPr>
          <p:spPr>
            <a:xfrm rot="201941">
              <a:off x="2203216" y="2848085"/>
              <a:ext cx="2016224" cy="26706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457200" rtl="0" fontAlgn="auto" latinLnBrk="1" hangingPunct="0">
                <a:lnSpc>
                  <a:spcPct val="100000"/>
                </a:lnSpc>
                <a:spcBef>
                  <a:spcPts val="0"/>
                </a:spcBef>
                <a:spcAft>
                  <a:spcPts val="0"/>
                </a:spcAft>
                <a:buClrTx/>
                <a:buSzTx/>
                <a:buFont typeface="Wingdings" panose="05000000000000000000" pitchFamily="2" charset="2"/>
                <a:buChar char="ü"/>
                <a:tabLst/>
              </a:pPr>
              <a:endParaRPr kumimoji="0" lang="ca-ES" sz="1200" b="1" i="0" u="none" strike="noStrike" cap="none" spc="0" normalizeH="0" baseline="0" dirty="0">
                <a:ln>
                  <a:noFill/>
                </a:ln>
                <a:solidFill>
                  <a:srgbClr val="2A4067"/>
                </a:solidFill>
                <a:effectLst/>
                <a:uFillTx/>
                <a:latin typeface="Roboto" panose="020B0604020202020204" charset="0"/>
                <a:ea typeface="Roboto" panose="020B0604020202020204" charset="0"/>
                <a:sym typeface="Calibri"/>
              </a:endParaRPr>
            </a:p>
            <a:p>
              <a:pPr marL="342900" marR="0" indent="-342900" algn="l" defTabSz="457200" rtl="0" fontAlgn="auto" latinLnBrk="1" hangingPunct="0">
                <a:lnSpc>
                  <a:spcPct val="100000"/>
                </a:lnSpc>
                <a:spcBef>
                  <a:spcPts val="0"/>
                </a:spcBef>
                <a:spcAft>
                  <a:spcPts val="0"/>
                </a:spcAft>
                <a:buClrTx/>
                <a:buSzTx/>
                <a:buFont typeface="Wingdings" panose="05000000000000000000" pitchFamily="2" charset="2"/>
                <a:buChar char="ü"/>
                <a:tabLst/>
              </a:pPr>
              <a:r>
                <a:rPr lang="ca-ES" sz="1200" b="1" dirty="0">
                  <a:solidFill>
                    <a:srgbClr val="2A4067"/>
                  </a:solidFill>
                  <a:latin typeface="Roboto" panose="020B0604020202020204" charset="0"/>
                  <a:ea typeface="Roboto" panose="020B0604020202020204" charset="0"/>
                  <a:sym typeface="Calibri"/>
                </a:rPr>
                <a:t>...</a:t>
              </a:r>
              <a:endParaRPr kumimoji="0" lang="ca-ES" sz="1200" b="1" i="0" u="none" strike="noStrike" cap="none" spc="0" normalizeH="0" baseline="0" dirty="0">
                <a:ln>
                  <a:noFill/>
                </a:ln>
                <a:solidFill>
                  <a:srgbClr val="2A4067"/>
                </a:solidFill>
                <a:effectLst/>
                <a:uFillTx/>
                <a:latin typeface="Roboto" panose="020B0604020202020204" charset="0"/>
                <a:ea typeface="Roboto" panose="020B0604020202020204" charset="0"/>
                <a:sym typeface="Calibri"/>
              </a:endParaRPr>
            </a:p>
            <a:p>
              <a:pPr marR="0" algn="l" defTabSz="457200" rtl="0" fontAlgn="auto" latinLnBrk="1" hangingPunct="0">
                <a:lnSpc>
                  <a:spcPct val="100000"/>
                </a:lnSpc>
                <a:spcBef>
                  <a:spcPts val="0"/>
                </a:spcBef>
                <a:spcAft>
                  <a:spcPts val="0"/>
                </a:spcAft>
                <a:buClrTx/>
                <a:buSzTx/>
                <a:tabLst/>
              </a:pPr>
              <a:endParaRPr kumimoji="0" lang="ca-ES" sz="1200" b="1" i="0" u="none" strike="noStrike" cap="none" spc="0" normalizeH="0" baseline="0" dirty="0">
                <a:ln>
                  <a:noFill/>
                </a:ln>
                <a:solidFill>
                  <a:srgbClr val="2A4067"/>
                </a:solidFill>
                <a:effectLst/>
                <a:uFillTx/>
                <a:latin typeface="Roboto" panose="020B0604020202020204" charset="0"/>
                <a:ea typeface="Roboto" panose="020B0604020202020204" charset="0"/>
                <a:sym typeface="Calibri"/>
              </a:endParaRPr>
            </a:p>
            <a:p>
              <a:pPr marL="342900" marR="0" indent="-342900" algn="l" defTabSz="457200" rtl="0" fontAlgn="auto" latinLnBrk="1" hangingPunct="0">
                <a:lnSpc>
                  <a:spcPct val="100000"/>
                </a:lnSpc>
                <a:spcBef>
                  <a:spcPts val="0"/>
                </a:spcBef>
                <a:spcAft>
                  <a:spcPts val="0"/>
                </a:spcAft>
                <a:buClrTx/>
                <a:buSzTx/>
                <a:buFont typeface="Wingdings" panose="05000000000000000000" pitchFamily="2" charset="2"/>
                <a:buChar char="ü"/>
                <a:tabLst/>
              </a:pPr>
              <a:r>
                <a:rPr lang="ca-ES" sz="1200" b="1" dirty="0">
                  <a:solidFill>
                    <a:srgbClr val="2A4067"/>
                  </a:solidFill>
                  <a:latin typeface="Roboto" panose="020B0604020202020204" charset="0"/>
                  <a:ea typeface="Roboto" panose="020B0604020202020204" charset="0"/>
                </a:rPr>
                <a:t>...</a:t>
              </a:r>
            </a:p>
            <a:p>
              <a:pPr marR="0" algn="l" defTabSz="457200" rtl="0" fontAlgn="auto" latinLnBrk="1" hangingPunct="0">
                <a:lnSpc>
                  <a:spcPct val="100000"/>
                </a:lnSpc>
                <a:spcBef>
                  <a:spcPts val="0"/>
                </a:spcBef>
                <a:spcAft>
                  <a:spcPts val="0"/>
                </a:spcAft>
                <a:buClrTx/>
                <a:buSzTx/>
                <a:tabLst/>
              </a:pPr>
              <a:endParaRPr lang="ca-ES" sz="1200" b="1" dirty="0">
                <a:solidFill>
                  <a:srgbClr val="2A4067"/>
                </a:solidFill>
                <a:latin typeface="Roboto" panose="020B0604020202020204" charset="0"/>
                <a:ea typeface="Roboto" panose="020B0604020202020204" charset="0"/>
              </a:endParaRPr>
            </a:p>
            <a:p>
              <a:pPr marL="342900" marR="0" indent="-342900" algn="l" defTabSz="457200" rtl="0" fontAlgn="auto" latinLnBrk="1" hangingPunct="0">
                <a:lnSpc>
                  <a:spcPct val="100000"/>
                </a:lnSpc>
                <a:spcBef>
                  <a:spcPts val="0"/>
                </a:spcBef>
                <a:spcAft>
                  <a:spcPts val="0"/>
                </a:spcAft>
                <a:buClrTx/>
                <a:buSzTx/>
                <a:buFont typeface="Wingdings" panose="05000000000000000000" pitchFamily="2" charset="2"/>
                <a:buChar char="ü"/>
                <a:tabLst/>
              </a:pPr>
              <a:r>
                <a:rPr lang="ca-ES" sz="1200" b="1" dirty="0">
                  <a:solidFill>
                    <a:srgbClr val="2A4067"/>
                  </a:solidFill>
                  <a:latin typeface="Roboto" panose="020B0604020202020204" charset="0"/>
                  <a:ea typeface="Roboto" panose="020B0604020202020204" charset="0"/>
                </a:rPr>
                <a:t>...</a:t>
              </a:r>
              <a:endParaRPr kumimoji="0" lang="ca-ES" sz="1200" b="1" i="0" u="none" strike="noStrike" cap="none" spc="0" normalizeH="0" baseline="0" dirty="0">
                <a:ln>
                  <a:noFill/>
                </a:ln>
                <a:solidFill>
                  <a:srgbClr val="2A4067"/>
                </a:solidFill>
                <a:effectLst/>
                <a:uFillTx/>
                <a:latin typeface="Roboto" panose="020B0604020202020204" charset="0"/>
                <a:ea typeface="Roboto" panose="020B0604020202020204" charset="0"/>
                <a:sym typeface="Calibri"/>
              </a:endParaRPr>
            </a:p>
          </p:txBody>
        </p:sp>
      </p:grpSp>
      <p:sp>
        <p:nvSpPr>
          <p:cNvPr id="28" name="Rectángulo 27"/>
          <p:cNvSpPr/>
          <p:nvPr/>
        </p:nvSpPr>
        <p:spPr>
          <a:xfrm>
            <a:off x="2916141" y="7522436"/>
            <a:ext cx="3429000" cy="1754326"/>
          </a:xfrm>
          <a:prstGeom prst="rect">
            <a:avLst/>
          </a:prstGeom>
        </p:spPr>
        <p:txBody>
          <a:bodyPr>
            <a:spAutoFit/>
          </a:bodyPr>
          <a:lstStyle/>
          <a:p>
            <a:pPr algn="just"/>
            <a:r>
              <a:rPr lang="ca-ES" sz="1200" b="1" dirty="0">
                <a:solidFill>
                  <a:srgbClr val="1F497D"/>
                </a:solidFill>
                <a:latin typeface="Roboto" panose="020B0604020202020204" charset="0"/>
                <a:ea typeface="Roboto" panose="020B0604020202020204" charset="0"/>
              </a:rPr>
              <a:t>Per a quines coses ens endeutem? </a:t>
            </a:r>
            <a:r>
              <a:rPr lang="ca-ES" sz="1200" dirty="0">
                <a:solidFill>
                  <a:schemeClr val="tx1">
                    <a:lumMod val="50000"/>
                    <a:lumOff val="50000"/>
                  </a:schemeClr>
                </a:solidFill>
                <a:latin typeface="Roboto" panose="020B0604020202020204" charset="0"/>
                <a:ea typeface="Roboto" panose="020B0604020202020204" charset="0"/>
              </a:rPr>
              <a:t>Faci la pregunta a la classe i apunti les respostes a la pissarra. S’ha de tenir en compte que un préstec pot ser qualsevol tipus de finançament. </a:t>
            </a:r>
          </a:p>
          <a:p>
            <a:pPr algn="just"/>
            <a:endParaRPr lang="ca-ES" sz="1200" dirty="0">
              <a:latin typeface="Roboto" panose="02000000000000000000" pitchFamily="2" charset="0"/>
              <a:ea typeface="Roboto" panose="02000000000000000000" pitchFamily="2" charset="0"/>
            </a:endParaRPr>
          </a:p>
          <a:p>
            <a:pPr algn="just"/>
            <a:r>
              <a:rPr lang="ca-ES" sz="1200" b="1" dirty="0">
                <a:solidFill>
                  <a:schemeClr val="tx1">
                    <a:lumMod val="50000"/>
                    <a:lumOff val="50000"/>
                  </a:schemeClr>
                </a:solidFill>
                <a:latin typeface="Roboto" panose="020B0604020202020204" charset="0"/>
                <a:ea typeface="Roboto" panose="020B0604020202020204" charset="0"/>
              </a:rPr>
              <a:t>Per exemple</a:t>
            </a:r>
            <a:r>
              <a:rPr lang="ca-ES" sz="1200" dirty="0">
                <a:solidFill>
                  <a:schemeClr val="tx1">
                    <a:lumMod val="50000"/>
                    <a:lumOff val="50000"/>
                  </a:schemeClr>
                </a:solidFill>
                <a:latin typeface="Roboto" panose="020B0604020202020204" charset="0"/>
                <a:ea typeface="Roboto" panose="020B0604020202020204" charset="0"/>
              </a:rPr>
              <a:t>: </a:t>
            </a:r>
            <a:r>
              <a:rPr lang="ca-ES" sz="1200" i="1" dirty="0">
                <a:solidFill>
                  <a:schemeClr val="tx1">
                    <a:lumMod val="50000"/>
                    <a:lumOff val="50000"/>
                  </a:schemeClr>
                </a:solidFill>
                <a:latin typeface="Roboto" panose="020B0604020202020204" charset="0"/>
                <a:ea typeface="Roboto" panose="020B0604020202020204" charset="0"/>
              </a:rPr>
              <a:t>Un préstec per comprar un cotxe. O un finançament per comprar una tele o quelcom que no ho sembla com pagar un sopar amb una targeta de crèdit.</a:t>
            </a:r>
          </a:p>
        </p:txBody>
      </p:sp>
    </p:spTree>
    <p:extLst>
      <p:ext uri="{BB962C8B-B14F-4D97-AF65-F5344CB8AC3E}">
        <p14:creationId xmlns:p14="http://schemas.microsoft.com/office/powerpoint/2010/main" val="38261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ENDEUTAR-SE? AMB SENY!</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8" name="Rectangle 41"/>
          <p:cNvSpPr>
            <a:spLocks noChangeArrowheads="1"/>
          </p:cNvSpPr>
          <p:nvPr/>
        </p:nvSpPr>
        <p:spPr bwMode="auto">
          <a:xfrm>
            <a:off x="1137137" y="2040883"/>
            <a:ext cx="172345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rPr>
              <a:t>ACTIVITAT 2</a:t>
            </a:r>
            <a:r>
              <a:rPr kumimoji="0" lang="ca-ES" altLang="es-ES" sz="1200" b="1" i="0"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(Diapositiva nº 17-19)</a:t>
            </a:r>
            <a:endParaRPr kumimoji="0" lang="es-ES" altLang="es-ES" sz="1000" b="0" i="0" u="none" strike="noStrike" cap="none" normalizeH="0" baseline="0" dirty="0">
              <a:ln>
                <a:noFill/>
              </a:ln>
              <a:solidFill>
                <a:schemeClr val="tx1"/>
              </a:solidFill>
              <a:effectLst/>
              <a:latin typeface="Roboto" panose="020B0604020202020204" charset="0"/>
              <a:ea typeface="Roboto"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endParaRPr>
          </a:p>
        </p:txBody>
      </p:sp>
      <p:pic>
        <p:nvPicPr>
          <p:cNvPr id="9" name="Picture 43" descr="EducaciÃ³n lÃ­nea negra icono - 25 conjunto de iconos de esquema de negocios"/>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642303" y="1864671"/>
            <a:ext cx="552451" cy="7239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683445" y="2764784"/>
            <a:ext cx="3323419" cy="1070037"/>
          </a:xfrm>
          <a:prstGeom prst="rect">
            <a:avLst/>
          </a:prstGeom>
        </p:spPr>
        <p:txBody>
          <a:bodyPr wrap="square">
            <a:spAutoFit/>
          </a:bodyPr>
          <a:lstStyle/>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Faci llegir als alumnes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(un paràgraf cadascú) l’activitat del Marc i la Vanessa.. </a:t>
            </a:r>
          </a:p>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Reparteixi les targetes de colors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que els permetran identificar-se amb l'un o l’altre.</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
        <p:nvSpPr>
          <p:cNvPr id="17" name="Rectángulo 16"/>
          <p:cNvSpPr/>
          <p:nvPr/>
        </p:nvSpPr>
        <p:spPr>
          <a:xfrm>
            <a:off x="804632" y="3878667"/>
            <a:ext cx="5540509" cy="2936060"/>
          </a:xfrm>
          <a:prstGeom prst="rect">
            <a:avLst/>
          </a:prstGeom>
        </p:spPr>
        <p:txBody>
          <a:bodyPr wrap="square">
            <a:spAutoFit/>
          </a:bodyPr>
          <a:lstStyle/>
          <a:p>
            <a:pPr algn="just"/>
            <a:r>
              <a:rPr lang="ca-ES" sz="1200" b="1" dirty="0">
                <a:solidFill>
                  <a:srgbClr val="1F497D"/>
                </a:solidFill>
                <a:latin typeface="RoBOTO" panose="020B0604020202020204" charset="0"/>
                <a:ea typeface="RoBOTO" panose="020B0604020202020204" charset="0"/>
                <a:cs typeface="Times New Roman" panose="02020603050405020304" pitchFamily="18" charset="0"/>
              </a:rPr>
              <a:t>El Marc i la Vanessa:</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Els dos parteixen de la mateixa situació econòmica, tenen una paga de 10 € a la setmana i uns estalvis de 180 €. Si paguen els 180 € i financen els altres 200 €, els surt una quota de 20 € al mes durant 11 mesos.</a:t>
            </a:r>
          </a:p>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El Marc decideix que agafarà el mòbil vell, la Vanessa ha escollit endeutar-se.</a:t>
            </a:r>
          </a:p>
          <a:p>
            <a:pPr algn="just"/>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r>
              <a:rPr lang="ca-ES" sz="1200" b="1" dirty="0">
                <a:solidFill>
                  <a:srgbClr val="1F497D"/>
                </a:solidFill>
                <a:latin typeface="RoBOTO" panose="020B0604020202020204" charset="0"/>
                <a:ea typeface="RoBOTO" panose="020B0604020202020204" charset="0"/>
                <a:cs typeface="Times New Roman" panose="02020603050405020304" pitchFamily="18" charset="0"/>
              </a:rPr>
              <a:t>Els alumnes han de reflexionar i decidir quina decisió prendrien</a:t>
            </a:r>
            <a:endParaRPr lang="ca-ES" sz="1200" dirty="0">
              <a:solidFill>
                <a:srgbClr val="1F497D"/>
              </a:solidFill>
              <a:latin typeface="RoBOTO" panose="020B0604020202020204" charset="0"/>
              <a:ea typeface="RoBOTO" panose="020B0604020202020204" charset="0"/>
              <a:cs typeface="Times New Roman" panose="02020603050405020304" pitchFamily="18" charset="0"/>
            </a:endParaRPr>
          </a:p>
          <a:p>
            <a:pPr algn="just"/>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Un cop presa la decisió personal (fer servir un mòbil antic o endeutar-se per un de nou) i presa la decisió financera, en el cas de la Vanessa endeutar-se; la situació en què queden és la que es veu a la diapositiva 17.</a:t>
            </a:r>
          </a:p>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Es pot fer la reflexió sobre com pensen que s’ho farà la Vanessa per passar el mes amb 20 € i tenir en compte que les targetes de crèdit tenen un interès elevat, en aquest cas superior al 20%.</a:t>
            </a:r>
          </a:p>
        </p:txBody>
      </p:sp>
      <p:pic>
        <p:nvPicPr>
          <p:cNvPr id="13" name="2 Imagen"/>
          <p:cNvPicPr>
            <a:picLocks noChangeAspect="1"/>
          </p:cNvPicPr>
          <p:nvPr/>
        </p:nvPicPr>
        <p:blipFill rotWithShape="1">
          <a:blip r:embed="rId4" cstate="print">
            <a:extLst>
              <a:ext uri="{28A0092B-C50C-407E-A947-70E740481C1C}">
                <a14:useLocalDpi xmlns:a14="http://schemas.microsoft.com/office/drawing/2010/main" val="0"/>
              </a:ext>
            </a:extLst>
          </a:blip>
          <a:srcRect l="46565" t="24138" r="24641" b="16322"/>
          <a:stretch/>
        </p:blipFill>
        <p:spPr>
          <a:xfrm>
            <a:off x="5306330" y="2320750"/>
            <a:ext cx="913150" cy="1416203"/>
          </a:xfrm>
          <a:prstGeom prst="rect">
            <a:avLst/>
          </a:prstGeom>
        </p:spPr>
      </p:pic>
      <p:pic>
        <p:nvPicPr>
          <p:cNvPr id="14" name="3 Imagen"/>
          <p:cNvPicPr>
            <a:picLocks noChangeAspect="1"/>
          </p:cNvPicPr>
          <p:nvPr/>
        </p:nvPicPr>
        <p:blipFill rotWithShape="1">
          <a:blip r:embed="rId5" cstate="print">
            <a:extLst>
              <a:ext uri="{28A0092B-C50C-407E-A947-70E740481C1C}">
                <a14:useLocalDpi xmlns:a14="http://schemas.microsoft.com/office/drawing/2010/main" val="0"/>
              </a:ext>
            </a:extLst>
          </a:blip>
          <a:srcRect l="18965" t="21149" r="54655" b="16322"/>
          <a:stretch/>
        </p:blipFill>
        <p:spPr>
          <a:xfrm>
            <a:off x="4154781" y="2201763"/>
            <a:ext cx="836599" cy="1487286"/>
          </a:xfrm>
          <a:prstGeom prst="rect">
            <a:avLst/>
          </a:prstGeom>
        </p:spPr>
      </p:pic>
      <p:pic>
        <p:nvPicPr>
          <p:cNvPr id="19" name="Imagen 18"/>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28071" y1="76175" x2="28071" y2="76175"/>
                        <a14:foregroundMark x1="19426" y1="80500" x2="19426" y2="80500"/>
                        <a14:foregroundMark x1="72642" y1="71850" x2="72642" y2="71850"/>
                        <a14:backgroundMark x1="23476" y1="72950" x2="23476" y2="72950"/>
                      </a14:backgroundRemoval>
                    </a14:imgEffect>
                  </a14:imgLayer>
                </a14:imgProps>
              </a:ext>
              <a:ext uri="{28A0092B-C50C-407E-A947-70E740481C1C}">
                <a14:useLocalDpi xmlns:a14="http://schemas.microsoft.com/office/drawing/2010/main" val="0"/>
              </a:ext>
            </a:extLst>
          </a:blip>
          <a:stretch>
            <a:fillRect/>
          </a:stretch>
        </p:blipFill>
        <p:spPr>
          <a:xfrm>
            <a:off x="733287" y="7496897"/>
            <a:ext cx="2127304" cy="1595578"/>
          </a:xfrm>
          <a:prstGeom prst="rect">
            <a:avLst/>
          </a:prstGeom>
        </p:spPr>
      </p:pic>
      <p:pic>
        <p:nvPicPr>
          <p:cNvPr id="20" name="Imagen 19"/>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945714" y="7104614"/>
            <a:ext cx="1004573" cy="1004573"/>
          </a:xfrm>
          <a:prstGeom prst="rect">
            <a:avLst/>
          </a:prstGeom>
        </p:spPr>
      </p:pic>
      <p:pic>
        <p:nvPicPr>
          <p:cNvPr id="21" name="Imagen 20"/>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10876" y="7078663"/>
            <a:ext cx="1056474" cy="1056474"/>
          </a:xfrm>
          <a:prstGeom prst="rect">
            <a:avLst/>
          </a:prstGeom>
        </p:spPr>
      </p:pic>
      <p:sp>
        <p:nvSpPr>
          <p:cNvPr id="22" name="Rectángulo 21"/>
          <p:cNvSpPr/>
          <p:nvPr/>
        </p:nvSpPr>
        <p:spPr>
          <a:xfrm>
            <a:off x="3021722" y="7339793"/>
            <a:ext cx="3323419" cy="1494768"/>
          </a:xfrm>
          <a:prstGeom prst="rect">
            <a:avLst/>
          </a:prstGeom>
        </p:spPr>
        <p:txBody>
          <a:bodyPr wrap="square">
            <a:spAutoFit/>
          </a:bodyPr>
          <a:lstStyle/>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Pregunti als alumnes si coneixen la diferència entre una targeta de dèbit i una de crèdit</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Anoti a la pissarra les diferències,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recordant que la Vanessa n’ha utilitzat una de crèdit.</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Tree>
    <p:extLst>
      <p:ext uri="{BB962C8B-B14F-4D97-AF65-F5344CB8AC3E}">
        <p14:creationId xmlns:p14="http://schemas.microsoft.com/office/powerpoint/2010/main" val="258879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ENDEUTAR-SE? AMB SENY!</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8" name="Cuadro de texto 2"/>
          <p:cNvSpPr txBox="1">
            <a:spLocks noChangeArrowheads="1"/>
          </p:cNvSpPr>
          <p:nvPr/>
        </p:nvSpPr>
        <p:spPr bwMode="auto">
          <a:xfrm>
            <a:off x="2436619" y="1673984"/>
            <a:ext cx="3908522" cy="1159388"/>
          </a:xfrm>
          <a:prstGeom prst="rect">
            <a:avLst/>
          </a:prstGeom>
          <a:noFill/>
          <a:ln w="9525">
            <a:noFill/>
            <a:miter lim="800000"/>
            <a:headEnd/>
            <a:tailEnd/>
          </a:ln>
        </p:spPr>
        <p:txBody>
          <a:bodyPr rot="0" vert="horz" wrap="square" lIns="91440" tIns="45720" rIns="91440" bIns="45720" anchor="t" anchorCtr="0">
            <a:noAutofit/>
          </a:bodyPr>
          <a:lstStyle/>
          <a:p>
            <a:pPr lvl="0">
              <a:lnSpc>
                <a:spcPct val="114000"/>
              </a:lnSpc>
              <a:spcAft>
                <a:spcPts val="1000"/>
              </a:spcAft>
              <a:tabLst>
                <a:tab pos="457200" algn="l"/>
              </a:tabLst>
            </a:pPr>
            <a:r>
              <a:rPr lang="ca-ES" sz="1200" b="1" dirty="0">
                <a:solidFill>
                  <a:srgbClr val="1F497D"/>
                </a:solidFill>
                <a:effectLst/>
                <a:latin typeface="RoBOTO" panose="020B0604020202020204" charset="0"/>
                <a:ea typeface="RoBOTO" panose="020B0604020202020204" charset="0"/>
                <a:cs typeface="Times New Roman" panose="02020603050405020304" pitchFamily="18" charset="0"/>
              </a:rPr>
              <a:t>Targeta de dèbit</a:t>
            </a: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a:t>
            </a:r>
          </a:p>
          <a:p>
            <a:pPr marL="171450" lvl="0" indent="-171450" algn="just">
              <a:lnSpc>
                <a:spcPct val="114000"/>
              </a:lnSpc>
              <a:spcAft>
                <a:spcPts val="1000"/>
              </a:spcAft>
              <a:buFont typeface="Arial" panose="020B0604020202020204" pitchFamily="34" charset="0"/>
              <a:buChar char="•"/>
              <a:tabLst>
                <a:tab pos="457200" algn="l"/>
              </a:tabLst>
            </a:pP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Només permet comprar si hi ha saldo al compte corrent vinculat. </a:t>
            </a:r>
          </a:p>
          <a:p>
            <a:pPr marL="171450" lvl="0" indent="-171450" algn="just">
              <a:lnSpc>
                <a:spcPct val="114000"/>
              </a:lnSpc>
              <a:spcAft>
                <a:spcPts val="1000"/>
              </a:spcAft>
              <a:buFont typeface="Arial" panose="020B0604020202020204" pitchFamily="34" charset="0"/>
              <a:buChar char="•"/>
              <a:tabLst>
                <a:tab pos="457200" algn="l"/>
              </a:tabLst>
            </a:pP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La més adient per treure diners al caixer. </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pic>
        <p:nvPicPr>
          <p:cNvPr id="14" name="Imagen 1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78725" y="3191790"/>
            <a:ext cx="2155219" cy="2155219"/>
          </a:xfrm>
          <a:prstGeom prst="rect">
            <a:avLst/>
          </a:prstGeom>
        </p:spPr>
      </p:pic>
      <p:grpSp>
        <p:nvGrpSpPr>
          <p:cNvPr id="12" name="Grupo 11"/>
          <p:cNvGrpSpPr/>
          <p:nvPr/>
        </p:nvGrpSpPr>
        <p:grpSpPr>
          <a:xfrm>
            <a:off x="478725" y="1196372"/>
            <a:ext cx="2155219" cy="2155219"/>
            <a:chOff x="788717" y="1138399"/>
            <a:chExt cx="2155219" cy="2155219"/>
          </a:xfrm>
        </p:grpSpPr>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8717" y="1138399"/>
              <a:ext cx="2155219" cy="2155219"/>
            </a:xfrm>
            <a:prstGeom prst="rect">
              <a:avLst/>
            </a:prstGeom>
          </p:spPr>
        </p:pic>
        <p:sp>
          <p:nvSpPr>
            <p:cNvPr id="16" name="Rectángulo 15"/>
            <p:cNvSpPr/>
            <p:nvPr/>
          </p:nvSpPr>
          <p:spPr>
            <a:xfrm>
              <a:off x="1314175" y="1881297"/>
              <a:ext cx="779475" cy="180000"/>
            </a:xfrm>
            <a:prstGeom prst="rect">
              <a:avLst/>
            </a:prstGeom>
            <a:solidFill>
              <a:srgbClr val="39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700" dirty="0">
                  <a:solidFill>
                    <a:schemeClr val="bg1"/>
                  </a:solidFill>
                  <a:latin typeface="Arial" panose="020B0604020202020204" pitchFamily="34" charset="0"/>
                  <a:cs typeface="Arial" panose="020B0604020202020204" pitchFamily="34" charset="0"/>
                </a:rPr>
                <a:t>DEBIT CARD</a:t>
              </a:r>
            </a:p>
          </p:txBody>
        </p:sp>
      </p:grpSp>
      <p:sp>
        <p:nvSpPr>
          <p:cNvPr id="17" name="Cuadro de texto 2"/>
          <p:cNvSpPr txBox="1">
            <a:spLocks noChangeArrowheads="1"/>
          </p:cNvSpPr>
          <p:nvPr/>
        </p:nvSpPr>
        <p:spPr bwMode="auto">
          <a:xfrm>
            <a:off x="2436619" y="2949079"/>
            <a:ext cx="3867150" cy="2900408"/>
          </a:xfrm>
          <a:prstGeom prst="rect">
            <a:avLst/>
          </a:prstGeom>
          <a:noFill/>
          <a:ln w="9525">
            <a:noFill/>
            <a:miter lim="800000"/>
            <a:headEnd/>
            <a:tailEnd/>
          </a:ln>
        </p:spPr>
        <p:txBody>
          <a:bodyPr rot="0" vert="horz" wrap="square" lIns="91440" tIns="45720" rIns="91440" bIns="45720" anchor="t" anchorCtr="0">
            <a:noAutofit/>
          </a:bodyPr>
          <a:lstStyle/>
          <a:p>
            <a:pPr lvl="0">
              <a:lnSpc>
                <a:spcPct val="114000"/>
              </a:lnSpc>
              <a:spcAft>
                <a:spcPts val="1000"/>
              </a:spcAft>
              <a:tabLst>
                <a:tab pos="457200" algn="l"/>
              </a:tabLst>
            </a:pPr>
            <a:r>
              <a:rPr lang="ca-ES" sz="1200" b="1" dirty="0">
                <a:solidFill>
                  <a:srgbClr val="1F497D"/>
                </a:solidFill>
                <a:effectLst/>
                <a:latin typeface="RoBOTO" panose="020B0604020202020204" charset="0"/>
                <a:ea typeface="RoBOTO" panose="020B0604020202020204" charset="0"/>
                <a:cs typeface="Times New Roman" panose="02020603050405020304" pitchFamily="18" charset="0"/>
              </a:rPr>
              <a:t>Targeta de crèdit</a:t>
            </a: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p>
          <a:p>
            <a:pPr marL="171450" lvl="0" indent="-171450" algn="just">
              <a:lnSpc>
                <a:spcPct val="114000"/>
              </a:lnSpc>
              <a:spcAft>
                <a:spcPts val="1000"/>
              </a:spcAft>
              <a:buFont typeface="Arial" panose="020B0604020202020204" pitchFamily="34" charset="0"/>
              <a:buChar char="•"/>
              <a:tabLst>
                <a:tab pos="457200" algn="l"/>
              </a:tabLst>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S</a:t>
            </a: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i es fa el pagament total al final de mes no cobra interessos. </a:t>
            </a:r>
          </a:p>
          <a:p>
            <a:pPr marL="171450" lvl="0" indent="-171450" algn="just">
              <a:lnSpc>
                <a:spcPct val="114000"/>
              </a:lnSpc>
              <a:spcAft>
                <a:spcPts val="1000"/>
              </a:spcAft>
              <a:buFont typeface="Arial" panose="020B0604020202020204" pitchFamily="34" charset="0"/>
              <a:buChar char="•"/>
              <a:tabLst>
                <a:tab pos="457200" algn="l"/>
              </a:tabLst>
            </a:pP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Si no hi ha prou diners al compte quedarà en descobert o amb el deute pendent. </a:t>
            </a:r>
          </a:p>
          <a:p>
            <a:pPr marL="171450" lvl="0" indent="-171450" algn="just">
              <a:lnSpc>
                <a:spcPct val="114000"/>
              </a:lnSpc>
              <a:spcAft>
                <a:spcPts val="1000"/>
              </a:spcAft>
              <a:buFont typeface="Arial" panose="020B0604020202020204" pitchFamily="34" charset="0"/>
              <a:buChar char="•"/>
              <a:tabLst>
                <a:tab pos="457200" algn="l"/>
              </a:tabLst>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Si es paga a terminis, funciona com un préstec que es pagarà de manera fraccionada en els mesos següents i amb </a:t>
            </a: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interessos.</a:t>
            </a:r>
          </a:p>
          <a:p>
            <a:pPr marL="171450" lvl="0" indent="-171450" algn="just">
              <a:lnSpc>
                <a:spcPct val="114000"/>
              </a:lnSpc>
              <a:spcAft>
                <a:spcPts val="1000"/>
              </a:spcAft>
              <a:buFont typeface="Arial" panose="020B0604020202020204" pitchFamily="34" charset="0"/>
              <a:buChar char="•"/>
              <a:tabLst>
                <a:tab pos="457200" algn="l"/>
              </a:tabLst>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Existeix la modalitat </a:t>
            </a:r>
            <a:r>
              <a:rPr lang="ca-ES" sz="1200" b="1" i="1" dirty="0" err="1">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revolving</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on el cient fixa import o percentatge a pagar (genera interessos)</a:t>
            </a:r>
          </a:p>
          <a:p>
            <a:pPr marL="171450" lvl="0" indent="-171450">
              <a:lnSpc>
                <a:spcPct val="114000"/>
              </a:lnSpc>
              <a:spcAft>
                <a:spcPts val="1000"/>
              </a:spcAft>
              <a:buFont typeface="Arial" panose="020B0604020202020204" pitchFamily="34" charset="0"/>
              <a:buChar char="•"/>
              <a:tabLst>
                <a:tab pos="457200" algn="l"/>
              </a:tabLst>
            </a:pPr>
            <a:endPar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p>
            <a:pPr lvl="0">
              <a:lnSpc>
                <a:spcPct val="114000"/>
              </a:lnSpc>
              <a:spcAft>
                <a:spcPts val="1000"/>
              </a:spcAft>
              <a:tabLst>
                <a:tab pos="457200" algn="l"/>
              </a:tabLst>
            </a:pPr>
            <a:endPar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p>
            <a:pPr>
              <a:lnSpc>
                <a:spcPct val="114000"/>
              </a:lnSpc>
              <a:spcAft>
                <a:spcPts val="1000"/>
              </a:spcAft>
            </a:pP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
        <p:nvSpPr>
          <p:cNvPr id="18" name="Rectángulo redondeado 17"/>
          <p:cNvSpPr/>
          <p:nvPr/>
        </p:nvSpPr>
        <p:spPr>
          <a:xfrm>
            <a:off x="900709" y="6021508"/>
            <a:ext cx="5306917" cy="891450"/>
          </a:xfrm>
          <a:prstGeom prst="roundRect">
            <a:avLst/>
          </a:prstGeom>
          <a:solidFill>
            <a:schemeClr val="bg1">
              <a:lumMod val="95000"/>
            </a:schemeClr>
          </a:solidFill>
        </p:spPr>
        <p:txBody>
          <a:bodyPr wrap="square">
            <a:spAutoFit/>
          </a:bodyPr>
          <a:lstStyle/>
          <a:p>
            <a:pPr algn="ctr">
              <a:spcAft>
                <a:spcPts val="600"/>
              </a:spcAft>
            </a:pPr>
            <a:r>
              <a:rPr lang="ca-ES" sz="1400" b="1" dirty="0">
                <a:solidFill>
                  <a:srgbClr val="1F497D"/>
                </a:solidFill>
                <a:latin typeface="RoBOTO" panose="020B0604020202020204" charset="0"/>
                <a:ea typeface="RoBOTO" panose="020B0604020202020204" charset="0"/>
                <a:cs typeface="Times New Roman" panose="02020603050405020304" pitchFamily="18" charset="0"/>
              </a:rPr>
              <a:t>   Targetes de crèdit:</a:t>
            </a:r>
            <a:r>
              <a:rPr lang="ca-ES" sz="1400" b="1" dirty="0">
                <a:solidFill>
                  <a:srgbClr val="C0504D"/>
                </a:solidFill>
                <a:latin typeface="RoBOTO" panose="020B0604020202020204" charset="0"/>
                <a:ea typeface="RoBOTO" panose="020B0604020202020204" charset="0"/>
                <a:cs typeface="Times New Roman" panose="02020603050405020304" pitchFamily="18" charset="0"/>
              </a:rPr>
              <a:t> a tenir en compte</a:t>
            </a:r>
            <a:endParaRPr lang="ca-ES" sz="1400" b="1"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endParaRPr>
          </a:p>
          <a:p>
            <a:pPr>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Evitar les compres compulsives. Interessos molt elevats. Pagarem en treure diners del caixer.</a:t>
            </a:r>
            <a:endParaRPr lang="es-ES" sz="14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
        <p:nvSpPr>
          <p:cNvPr id="19" name="Rectangle 41"/>
          <p:cNvSpPr>
            <a:spLocks noChangeArrowheads="1"/>
          </p:cNvSpPr>
          <p:nvPr/>
        </p:nvSpPr>
        <p:spPr bwMode="auto">
          <a:xfrm>
            <a:off x="1156750" y="7214197"/>
            <a:ext cx="164636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rPr>
              <a:t>ACTIVITAT 3</a:t>
            </a:r>
            <a:r>
              <a:rPr kumimoji="0" lang="ca-ES" altLang="es-ES" sz="1200" b="1" i="0"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(Diapositiva nº 21-24)</a:t>
            </a:r>
            <a:endParaRPr kumimoji="0" lang="es-ES" altLang="es-ES" sz="1000" b="0" i="0" u="none" strike="noStrike" cap="none" normalizeH="0" baseline="0" dirty="0">
              <a:ln>
                <a:noFill/>
              </a:ln>
              <a:solidFill>
                <a:schemeClr val="tx1"/>
              </a:solidFill>
              <a:effectLst/>
              <a:latin typeface="Roboto" panose="020B0604020202020204" charset="0"/>
              <a:ea typeface="Roboto"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endParaRPr>
          </a:p>
        </p:txBody>
      </p:sp>
      <p:pic>
        <p:nvPicPr>
          <p:cNvPr id="20" name="Picture 43" descr="EducaciÃ³n lÃ­nea negra icono - 25 conjunto de iconos de esquema de negocios"/>
          <p:cNvPicPr>
            <a:picLocks noChangeAspect="1" noChangeArrowheads="1"/>
          </p:cNvPicPr>
          <p:nvPr/>
        </p:nvPicPr>
        <p:blipFill rotWithShape="1">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604299" y="7105849"/>
            <a:ext cx="552451" cy="723901"/>
          </a:xfrm>
          <a:prstGeom prst="rect">
            <a:avLst/>
          </a:prstGeom>
          <a:noFill/>
          <a:extLst>
            <a:ext uri="{909E8E84-426E-40DD-AFC4-6F175D3DCCD1}">
              <a14:hiddenFill xmlns:a14="http://schemas.microsoft.com/office/drawing/2010/main">
                <a:solidFill>
                  <a:srgbClr val="FFFFFF"/>
                </a:solidFill>
              </a14:hiddenFill>
            </a:ext>
          </a:extLst>
        </p:spPr>
      </p:pic>
      <p:pic>
        <p:nvPicPr>
          <p:cNvPr id="21" name="11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3974" y="7521973"/>
            <a:ext cx="1641319" cy="1549835"/>
          </a:xfrm>
          <a:prstGeom prst="rect">
            <a:avLst/>
          </a:prstGeom>
        </p:spPr>
      </p:pic>
      <p:sp>
        <p:nvSpPr>
          <p:cNvPr id="22" name="Rectángulo 21"/>
          <p:cNvSpPr/>
          <p:nvPr/>
        </p:nvSpPr>
        <p:spPr>
          <a:xfrm>
            <a:off x="774909" y="8001771"/>
            <a:ext cx="3323419" cy="1070037"/>
          </a:xfrm>
          <a:prstGeom prst="rect">
            <a:avLst/>
          </a:prstGeom>
        </p:spPr>
        <p:txBody>
          <a:bodyPr wrap="square">
            <a:spAutoFit/>
          </a:bodyPr>
          <a:lstStyle/>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Faci llegir als alumnes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(un paràgraf cadascú) l’activitat del Marc i la Vanessa. </a:t>
            </a:r>
          </a:p>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Utilitzi les targetes de colors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que els permetran identificar-se amb l'un o l’altre.</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Tree>
    <p:extLst>
      <p:ext uri="{BB962C8B-B14F-4D97-AF65-F5344CB8AC3E}">
        <p14:creationId xmlns:p14="http://schemas.microsoft.com/office/powerpoint/2010/main" val="596979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ENDEUTAR-SE? AMB SENY!</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12" name="Rectángulo 11"/>
          <p:cNvSpPr/>
          <p:nvPr/>
        </p:nvSpPr>
        <p:spPr>
          <a:xfrm>
            <a:off x="604299" y="1802796"/>
            <a:ext cx="5712968" cy="3382914"/>
          </a:xfrm>
          <a:prstGeom prst="rect">
            <a:avLst/>
          </a:prstGeom>
        </p:spPr>
        <p:txBody>
          <a:bodyPr wrap="square">
            <a:spAutoFit/>
          </a:bodyPr>
          <a:lstStyle/>
          <a:p>
            <a:pPr algn="just"/>
            <a:r>
              <a:rPr lang="ca-ES" sz="1200" b="1" dirty="0">
                <a:solidFill>
                  <a:srgbClr val="1F497D"/>
                </a:solidFill>
                <a:latin typeface="RoBOTO" panose="020B0604020202020204" charset="0"/>
                <a:ea typeface="RoBOTO" panose="020B0604020202020204" charset="0"/>
                <a:cs typeface="Times New Roman" panose="02020603050405020304" pitchFamily="18" charset="0"/>
              </a:rPr>
              <a:t>El Marc i la Vanessa:</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Ens recolzarem en la diapositiva per recordar el “nou punt de partida” dels nostres personatges. </a:t>
            </a:r>
          </a:p>
          <a:p>
            <a:pPr algn="just"/>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r>
              <a:rPr lang="ca-ES" sz="1200" b="1" dirty="0">
                <a:solidFill>
                  <a:srgbClr val="1F497D"/>
                </a:solidFill>
                <a:latin typeface="RoBOTO" panose="020B0604020202020204" charset="0"/>
                <a:ea typeface="RoBOTO" panose="020B0604020202020204" charset="0"/>
                <a:cs typeface="Times New Roman" panose="02020603050405020304" pitchFamily="18" charset="0"/>
              </a:rPr>
              <a:t>Els alumnes han de reflexionar i decidir quina decisió prendrien</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lnSpc>
                <a:spcPct val="114000"/>
              </a:lnSpc>
              <a:defRP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El Marc no s´ho pensa, té 200 € estalviats, se’n gastarà 100 € i així coneixerà millor els nous amics. La Vanessa té un dilema, li queden 10 € a la butxaca i ha de pagar 20 € al més de rebut de la targeta. Ha demanat als pares si li deixarien alguns diners extres, li han dit que d’acord, que excepcionalment li donaran 50 €. Li’n falten 50 €. Ha calculat que si ho posa a la quota de la targeta només li pujarà uns 5 € més al mes. Decideix que no es pot perdre un esdeveniment com aquest, és el primer de la carrera!</a:t>
            </a:r>
          </a:p>
          <a:p>
            <a:pPr algn="just">
              <a:lnSpc>
                <a:spcPct val="114000"/>
              </a:lnSpc>
              <a:defRPr/>
            </a:pP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lnSpc>
                <a:spcPct val="114000"/>
              </a:lnSpc>
              <a:defRP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Aquesta decisió té conseqüències, tal i com veure’m a la diapositiva 24</a:t>
            </a:r>
            <a:r>
              <a:rPr lang="ca-ES" sz="1200" dirty="0">
                <a:solidFill>
                  <a:srgbClr val="FF0000"/>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Arriba la quota de la targeta quan només quedaven 10 € al compte. A la Vanessa se li genera un descobert.</a:t>
            </a:r>
            <a:endParaRPr 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p:txBody>
      </p:sp>
      <p:sp>
        <p:nvSpPr>
          <p:cNvPr id="13" name="Rectángulo redondeado 12"/>
          <p:cNvSpPr/>
          <p:nvPr/>
        </p:nvSpPr>
        <p:spPr>
          <a:xfrm>
            <a:off x="807324" y="5437060"/>
            <a:ext cx="5306917" cy="891450"/>
          </a:xfrm>
          <a:prstGeom prst="roundRect">
            <a:avLst/>
          </a:prstGeom>
          <a:solidFill>
            <a:schemeClr val="bg1">
              <a:lumMod val="95000"/>
            </a:schemeClr>
          </a:solidFill>
        </p:spPr>
        <p:txBody>
          <a:bodyPr wrap="square">
            <a:spAutoFit/>
          </a:bodyPr>
          <a:lstStyle/>
          <a:p>
            <a:pPr algn="ctr">
              <a:spcAft>
                <a:spcPts val="600"/>
              </a:spcAft>
            </a:pPr>
            <a:r>
              <a:rPr lang="ca-ES" sz="1400" b="1" dirty="0">
                <a:solidFill>
                  <a:srgbClr val="1F497D"/>
                </a:solidFill>
                <a:latin typeface="RoBOTO" panose="020B0604020202020204" charset="0"/>
                <a:ea typeface="RoBOTO" panose="020B0604020202020204" charset="0"/>
                <a:cs typeface="Times New Roman" panose="02020603050405020304" pitchFamily="18" charset="0"/>
              </a:rPr>
              <a:t>   Descobert en compte: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 a tenir en compte</a:t>
            </a:r>
            <a:endParaRPr lang="ca-ES" sz="1400" b="1"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endParaRPr>
          </a:p>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Estar en número vermells sol ser molt car. Atenció doncs, als rebuts domiciliats amb venciment anual, o a tenir més d’un compte de despeses.</a:t>
            </a:r>
            <a:endParaRPr lang="es-ES" sz="14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
        <p:nvSpPr>
          <p:cNvPr id="18" name="Rectangle 41"/>
          <p:cNvSpPr>
            <a:spLocks noChangeArrowheads="1"/>
          </p:cNvSpPr>
          <p:nvPr/>
        </p:nvSpPr>
        <p:spPr bwMode="auto">
          <a:xfrm>
            <a:off x="1071690" y="6602154"/>
            <a:ext cx="164636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rPr>
              <a:t>ACTIVITAT 4</a:t>
            </a:r>
            <a:r>
              <a:rPr kumimoji="0" lang="ca-ES" altLang="es-ES" sz="1200" b="1" i="0"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(Diapositiva nº 26-28)</a:t>
            </a:r>
            <a:endParaRPr kumimoji="0" lang="es-ES" altLang="es-ES" sz="1000" b="0" i="0" u="none" strike="noStrike" cap="none" normalizeH="0" baseline="0" dirty="0">
              <a:ln>
                <a:noFill/>
              </a:ln>
              <a:solidFill>
                <a:schemeClr val="tx1"/>
              </a:solidFill>
              <a:effectLst/>
              <a:latin typeface="Roboto" panose="020B0604020202020204" charset="0"/>
              <a:ea typeface="Roboto"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endParaRPr>
          </a:p>
        </p:txBody>
      </p:sp>
      <p:pic>
        <p:nvPicPr>
          <p:cNvPr id="19" name="Picture 43" descr="EducaciÃ³n lÃ­nea negra icono - 25 conjunto de iconos de esquema de negocios"/>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519239" y="6493806"/>
            <a:ext cx="552451" cy="723901"/>
          </a:xfrm>
          <a:prstGeom prst="rect">
            <a:avLst/>
          </a:prstGeom>
          <a:noFill/>
          <a:extLst>
            <a:ext uri="{909E8E84-426E-40DD-AFC4-6F175D3DCCD1}">
              <a14:hiddenFill xmlns:a14="http://schemas.microsoft.com/office/drawing/2010/main">
                <a:solidFill>
                  <a:srgbClr val="FFFFFF"/>
                </a:solidFill>
              </a14:hiddenFill>
            </a:ext>
          </a:extLst>
        </p:spPr>
      </p:pic>
      <p:sp>
        <p:nvSpPr>
          <p:cNvPr id="20" name="Rectángulo 19"/>
          <p:cNvSpPr/>
          <p:nvPr/>
        </p:nvSpPr>
        <p:spPr>
          <a:xfrm>
            <a:off x="689849" y="7326055"/>
            <a:ext cx="3323419" cy="1070037"/>
          </a:xfrm>
          <a:prstGeom prst="rect">
            <a:avLst/>
          </a:prstGeom>
        </p:spPr>
        <p:txBody>
          <a:bodyPr wrap="square">
            <a:spAutoFit/>
          </a:bodyPr>
          <a:lstStyle/>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Faci llegir als alumnes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(un paràgraf cadascú) l’activitat del Marc i la Vanessa.. </a:t>
            </a:r>
          </a:p>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Utilitzi les targetes de colors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que els permetran identificar-se amb l'un o l’altre.</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pic>
        <p:nvPicPr>
          <p:cNvPr id="21" name="8 Imagen"/>
          <p:cNvPicPr>
            <a:picLocks noChangeAspect="1"/>
          </p:cNvPicPr>
          <p:nvPr/>
        </p:nvPicPr>
        <p:blipFill rotWithShape="1">
          <a:blip r:embed="rId4" cstate="print">
            <a:extLst>
              <a:ext uri="{28A0092B-C50C-407E-A947-70E740481C1C}">
                <a14:useLocalDpi xmlns:a14="http://schemas.microsoft.com/office/drawing/2010/main" val="0"/>
              </a:ext>
            </a:extLst>
          </a:blip>
          <a:srcRect l="10862" t="28735" r="10517" b="30575"/>
          <a:stretch/>
        </p:blipFill>
        <p:spPr>
          <a:xfrm>
            <a:off x="4204246" y="7464714"/>
            <a:ext cx="2072373" cy="868081"/>
          </a:xfrm>
          <a:prstGeom prst="rect">
            <a:avLst/>
          </a:prstGeom>
        </p:spPr>
      </p:pic>
      <p:sp>
        <p:nvSpPr>
          <p:cNvPr id="23" name="Rectángulo 22"/>
          <p:cNvSpPr/>
          <p:nvPr/>
        </p:nvSpPr>
        <p:spPr>
          <a:xfrm>
            <a:off x="689849" y="8693934"/>
            <a:ext cx="5712968" cy="698012"/>
          </a:xfrm>
          <a:prstGeom prst="rect">
            <a:avLst/>
          </a:prstGeom>
        </p:spPr>
        <p:txBody>
          <a:bodyPr wrap="square">
            <a:spAutoFit/>
          </a:bodyPr>
          <a:lstStyle/>
          <a:p>
            <a:pPr algn="just"/>
            <a:r>
              <a:rPr lang="ca-ES" sz="1200" b="1" dirty="0">
                <a:solidFill>
                  <a:srgbClr val="1F497D"/>
                </a:solidFill>
                <a:latin typeface="RoBOTO" panose="020B0604020202020204" charset="0"/>
                <a:ea typeface="RoBOTO" panose="020B0604020202020204" charset="0"/>
                <a:cs typeface="Times New Roman" panose="02020603050405020304" pitchFamily="18" charset="0"/>
              </a:rPr>
              <a:t>El Marc i la Vanessa:</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Ens recolzarem en la diapositiva per recordar el “nou punt de partida” dels nostres personatges. </a:t>
            </a:r>
          </a:p>
        </p:txBody>
      </p:sp>
    </p:spTree>
    <p:extLst>
      <p:ext uri="{BB962C8B-B14F-4D97-AF65-F5344CB8AC3E}">
        <p14:creationId xmlns:p14="http://schemas.microsoft.com/office/powerpoint/2010/main" val="2984822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ENDEUTAR-SE? AMB SENY!</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8" name="Marcador de número de diapositiva 7"/>
          <p:cNvSpPr>
            <a:spLocks noGrp="1"/>
          </p:cNvSpPr>
          <p:nvPr>
            <p:ph type="sldNum" sz="quarter" idx="12"/>
          </p:nvPr>
        </p:nvSpPr>
        <p:spPr/>
        <p:txBody>
          <a:bodyPr/>
          <a:lstStyle/>
          <a:p>
            <a:endParaRPr lang="es-ES" dirty="0"/>
          </a:p>
        </p:txBody>
      </p:sp>
      <p:sp>
        <p:nvSpPr>
          <p:cNvPr id="15" name="Rectángulo 14"/>
          <p:cNvSpPr/>
          <p:nvPr/>
        </p:nvSpPr>
        <p:spPr>
          <a:xfrm>
            <a:off x="604299" y="2031403"/>
            <a:ext cx="5712968" cy="1724703"/>
          </a:xfrm>
          <a:prstGeom prst="rect">
            <a:avLst/>
          </a:prstGeom>
        </p:spPr>
        <p:txBody>
          <a:bodyPr wrap="square">
            <a:spAutoFit/>
          </a:bodyPr>
          <a:lstStyle/>
          <a:p>
            <a:pPr lvl="0"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La Vanessa i el Marc tenen un nou dilema, es plantegen endeutar-se per comprar una moto que els donaria accés a una feina.</a:t>
            </a:r>
          </a:p>
          <a:p>
            <a:pPr algn="just"/>
            <a:endParaRPr lang="ca-ES" sz="1200" b="1" dirty="0">
              <a:solidFill>
                <a:srgbClr val="1F497D"/>
              </a:solidFill>
              <a:latin typeface="RoBOTO" panose="020B0604020202020204" charset="0"/>
              <a:ea typeface="RoBOTO" panose="020B0604020202020204" charset="0"/>
              <a:cs typeface="Times New Roman" panose="02020603050405020304" pitchFamily="18" charset="0"/>
            </a:endParaRPr>
          </a:p>
          <a:p>
            <a:pPr algn="just"/>
            <a:r>
              <a:rPr lang="ca-ES" sz="1200" b="1" dirty="0">
                <a:solidFill>
                  <a:srgbClr val="1F497D"/>
                </a:solidFill>
                <a:latin typeface="RoBOTO" panose="020B0604020202020204" charset="0"/>
                <a:ea typeface="RoBOTO" panose="020B0604020202020204" charset="0"/>
                <a:cs typeface="Times New Roman" panose="02020603050405020304" pitchFamily="18" charset="0"/>
              </a:rPr>
              <a:t>Els alumnes han de reflexionar i decidir quina decisió prendrien</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La situació uns dies després és molt diferent: accedir a la moto ha permès al Marc poder agafar la feina. La situació de la Vanessa ha fet que no li concedissin el préstec.</a:t>
            </a:r>
          </a:p>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Tornem a reflexionar sobre el que pot ser raonable i el que no ho és.</a:t>
            </a:r>
          </a:p>
        </p:txBody>
      </p:sp>
      <p:sp>
        <p:nvSpPr>
          <p:cNvPr id="16" name="Rectangle 41"/>
          <p:cNvSpPr>
            <a:spLocks noChangeArrowheads="1"/>
          </p:cNvSpPr>
          <p:nvPr/>
        </p:nvSpPr>
        <p:spPr bwMode="auto">
          <a:xfrm>
            <a:off x="1092956" y="4008080"/>
            <a:ext cx="164636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rPr>
              <a:t>ACTIVITAT 5</a:t>
            </a:r>
            <a:r>
              <a:rPr kumimoji="0" lang="ca-ES" altLang="es-ES" sz="1200" b="1" i="0"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(Diapositiva </a:t>
            </a:r>
            <a:r>
              <a:rPr kumimoji="0" lang="ca-ES" altLang="es-ES" sz="1000" b="0" i="0" u="none" strike="noStrike" cap="none" normalizeH="0" baseline="0" dirty="0" err="1">
                <a:ln>
                  <a:noFill/>
                </a:ln>
                <a:solidFill>
                  <a:srgbClr val="7F7F7F"/>
                </a:solidFill>
                <a:effectLst/>
                <a:latin typeface="Roboto" panose="020B0604020202020204" charset="0"/>
                <a:ea typeface="Roboto" panose="020B0604020202020204" charset="0"/>
                <a:cs typeface="Times New Roman" panose="02020603050405020304" pitchFamily="18" charset="0"/>
              </a:rPr>
              <a:t>n</a:t>
            </a: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º 29)</a:t>
            </a:r>
            <a:endParaRPr kumimoji="0" lang="es-ES" altLang="es-ES" sz="1000" b="0" i="0" u="none" strike="noStrike" cap="none" normalizeH="0" baseline="0" dirty="0">
              <a:ln>
                <a:noFill/>
              </a:ln>
              <a:solidFill>
                <a:schemeClr val="tx1"/>
              </a:solidFill>
              <a:effectLst/>
              <a:latin typeface="Roboto" panose="020B0604020202020204" charset="0"/>
              <a:ea typeface="Roboto"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endParaRPr>
          </a:p>
        </p:txBody>
      </p:sp>
      <p:pic>
        <p:nvPicPr>
          <p:cNvPr id="17" name="Picture 43" descr="EducaciÃ³n lÃ­nea negra icono - 25 conjunto de iconos de esquema de negocios"/>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540505" y="3899732"/>
            <a:ext cx="552451" cy="7239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p:cNvSpPr/>
          <p:nvPr/>
        </p:nvSpPr>
        <p:spPr>
          <a:xfrm>
            <a:off x="604299" y="4761475"/>
            <a:ext cx="3733785" cy="1625060"/>
          </a:xfrm>
          <a:prstGeom prst="rect">
            <a:avLst/>
          </a:prstGeom>
        </p:spPr>
        <p:txBody>
          <a:bodyPr wrap="square">
            <a:spAutoFit/>
          </a:bodyPr>
          <a:lstStyle/>
          <a:p>
            <a:pPr marL="171450" indent="-171450" algn="just">
              <a:lnSpc>
                <a:spcPct val="100000"/>
              </a:lnSpc>
              <a:buFont typeface="Arial" panose="020B0604020202020204" pitchFamily="34" charset="0"/>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Faci argumentar als alumnes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sobre les despeses del Marc i la Vanessa. Per exemple pregunti: “Hem vist com la Vanessa s’endeutava per comprar un mòbil, també per anar un cap de setmana fora, és raonable?”</a:t>
            </a:r>
          </a:p>
          <a:p>
            <a:pPr algn="just">
              <a:lnSpc>
                <a:spcPct val="100000"/>
              </a:lnSpc>
            </a:pP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Utilitzi la diapositiva per demanar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quan creuen que un préstec pot ser raonable i quan no.</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pic>
        <p:nvPicPr>
          <p:cNvPr id="21" name="Imagen 20"/>
          <p:cNvPicPr>
            <a:picLocks noChangeAspect="1"/>
          </p:cNvPicPr>
          <p:nvPr/>
        </p:nvPicPr>
        <p:blipFill>
          <a:blip r:embed="rId4">
            <a:extLst>
              <a:ext uri="{BEBA8EAE-BF5A-486C-A8C5-ECC9F3942E4B}">
                <a14:imgProps xmlns:a14="http://schemas.microsoft.com/office/drawing/2010/main">
                  <a14:imgLayer r:embed="rId5">
                    <a14:imgEffect>
                      <a14:backgroundRemoval t="9904" b="89936" l="9904" r="94569"/>
                    </a14:imgEffect>
                  </a14:imgLayer>
                </a14:imgProps>
              </a:ext>
            </a:extLst>
          </a:blip>
          <a:stretch>
            <a:fillRect/>
          </a:stretch>
        </p:blipFill>
        <p:spPr>
          <a:xfrm>
            <a:off x="4983106" y="4439059"/>
            <a:ext cx="1785671" cy="1785671"/>
          </a:xfrm>
          <a:prstGeom prst="rect">
            <a:avLst/>
          </a:prstGeom>
        </p:spPr>
      </p:pic>
      <p:pic>
        <p:nvPicPr>
          <p:cNvPr id="24" name="Imagen 23"/>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7732" y1="26837" x2="67891" y2="27476"/>
                        <a14:foregroundMark x1="66773" y1="33227" x2="66773" y2="33227"/>
                        <a14:foregroundMark x1="67252" y1="34824" x2="67252" y2="34824"/>
                        <a14:foregroundMark x1="56869" y1="17891" x2="56869" y2="17891"/>
                        <a14:foregroundMark x1="60703" y1="13578" x2="60703" y2="13578"/>
                        <a14:foregroundMark x1="66454" y1="12939" x2="66454" y2="12939"/>
                        <a14:foregroundMark x1="72204" y1="13738" x2="72204" y2="13738"/>
                        <a14:foregroundMark x1="76677" y1="17891" x2="76677" y2="17891"/>
                        <a14:foregroundMark x1="72204" y1="21406" x2="72204" y2="21406"/>
                      </a14:backgroundRemoval>
                    </a14:imgEffect>
                  </a14:imgLayer>
                </a14:imgProps>
              </a:ext>
            </a:extLst>
          </a:blip>
          <a:stretch>
            <a:fillRect/>
          </a:stretch>
        </p:blipFill>
        <p:spPr>
          <a:xfrm>
            <a:off x="4161160" y="4592926"/>
            <a:ext cx="1364605" cy="1364605"/>
          </a:xfrm>
          <a:prstGeom prst="rect">
            <a:avLst/>
          </a:prstGeom>
        </p:spPr>
      </p:pic>
      <p:sp>
        <p:nvSpPr>
          <p:cNvPr id="25" name="Rectángulo 24"/>
          <p:cNvSpPr/>
          <p:nvPr/>
        </p:nvSpPr>
        <p:spPr>
          <a:xfrm>
            <a:off x="724975" y="6616508"/>
            <a:ext cx="5675827" cy="1130759"/>
          </a:xfrm>
          <a:prstGeom prst="rect">
            <a:avLst/>
          </a:prstGeom>
        </p:spPr>
        <p:txBody>
          <a:bodyPr wrap="square">
            <a:spAutoFit/>
          </a:bodyPr>
          <a:lstStyle/>
          <a:p>
            <a:pPr algn="just">
              <a:lnSpc>
                <a:spcPct val="114000"/>
              </a:lnSpc>
            </a:pPr>
            <a:r>
              <a:rPr lang="ca-ES" sz="1200" b="1" dirty="0">
                <a:solidFill>
                  <a:srgbClr val="1F497D"/>
                </a:solidFill>
                <a:latin typeface="Roboto" panose="020B0604020202020204" charset="0"/>
                <a:ea typeface="Roboto" panose="020B0604020202020204" charset="0"/>
              </a:rPr>
              <a:t>Missatges bàsics: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Expliqui molt per sobre i sense gaires detalls que hi ha préstecs «que poden ser necessaris» o que poden «valer la pena» i d’altres que són prescindibles i fins i tot innecessaris.</a:t>
            </a:r>
            <a:endParaRPr 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Expliqui que comprar una casa no té per què ser la millor opció; depèn dels objectius vitals i de les necessitats financeres pot ser convenient llogar.</a:t>
            </a:r>
          </a:p>
        </p:txBody>
      </p:sp>
      <p:pic>
        <p:nvPicPr>
          <p:cNvPr id="26" name="Imagen 25"/>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7732" y1="26837" x2="67891" y2="27476"/>
                        <a14:foregroundMark x1="66773" y1="33227" x2="66773" y2="33227"/>
                        <a14:foregroundMark x1="67252" y1="34824" x2="67252" y2="34824"/>
                        <a14:foregroundMark x1="56869" y1="17891" x2="56869" y2="17891"/>
                        <a14:foregroundMark x1="60703" y1="13578" x2="60703" y2="13578"/>
                        <a14:foregroundMark x1="66454" y1="12939" x2="66454" y2="12939"/>
                        <a14:foregroundMark x1="72204" y1="13738" x2="72204" y2="13738"/>
                        <a14:foregroundMark x1="76677" y1="17891" x2="76677" y2="17891"/>
                        <a14:foregroundMark x1="72204" y1="21406" x2="72204" y2="21406"/>
                      </a14:backgroundRemoval>
                    </a14:imgEffect>
                  </a14:imgLayer>
                </a14:imgProps>
              </a:ext>
            </a:extLst>
          </a:blip>
          <a:stretch>
            <a:fillRect/>
          </a:stretch>
        </p:blipFill>
        <p:spPr>
          <a:xfrm>
            <a:off x="724975" y="7814674"/>
            <a:ext cx="765797" cy="765797"/>
          </a:xfrm>
          <a:prstGeom prst="rect">
            <a:avLst/>
          </a:prstGeom>
        </p:spPr>
      </p:pic>
      <p:sp>
        <p:nvSpPr>
          <p:cNvPr id="27" name="Cuadro de texto 2"/>
          <p:cNvSpPr txBox="1">
            <a:spLocks noChangeArrowheads="1"/>
          </p:cNvSpPr>
          <p:nvPr/>
        </p:nvSpPr>
        <p:spPr bwMode="auto">
          <a:xfrm>
            <a:off x="1490772" y="7943596"/>
            <a:ext cx="4547624" cy="60472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lvl="0" algn="just">
              <a:lnSpc>
                <a:spcPct val="114000"/>
              </a:lnSpc>
              <a:spcAft>
                <a:spcPts val="1000"/>
              </a:spcAft>
              <a:tabLst>
                <a:tab pos="457200" algn="l"/>
              </a:tabLst>
            </a:pPr>
            <a:r>
              <a:rPr lang="ca-ES" sz="1200" b="1" dirty="0">
                <a:solidFill>
                  <a:srgbClr val="1F497D"/>
                </a:solidFill>
                <a:effectLst/>
                <a:latin typeface="RoBOTO" panose="020B0604020202020204" charset="0"/>
                <a:ea typeface="RoBOTO" panose="020B0604020202020204" charset="0"/>
                <a:cs typeface="Times New Roman" panose="02020603050405020304" pitchFamily="18" charset="0"/>
              </a:rPr>
              <a:t>Raonable:</a:t>
            </a: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comprar coses que necessites per estudiar o treballar. O quotes de préstec que substitueixen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una despesa recurrent.</a:t>
            </a:r>
            <a:endPar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pic>
        <p:nvPicPr>
          <p:cNvPr id="28" name="Imagen 27"/>
          <p:cNvPicPr>
            <a:picLocks noChangeAspect="1"/>
          </p:cNvPicPr>
          <p:nvPr/>
        </p:nvPicPr>
        <p:blipFill>
          <a:blip r:embed="rId4">
            <a:extLst>
              <a:ext uri="{BEBA8EAE-BF5A-486C-A8C5-ECC9F3942E4B}">
                <a14:imgProps xmlns:a14="http://schemas.microsoft.com/office/drawing/2010/main">
                  <a14:imgLayer r:embed="rId5">
                    <a14:imgEffect>
                      <a14:backgroundRemoval t="9904" b="89936" l="9904" r="94569"/>
                    </a14:imgEffect>
                  </a14:imgLayer>
                </a14:imgProps>
              </a:ext>
            </a:extLst>
          </a:blip>
          <a:stretch>
            <a:fillRect/>
          </a:stretch>
        </p:blipFill>
        <p:spPr>
          <a:xfrm>
            <a:off x="454601" y="8406810"/>
            <a:ext cx="1036171" cy="1036171"/>
          </a:xfrm>
          <a:prstGeom prst="rect">
            <a:avLst/>
          </a:prstGeom>
        </p:spPr>
      </p:pic>
      <p:sp>
        <p:nvSpPr>
          <p:cNvPr id="29" name="Cuadro de texto 2"/>
          <p:cNvSpPr txBox="1">
            <a:spLocks noChangeArrowheads="1"/>
          </p:cNvSpPr>
          <p:nvPr/>
        </p:nvSpPr>
        <p:spPr bwMode="auto">
          <a:xfrm>
            <a:off x="1490772" y="8730709"/>
            <a:ext cx="4547624" cy="60472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lvl="0" algn="just">
              <a:lnSpc>
                <a:spcPct val="114000"/>
              </a:lnSpc>
              <a:spcAft>
                <a:spcPts val="1000"/>
              </a:spcAft>
              <a:tabLst>
                <a:tab pos="457200" algn="l"/>
              </a:tabLst>
            </a:pPr>
            <a:r>
              <a:rPr lang="ca-ES" sz="1200" b="1" dirty="0">
                <a:solidFill>
                  <a:srgbClr val="1F497D"/>
                </a:solidFill>
                <a:effectLst/>
                <a:latin typeface="RoBOTO" panose="020B0604020202020204" charset="0"/>
                <a:ea typeface="RoBOTO" panose="020B0604020202020204" charset="0"/>
                <a:cs typeface="Times New Roman" panose="02020603050405020304" pitchFamily="18" charset="0"/>
              </a:rPr>
              <a:t>No raonable:</a:t>
            </a: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el que sobrepassa allò que podem assumir. El que es demana per comprar coses innecessàries o prescindibles.</a:t>
            </a:r>
          </a:p>
        </p:txBody>
      </p:sp>
    </p:spTree>
    <p:extLst>
      <p:ext uri="{BB962C8B-B14F-4D97-AF65-F5344CB8AC3E}">
        <p14:creationId xmlns:p14="http://schemas.microsoft.com/office/powerpoint/2010/main" val="2260344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ENDEUTAR-SE? AMB SENY!</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4" name="Cuadro de texto 2"/>
          <p:cNvSpPr>
            <a:spLocks noChangeArrowheads="1"/>
          </p:cNvSpPr>
          <p:nvPr/>
        </p:nvSpPr>
        <p:spPr bwMode="auto">
          <a:xfrm>
            <a:off x="1222802" y="2704104"/>
            <a:ext cx="5183505" cy="1331585"/>
          </a:xfrm>
          <a:prstGeom prst="roundRect">
            <a:avLst>
              <a:gd name="adj" fmla="val 16667"/>
            </a:avLst>
          </a:pr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Objectiu:</a:t>
            </a:r>
            <a:r>
              <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Comprendre la utilitat de la TAE</a:t>
            </a:r>
            <a:r>
              <a:rPr kumimoji="0" lang="ca-ES" altLang="es-ES" sz="1200" b="0" i="0" u="none" strike="noStrike" cap="none" normalizeH="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per a poder comparar productes financers. Saber quins paràmetres es tenen en compte en el seu càlcul.</a:t>
            </a:r>
            <a:endPar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ca-ES" altLang="es-ES" sz="1200" dirty="0">
              <a:solidFill>
                <a:schemeClr val="tx1">
                  <a:lumMod val="50000"/>
                  <a:lumOff val="50000"/>
                </a:schemeClr>
              </a:solidFill>
              <a:latin typeface="Roboto" panose="020B0604020202020204" charset="0"/>
              <a:ea typeface="Roboto" panose="020B060402020202020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ca-ES" altLang="es-ES" sz="1200" i="1" dirty="0">
                <a:solidFill>
                  <a:srgbClr val="1F497D"/>
                </a:solidFill>
                <a:latin typeface="Roboto" panose="020B0604020202020204" charset="0"/>
                <a:ea typeface="Roboto" panose="020B0604020202020204" charset="0"/>
                <a:cs typeface="Times New Roman" panose="02020603050405020304" pitchFamily="18" charset="0"/>
              </a:rPr>
              <a:t>Aquesta part consta de una primera reflexió de perquè el TIN i la TAE són diferents, exemples de </a:t>
            </a:r>
            <a:r>
              <a:rPr lang="ca-ES" altLang="es-ES" sz="1200" i="1" dirty="0" err="1">
                <a:solidFill>
                  <a:srgbClr val="1F497D"/>
                </a:solidFill>
                <a:latin typeface="Roboto" panose="020B0604020202020204" charset="0"/>
                <a:ea typeface="Roboto" panose="020B0604020202020204" charset="0"/>
                <a:cs typeface="Times New Roman" panose="02020603050405020304" pitchFamily="18" charset="0"/>
              </a:rPr>
              <a:t>TAEs</a:t>
            </a:r>
            <a:r>
              <a:rPr lang="ca-ES" altLang="es-ES" sz="1200" i="1" dirty="0">
                <a:solidFill>
                  <a:srgbClr val="1F497D"/>
                </a:solidFill>
                <a:latin typeface="Roboto" panose="020B0604020202020204" charset="0"/>
                <a:ea typeface="Roboto" panose="020B0604020202020204" charset="0"/>
                <a:cs typeface="Times New Roman" panose="02020603050405020304" pitchFamily="18" charset="0"/>
              </a:rPr>
              <a:t> exagerades i un activitat.</a:t>
            </a:r>
          </a:p>
        </p:txBody>
      </p:sp>
      <p:sp>
        <p:nvSpPr>
          <p:cNvPr id="6" name="Rectangle 4"/>
          <p:cNvSpPr>
            <a:spLocks noChangeArrowheads="1"/>
          </p:cNvSpPr>
          <p:nvPr/>
        </p:nvSpPr>
        <p:spPr bwMode="auto">
          <a:xfrm>
            <a:off x="447675" y="271462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6"/>
          <p:cNvSpPr>
            <a:spLocks noChangeArrowheads="1"/>
          </p:cNvSpPr>
          <p:nvPr/>
        </p:nvSpPr>
        <p:spPr bwMode="auto">
          <a:xfrm>
            <a:off x="447675" y="31718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a:ln>
                  <a:noFill/>
                </a:ln>
                <a:solidFill>
                  <a:schemeClr val="tx1"/>
                </a:solidFill>
                <a:effectLst/>
                <a:latin typeface="Arial" panose="020B0604020202020204" pitchFamily="34" charset="0"/>
              </a:rPr>
              <a:t/>
            </a: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447675" y="31718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Rectángulo redondeado 34"/>
          <p:cNvSpPr>
            <a:spLocks noChangeArrowheads="1"/>
          </p:cNvSpPr>
          <p:nvPr/>
        </p:nvSpPr>
        <p:spPr bwMode="auto">
          <a:xfrm>
            <a:off x="1347042" y="2080715"/>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    </a:t>
            </a: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La TAE </a:t>
            </a:r>
            <a:r>
              <a:rPr kumimoji="0" lang="ca-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rPr>
              <a:t>(10 MIN)</a:t>
            </a:r>
            <a:endParaRPr kumimoji="0" lang="ca-ES" altLang="es-E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800" b="0" i="0" u="none" strike="noStrike" cap="none" normalizeH="0" baseline="0" dirty="0">
              <a:ln>
                <a:noFill/>
              </a:ln>
              <a:solidFill>
                <a:schemeClr val="tx1"/>
              </a:solidFill>
              <a:effectLst/>
              <a:latin typeface="Arial" panose="020B0604020202020204" pitchFamily="34" charset="0"/>
            </a:endParaRPr>
          </a:p>
        </p:txBody>
      </p:sp>
      <p:pic>
        <p:nvPicPr>
          <p:cNvPr id="3073" name="Imagen 30" descr="Pack de vectores de temporizado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9815" t="34102" r="39859" b="37675"/>
          <a:stretch>
            <a:fillRect/>
          </a:stretch>
        </p:blipFill>
        <p:spPr bwMode="auto">
          <a:xfrm>
            <a:off x="689028" y="1642372"/>
            <a:ext cx="727107" cy="1009537"/>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0"/>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080" name="Rectángulo 3079"/>
          <p:cNvSpPr/>
          <p:nvPr/>
        </p:nvSpPr>
        <p:spPr>
          <a:xfrm>
            <a:off x="2151355" y="5855576"/>
            <a:ext cx="3429000" cy="276999"/>
          </a:xfrm>
          <a:prstGeom prst="rect">
            <a:avLst/>
          </a:prstGeom>
        </p:spPr>
        <p:txBody>
          <a:bodyPr>
            <a:spAutoFit/>
          </a:bodyPr>
          <a:lstStyle/>
          <a:p>
            <a:pPr algn="just"/>
            <a:r>
              <a:rPr lang="ca-ES" sz="1200" dirty="0">
                <a:solidFill>
                  <a:schemeClr val="tx1">
                    <a:lumMod val="50000"/>
                    <a:lumOff val="50000"/>
                  </a:schemeClr>
                </a:solidFill>
                <a:latin typeface="Roboto" panose="020B0604020202020204" charset="0"/>
                <a:ea typeface="Roboto" panose="020B0604020202020204" charset="0"/>
              </a:rPr>
              <a:t>Tipus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d’interès</a:t>
            </a:r>
            <a:r>
              <a:rPr lang="ca-ES" sz="1200" dirty="0">
                <a:solidFill>
                  <a:schemeClr val="tx1">
                    <a:lumMod val="50000"/>
                    <a:lumOff val="50000"/>
                  </a:schemeClr>
                </a:solidFill>
                <a:latin typeface="Roboto" panose="020B0604020202020204" charset="0"/>
                <a:ea typeface="Roboto" panose="020B0604020202020204" charset="0"/>
              </a:rPr>
              <a:t> cobrat en un any.</a:t>
            </a:r>
          </a:p>
        </p:txBody>
      </p:sp>
      <p:pic>
        <p:nvPicPr>
          <p:cNvPr id="25" name="4 Imagen"/>
          <p:cNvPicPr>
            <a:picLocks noChangeAspect="1"/>
          </p:cNvPicPr>
          <p:nvPr/>
        </p:nvPicPr>
        <p:blipFill rotWithShape="1">
          <a:blip r:embed="rId4" cstate="print">
            <a:extLst>
              <a:ext uri="{28A0092B-C50C-407E-A947-70E740481C1C}">
                <a14:useLocalDpi xmlns:a14="http://schemas.microsoft.com/office/drawing/2010/main" val="0"/>
              </a:ext>
            </a:extLst>
          </a:blip>
          <a:srcRect l="10689" t="17328" r="58759" b="44598"/>
          <a:stretch/>
        </p:blipFill>
        <p:spPr>
          <a:xfrm flipH="1">
            <a:off x="988318" y="4202874"/>
            <a:ext cx="1303009" cy="1217891"/>
          </a:xfrm>
          <a:prstGeom prst="rect">
            <a:avLst/>
          </a:prstGeom>
        </p:spPr>
      </p:pic>
      <p:sp>
        <p:nvSpPr>
          <p:cNvPr id="27" name="Rectángulo 26"/>
          <p:cNvSpPr/>
          <p:nvPr/>
        </p:nvSpPr>
        <p:spPr>
          <a:xfrm>
            <a:off x="2454792" y="4176281"/>
            <a:ext cx="3733785" cy="1468094"/>
          </a:xfrm>
          <a:prstGeom prst="rect">
            <a:avLst/>
          </a:prstGeom>
        </p:spPr>
        <p:txBody>
          <a:bodyPr wrap="square">
            <a:spAutoFit/>
          </a:bodyPr>
          <a:lstStyle/>
          <a:p>
            <a:pPr marL="171450" indent="-171450" algn="just">
              <a:lnSpc>
                <a:spcPct val="100000"/>
              </a:lnSpc>
              <a:buFont typeface="Arial" panose="020B0604020202020204" pitchFamily="34" charset="0"/>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Demani als alumnes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com pot ser que si el tipus d’interès de la moto del Marc és el 0% la TAE sigui del 2’78%</a:t>
            </a:r>
          </a:p>
          <a:p>
            <a:pPr algn="just">
              <a:lnSpc>
                <a:spcPct val="100000"/>
              </a:lnSpc>
            </a:pP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Expliqui breument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les diferències (no es tracta de convertir-los experts en càlcul financer, han de saber que la TAE els ajudarà a poder comprar).</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
        <p:nvSpPr>
          <p:cNvPr id="9" name="CuadroTexto 8"/>
          <p:cNvSpPr txBox="1"/>
          <p:nvPr/>
        </p:nvSpPr>
        <p:spPr>
          <a:xfrm>
            <a:off x="936023" y="5732466"/>
            <a:ext cx="1307804" cy="523220"/>
          </a:xfrm>
          <a:prstGeom prst="rect">
            <a:avLst/>
          </a:prstGeom>
          <a:noFill/>
        </p:spPr>
        <p:txBody>
          <a:bodyPr wrap="square" rtlCol="0">
            <a:spAutoFit/>
          </a:bodyPr>
          <a:lstStyle/>
          <a:p>
            <a:pPr algn="ctr"/>
            <a:r>
              <a:rPr lang="es-ES" sz="2800" b="1" dirty="0">
                <a:solidFill>
                  <a:srgbClr val="C0504D"/>
                </a:solidFill>
                <a:latin typeface="Roboto" panose="020B0604020202020204" charset="0"/>
                <a:ea typeface="Roboto" panose="020B0604020202020204" charset="0"/>
              </a:rPr>
              <a:t>TIN</a:t>
            </a:r>
          </a:p>
        </p:txBody>
      </p:sp>
      <p:sp>
        <p:nvSpPr>
          <p:cNvPr id="29" name="Rectángulo 28"/>
          <p:cNvSpPr/>
          <p:nvPr/>
        </p:nvSpPr>
        <p:spPr>
          <a:xfrm>
            <a:off x="2151355" y="6382275"/>
            <a:ext cx="4037222" cy="1329531"/>
          </a:xfrm>
          <a:prstGeom prst="rect">
            <a:avLst/>
          </a:prstGeom>
        </p:spPr>
        <p:txBody>
          <a:bodyPr wrap="square">
            <a:spAutoFit/>
          </a:bodyPr>
          <a:lstStyle/>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rPr>
              <a:t>El tipus d’interès estandarditzat de qualsevol producte financer, permet entendre quin és el cost o el rendiment d’un producte financer en un any tenint en compte els paràmetres que l’afecten (periodicitat, comissions, tipus d’interès nominal...).</a:t>
            </a:r>
          </a:p>
          <a:p>
            <a:pPr algn="just"/>
            <a:endParaRPr lang="ca-ES" sz="1200" dirty="0">
              <a:solidFill>
                <a:schemeClr val="tx1">
                  <a:lumMod val="50000"/>
                  <a:lumOff val="50000"/>
                </a:schemeClr>
              </a:solidFill>
              <a:latin typeface="Roboto" panose="020B0604020202020204" charset="0"/>
              <a:ea typeface="Roboto" panose="020B0604020202020204" charset="0"/>
            </a:endParaRPr>
          </a:p>
        </p:txBody>
      </p:sp>
      <p:sp>
        <p:nvSpPr>
          <p:cNvPr id="30" name="CuadroTexto 29"/>
          <p:cNvSpPr txBox="1"/>
          <p:nvPr/>
        </p:nvSpPr>
        <p:spPr>
          <a:xfrm>
            <a:off x="983523" y="6670302"/>
            <a:ext cx="1307804" cy="523220"/>
          </a:xfrm>
          <a:prstGeom prst="rect">
            <a:avLst/>
          </a:prstGeom>
          <a:noFill/>
        </p:spPr>
        <p:txBody>
          <a:bodyPr wrap="square" rtlCol="0">
            <a:spAutoFit/>
          </a:bodyPr>
          <a:lstStyle/>
          <a:p>
            <a:pPr algn="ctr"/>
            <a:r>
              <a:rPr lang="es-ES" sz="2800" b="1" dirty="0">
                <a:solidFill>
                  <a:srgbClr val="C0504D"/>
                </a:solidFill>
                <a:latin typeface="Roboto" panose="020B0604020202020204" charset="0"/>
                <a:ea typeface="Roboto" panose="020B0604020202020204" charset="0"/>
              </a:rPr>
              <a:t>TAE</a:t>
            </a:r>
          </a:p>
        </p:txBody>
      </p:sp>
      <p:sp>
        <p:nvSpPr>
          <p:cNvPr id="18" name="Rectángulo redondeado 17"/>
          <p:cNvSpPr/>
          <p:nvPr/>
        </p:nvSpPr>
        <p:spPr>
          <a:xfrm>
            <a:off x="983523" y="7885221"/>
            <a:ext cx="5306917" cy="1072564"/>
          </a:xfrm>
          <a:prstGeom prst="roundRect">
            <a:avLst/>
          </a:prstGeom>
          <a:solidFill>
            <a:schemeClr val="bg1">
              <a:lumMod val="95000"/>
            </a:schemeClr>
          </a:solidFill>
        </p:spPr>
        <p:txBody>
          <a:bodyPr wrap="square">
            <a:spAutoFit/>
          </a:bodyPr>
          <a:lstStyle/>
          <a:p>
            <a:pPr algn="ctr">
              <a:lnSpc>
                <a:spcPct val="114000"/>
              </a:lnSpc>
            </a:pPr>
            <a:r>
              <a:rPr lang="ca-ES" sz="1400" b="1" dirty="0">
                <a:solidFill>
                  <a:srgbClr val="1F497D"/>
                </a:solidFill>
                <a:latin typeface="RoBOTO" panose="020B0604020202020204" charset="0"/>
                <a:ea typeface="RoBOTO" panose="020B0604020202020204" charset="0"/>
                <a:cs typeface="Times New Roman" panose="02020603050405020304" pitchFamily="18" charset="0"/>
              </a:rPr>
              <a:t>   TAE: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 a tenir en compte</a:t>
            </a:r>
            <a:endParaRPr lang="ca-ES" sz="1400" b="1"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endParaRPr>
          </a:p>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Explicar dos casos reals de </a:t>
            </a:r>
            <a:r>
              <a:rPr lang="ca-ES" sz="1200" dirty="0" err="1">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TAEs</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que poden semblar estranyes. El cas de l’interès 0 amb TAE positiva i els préstecs ràpids d’imports petits però </a:t>
            </a:r>
            <a:r>
              <a:rPr lang="ca-ES" sz="1200" dirty="0" err="1">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TAEs</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altíssimes.</a:t>
            </a:r>
            <a:endParaRPr lang="es-ES" sz="14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Tree>
    <p:extLst>
      <p:ext uri="{BB962C8B-B14F-4D97-AF65-F5344CB8AC3E}">
        <p14:creationId xmlns:p14="http://schemas.microsoft.com/office/powerpoint/2010/main" val="1099303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ENDEUTAR-SE? AMB SENY!</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4" name="Rectangle 41"/>
          <p:cNvSpPr>
            <a:spLocks noChangeArrowheads="1"/>
          </p:cNvSpPr>
          <p:nvPr/>
        </p:nvSpPr>
        <p:spPr bwMode="auto">
          <a:xfrm>
            <a:off x="1185304" y="1855561"/>
            <a:ext cx="164636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rPr>
              <a:t>ACTIVITAT 6</a:t>
            </a:r>
            <a:r>
              <a:rPr kumimoji="0" lang="ca-ES" altLang="es-ES" sz="1200" b="1" i="0"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(Diapositiva </a:t>
            </a:r>
            <a:r>
              <a:rPr kumimoji="0" lang="ca-ES" altLang="es-ES" sz="1000" b="0" i="0" u="none" strike="noStrike" cap="none" normalizeH="0" baseline="0" dirty="0" err="1">
                <a:ln>
                  <a:noFill/>
                </a:ln>
                <a:solidFill>
                  <a:srgbClr val="7F7F7F"/>
                </a:solidFill>
                <a:effectLst/>
                <a:latin typeface="Roboto" panose="020B0604020202020204" charset="0"/>
                <a:ea typeface="Roboto" panose="020B0604020202020204" charset="0"/>
                <a:cs typeface="Times New Roman" panose="02020603050405020304" pitchFamily="18" charset="0"/>
              </a:rPr>
              <a:t>n</a:t>
            </a: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º 33)</a:t>
            </a:r>
            <a:endParaRPr kumimoji="0" lang="es-ES" altLang="es-ES" sz="1000" b="0" i="0" u="none" strike="noStrike" cap="none" normalizeH="0" baseline="0" dirty="0">
              <a:ln>
                <a:noFill/>
              </a:ln>
              <a:solidFill>
                <a:schemeClr val="tx1"/>
              </a:solidFill>
              <a:effectLst/>
              <a:latin typeface="Roboto" panose="020B0604020202020204" charset="0"/>
              <a:ea typeface="Roboto"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endParaRPr>
          </a:p>
        </p:txBody>
      </p:sp>
      <p:pic>
        <p:nvPicPr>
          <p:cNvPr id="5" name="Picture 43" descr="EducaciÃ³n lÃ­nea negra icono - 25 conjunto de iconos de esquema de negocios"/>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632853" y="1728322"/>
            <a:ext cx="552451" cy="7239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661665" y="2562713"/>
            <a:ext cx="5683475" cy="531364"/>
          </a:xfrm>
          <a:prstGeom prst="rect">
            <a:avLst/>
          </a:prstGeom>
        </p:spPr>
        <p:txBody>
          <a:bodyPr wrap="square">
            <a:spAutoFit/>
          </a:bodyPr>
          <a:lstStyle/>
          <a:p>
            <a:pPr marL="171450" indent="-171450" algn="just" defTabSz="457200">
              <a:lnSpc>
                <a:spcPct val="125000"/>
              </a:lnSpc>
              <a:buFont typeface="Wingdings" panose="05000000000000000000" pitchFamily="2" charset="2"/>
              <a:buChar char="§"/>
              <a:defRPr/>
            </a:pPr>
            <a:r>
              <a:rPr lang="ca-ES" altLang="es-ES" sz="1200" b="1" dirty="0">
                <a:solidFill>
                  <a:schemeClr val="tx1">
                    <a:lumMod val="50000"/>
                    <a:lumOff val="50000"/>
                  </a:schemeClr>
                </a:solidFill>
                <a:latin typeface="Roboto" panose="02000000000000000000" pitchFamily="2" charset="0"/>
                <a:ea typeface="Roboto" panose="02000000000000000000" pitchFamily="2" charset="0"/>
                <a:cs typeface="Arial" charset="0"/>
              </a:rPr>
              <a:t>Demani als alumnes que calculin en grup </a:t>
            </a:r>
            <a:r>
              <a:rPr lang="ca-ES" altLang="es-ES" sz="1200" dirty="0">
                <a:solidFill>
                  <a:schemeClr val="tx1">
                    <a:lumMod val="50000"/>
                    <a:lumOff val="50000"/>
                  </a:schemeClr>
                </a:solidFill>
                <a:latin typeface="Roboto" panose="02000000000000000000" pitchFamily="2" charset="0"/>
                <a:ea typeface="Roboto" panose="02000000000000000000" pitchFamily="2" charset="0"/>
                <a:cs typeface="Arial" charset="0"/>
              </a:rPr>
              <a:t>les columnes de “Total a pagar i la de “Total d’interessos i despeses”</a:t>
            </a:r>
          </a:p>
        </p:txBody>
      </p:sp>
      <p:sp>
        <p:nvSpPr>
          <p:cNvPr id="11" name="Rectángulo 10"/>
          <p:cNvSpPr/>
          <p:nvPr/>
        </p:nvSpPr>
        <p:spPr>
          <a:xfrm>
            <a:off x="819150" y="3285080"/>
            <a:ext cx="3429000" cy="2183290"/>
          </a:xfrm>
          <a:prstGeom prst="rect">
            <a:avLst/>
          </a:prstGeom>
        </p:spPr>
        <p:txBody>
          <a:bodyPr>
            <a:spAutoFit/>
          </a:bodyPr>
          <a:lstStyle/>
          <a:p>
            <a:pPr algn="just">
              <a:lnSpc>
                <a:spcPct val="114000"/>
              </a:lnSpc>
            </a:pPr>
            <a:r>
              <a:rPr lang="ca-ES" sz="1200" b="1" dirty="0">
                <a:solidFill>
                  <a:srgbClr val="1F497D"/>
                </a:solidFill>
                <a:latin typeface="Roboto" panose="02000000000000000000" pitchFamily="2" charset="0"/>
                <a:ea typeface="Roboto" panose="02000000000000000000" pitchFamily="2" charset="0"/>
                <a:sym typeface="Avenir Roman"/>
              </a:rPr>
              <a:t>Pregunti als estudiants quin préstec els convindria més?”</a:t>
            </a:r>
            <a:r>
              <a:rPr lang="ca-ES" sz="1200" dirty="0">
                <a:solidFill>
                  <a:srgbClr val="1F497D"/>
                </a:solidFill>
                <a:latin typeface="Roboto" panose="02000000000000000000" pitchFamily="2" charset="0"/>
                <a:ea typeface="Roboto" panose="02000000000000000000" pitchFamily="2" charset="0"/>
                <a:sym typeface="Avenir Roman"/>
              </a:rPr>
              <a:t> </a:t>
            </a:r>
            <a:r>
              <a:rPr lang="ca-ES" sz="1200" dirty="0">
                <a:solidFill>
                  <a:schemeClr val="tx1">
                    <a:lumMod val="50000"/>
                    <a:lumOff val="50000"/>
                  </a:schemeClr>
                </a:solidFill>
                <a:latin typeface="Roboto" panose="02000000000000000000" pitchFamily="2" charset="0"/>
                <a:ea typeface="Roboto" panose="02000000000000000000" pitchFamily="2" charset="0"/>
                <a:sym typeface="Avenir Roman"/>
              </a:rPr>
              <a:t>Cal posar en valor la TAE com a eina per comparar però a la vegada provocar la reflexió sobre la quota. Pot passar que la TAE més baixa comporti una quota que no ens podem permetre, o que en el cas de la Vanessa el seu negoci no pugui fer front. Davant d’aquest cas, dins de la quota que puguem fer front escollirem la TAE més baixa. Tenir en compte la periodicitat de la quota.</a:t>
            </a:r>
            <a:endParaRPr lang="ca-ES" sz="1200" b="1" dirty="0">
              <a:solidFill>
                <a:schemeClr val="tx1">
                  <a:lumMod val="50000"/>
                  <a:lumOff val="50000"/>
                </a:schemeClr>
              </a:solidFill>
              <a:latin typeface="Roboto" panose="02000000000000000000" pitchFamily="2" charset="0"/>
              <a:ea typeface="Roboto" panose="02000000000000000000" pitchFamily="2" charset="0"/>
              <a:sym typeface="Avenir Roman"/>
            </a:endParaRPr>
          </a:p>
        </p:txBody>
      </p:sp>
      <p:sp>
        <p:nvSpPr>
          <p:cNvPr id="13" name="Rectángulo redondeado 34"/>
          <p:cNvSpPr>
            <a:spLocks noChangeArrowheads="1"/>
          </p:cNvSpPr>
          <p:nvPr/>
        </p:nvSpPr>
        <p:spPr bwMode="auto">
          <a:xfrm>
            <a:off x="1285875" y="6943081"/>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Finançament alternatiu </a:t>
            </a:r>
            <a:r>
              <a:rPr kumimoji="0" lang="ca-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rPr>
              <a:t>(10 MIN)</a:t>
            </a:r>
            <a:endParaRPr kumimoji="0" lang="ca-ES" altLang="es-E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800" b="0" i="0" u="none" strike="noStrike" cap="none" normalizeH="0" baseline="0" dirty="0">
              <a:ln>
                <a:noFill/>
              </a:ln>
              <a:solidFill>
                <a:schemeClr val="tx1"/>
              </a:solidFill>
              <a:effectLst/>
              <a:latin typeface="Arial" panose="020B0604020202020204" pitchFamily="34" charset="0"/>
            </a:endParaRPr>
          </a:p>
        </p:txBody>
      </p:sp>
      <p:grpSp>
        <p:nvGrpSpPr>
          <p:cNvPr id="14" name="19 Grupo"/>
          <p:cNvGrpSpPr/>
          <p:nvPr/>
        </p:nvGrpSpPr>
        <p:grpSpPr>
          <a:xfrm>
            <a:off x="4348163" y="3327441"/>
            <a:ext cx="1543050" cy="1908407"/>
            <a:chOff x="5028955" y="1984733"/>
            <a:chExt cx="3396832" cy="4280600"/>
          </a:xfrm>
        </p:grpSpPr>
        <p:pic>
          <p:nvPicPr>
            <p:cNvPr id="17" name="Picture 6" descr="Recurso 4.png"/>
            <p:cNvPicPr>
              <a:picLocks noChangeAspect="1"/>
            </p:cNvPicPr>
            <p:nvPr/>
          </p:nvPicPr>
          <p:blipFill rotWithShape="1">
            <a:blip r:embed="rId4" cstate="print">
              <a:extLst>
                <a:ext uri="{28A0092B-C50C-407E-A947-70E740481C1C}">
                  <a14:useLocalDpi xmlns:a14="http://schemas.microsoft.com/office/drawing/2010/main" val="0"/>
                </a:ext>
              </a:extLst>
            </a:blip>
            <a:srcRect l="-4801" r="36474" b="64971"/>
            <a:stretch/>
          </p:blipFill>
          <p:spPr>
            <a:xfrm>
              <a:off x="5028955" y="1984733"/>
              <a:ext cx="1734701" cy="1300331"/>
            </a:xfrm>
            <a:prstGeom prst="rect">
              <a:avLst/>
            </a:prstGeom>
          </p:spPr>
        </p:pic>
        <p:pic>
          <p:nvPicPr>
            <p:cNvPr id="18" name="Picture 6" descr="Recurso 2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5012" y="2878666"/>
              <a:ext cx="2830775" cy="3386667"/>
            </a:xfrm>
            <a:prstGeom prst="rect">
              <a:avLst/>
            </a:prstGeom>
          </p:spPr>
        </p:pic>
      </p:grpSp>
      <p:sp>
        <p:nvSpPr>
          <p:cNvPr id="19" name="Rectángulo redondeado 18"/>
          <p:cNvSpPr/>
          <p:nvPr/>
        </p:nvSpPr>
        <p:spPr>
          <a:xfrm>
            <a:off x="819150" y="5635988"/>
            <a:ext cx="5306917" cy="1056957"/>
          </a:xfrm>
          <a:prstGeom prst="roundRect">
            <a:avLst/>
          </a:prstGeom>
          <a:solidFill>
            <a:schemeClr val="bg1">
              <a:lumMod val="95000"/>
            </a:schemeClr>
          </a:solidFill>
        </p:spPr>
        <p:txBody>
          <a:bodyPr wrap="square">
            <a:spAutoFit/>
          </a:bodyPr>
          <a:lstStyle/>
          <a:p>
            <a:pPr algn="ctr">
              <a:lnSpc>
                <a:spcPct val="114000"/>
              </a:lnSpc>
            </a:pPr>
            <a:r>
              <a:rPr lang="ca-ES" sz="1400" b="1" dirty="0">
                <a:solidFill>
                  <a:srgbClr val="1F497D"/>
                </a:solidFill>
                <a:latin typeface="RoBOTO" panose="020B0604020202020204" charset="0"/>
                <a:ea typeface="RoBOTO" panose="020B0604020202020204" charset="0"/>
                <a:cs typeface="Times New Roman" panose="02020603050405020304" pitchFamily="18" charset="0"/>
              </a:rPr>
              <a:t>Abans d’endeutar-me: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 a tenir en compte</a:t>
            </a:r>
          </a:p>
          <a:p>
            <a:pPr>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Explicar als alumnes els cinc punts que han de tenir en compte. I recordar que si es busca la quota més baixa, normalment, acabaré fent préstecs a més llarg termini i pagant més interessos.</a:t>
            </a:r>
            <a:endParaRPr lang="es-ES" sz="14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
        <p:nvSpPr>
          <p:cNvPr id="20" name="Cuadro de texto 2"/>
          <p:cNvSpPr>
            <a:spLocks noChangeArrowheads="1"/>
          </p:cNvSpPr>
          <p:nvPr/>
        </p:nvSpPr>
        <p:spPr bwMode="auto">
          <a:xfrm>
            <a:off x="1285875" y="7773166"/>
            <a:ext cx="5183505" cy="1331585"/>
          </a:xfrm>
          <a:prstGeom prst="roundRect">
            <a:avLst>
              <a:gd name="adj" fmla="val 16667"/>
            </a:avLst>
          </a:pr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Objectiu:</a:t>
            </a:r>
            <a:r>
              <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Conèixer les diferents possibilitats</a:t>
            </a:r>
            <a:r>
              <a:rPr kumimoji="0" lang="ca-ES" altLang="es-ES" sz="1200" b="0" i="0" u="none" strike="noStrike" cap="none" normalizeH="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de finançament, les tradicionals i les alternatives.</a:t>
            </a:r>
            <a:endPar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ca-ES" altLang="es-ES" sz="1200" dirty="0">
              <a:solidFill>
                <a:schemeClr val="tx1">
                  <a:lumMod val="50000"/>
                  <a:lumOff val="50000"/>
                </a:schemeClr>
              </a:solidFill>
              <a:latin typeface="Roboto" panose="020B0604020202020204" charset="0"/>
              <a:ea typeface="Roboto" panose="020B060402020202020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ca-ES" altLang="es-ES" sz="1200" i="1" dirty="0">
                <a:solidFill>
                  <a:srgbClr val="1F497D"/>
                </a:solidFill>
                <a:latin typeface="Roboto" panose="020B0604020202020204" charset="0"/>
                <a:ea typeface="Roboto" panose="020B0604020202020204" charset="0"/>
                <a:cs typeface="Times New Roman" panose="02020603050405020304" pitchFamily="18" charset="0"/>
              </a:rPr>
              <a:t>Aquesta part serveix per ordenar els tipus de finançament tradicionals que hem vist fins al moment en el taller i apuntar les noves modalitats de finançament alternatiu.</a:t>
            </a:r>
          </a:p>
        </p:txBody>
      </p:sp>
      <p:pic>
        <p:nvPicPr>
          <p:cNvPr id="15" name="Imagen 14"/>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8372" t="66454" r="9105" b="6709"/>
          <a:stretch/>
        </p:blipFill>
        <p:spPr>
          <a:xfrm>
            <a:off x="623564" y="6595025"/>
            <a:ext cx="761517" cy="907339"/>
          </a:xfrm>
          <a:prstGeom prst="rect">
            <a:avLst/>
          </a:prstGeom>
        </p:spPr>
      </p:pic>
    </p:spTree>
    <p:extLst>
      <p:ext uri="{BB962C8B-B14F-4D97-AF65-F5344CB8AC3E}">
        <p14:creationId xmlns:p14="http://schemas.microsoft.com/office/powerpoint/2010/main" val="8199962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1309</TotalTime>
  <Words>2674</Words>
  <Application>Microsoft Office PowerPoint</Application>
  <PresentationFormat>A4 (210 x 297 mm)</PresentationFormat>
  <Paragraphs>204</Paragraphs>
  <Slides>12</Slides>
  <Notes>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12</vt:i4>
      </vt:variant>
    </vt:vector>
  </HeadingPairs>
  <TitlesOfParts>
    <vt:vector size="23" baseType="lpstr">
      <vt:lpstr>Arial</vt:lpstr>
      <vt:lpstr>Avenir Roman</vt:lpstr>
      <vt:lpstr>Calibri</vt:lpstr>
      <vt:lpstr>Calibri Light</vt:lpstr>
      <vt:lpstr>Roboto</vt:lpstr>
      <vt:lpstr>Roboto</vt:lpstr>
      <vt:lpstr>Roboto Regular</vt:lpstr>
      <vt:lpstr>Times New Roman</vt:lpstr>
      <vt:lpstr>Wingdings</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Auxiliar2</dc:creator>
  <cp:lastModifiedBy>Auxiliar5</cp:lastModifiedBy>
  <cp:revision>93</cp:revision>
  <cp:lastPrinted>2019-04-30T13:23:44Z</cp:lastPrinted>
  <dcterms:created xsi:type="dcterms:W3CDTF">2019-04-30T08:49:57Z</dcterms:created>
  <dcterms:modified xsi:type="dcterms:W3CDTF">2020-07-29T12:07:00Z</dcterms:modified>
</cp:coreProperties>
</file>