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sldIdLst>
    <p:sldId id="256" r:id="rId3"/>
    <p:sldId id="258" r:id="rId4"/>
    <p:sldId id="259" r:id="rId5"/>
    <p:sldId id="262" r:id="rId6"/>
  </p:sldIdLst>
  <p:sldSz cx="6858000" cy="9906000" type="A4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04D"/>
    <a:srgbClr val="1F497D"/>
    <a:srgbClr val="DDA0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1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EDBC5-3DFF-4573-B29A-296B29D4594D}" type="datetimeFigureOut">
              <a:rPr lang="es-ES" smtClean="0"/>
              <a:t>11/10/2019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1EECE-6E22-4122-A3F3-0F252994F1D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6429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2D7A-1334-44CC-94EB-4FCC8D9ED5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4668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2D7A-1334-44CC-94EB-4FCC8D9ED5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6491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2D7A-1334-44CC-94EB-4FCC8D9ED5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6666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57250" y="1620838"/>
            <a:ext cx="5143500" cy="34496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57250" y="5202238"/>
            <a:ext cx="5143500" cy="23923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4475-61BF-41B5-B06B-387C7BBCCC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3039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4475-61BF-41B5-B06B-387C7BBCCC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5895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313" y="2470150"/>
            <a:ext cx="5915025" cy="41195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68313" y="6629400"/>
            <a:ext cx="5915025" cy="21669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4475-61BF-41B5-B06B-387C7BBCCC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0709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71488" y="2636838"/>
            <a:ext cx="2881312" cy="628491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505200" y="2636838"/>
            <a:ext cx="2881313" cy="628491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4475-61BF-41B5-B06B-387C7BBCCC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5414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3075" y="527050"/>
            <a:ext cx="5915025" cy="19145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73075" y="2428875"/>
            <a:ext cx="2900363" cy="1189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73075" y="3617913"/>
            <a:ext cx="2900363" cy="532288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3471863" y="2428875"/>
            <a:ext cx="2916237" cy="11890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3471863" y="3617913"/>
            <a:ext cx="2916237" cy="5322887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4475-61BF-41B5-B06B-387C7BBCCC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5968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4475-61BF-41B5-B06B-387C7BBCCC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34105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4475-61BF-41B5-B06B-387C7BBCCC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200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16238" y="1425575"/>
            <a:ext cx="3471862" cy="7040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5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4475-61BF-41B5-B06B-387C7BBCCC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430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2D7A-1334-44CC-94EB-4FCC8D9ED5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117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916238" y="1425575"/>
            <a:ext cx="3471862" cy="70405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5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4475-61BF-41B5-B06B-387C7BBCCC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18183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4475-61BF-41B5-B06B-387C7BBCCC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94129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908550" y="527050"/>
            <a:ext cx="1477963" cy="83947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71488" y="527050"/>
            <a:ext cx="4284662" cy="839470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4475-61BF-41B5-B06B-387C7BBCCC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3760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2D7A-1334-44CC-94EB-4FCC8D9ED5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16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2D7A-1334-44CC-94EB-4FCC8D9ED5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6300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2D7A-1334-44CC-94EB-4FCC8D9ED5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1000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2D7A-1334-44CC-94EB-4FCC8D9ED5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36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2D7A-1334-44CC-94EB-4FCC8D9ED54E}" type="slidenum">
              <a:rPr lang="es-ES" smtClean="0"/>
              <a:t>‹Nº›</a:t>
            </a:fld>
            <a:endParaRPr lang="es-ES"/>
          </a:p>
        </p:txBody>
      </p:sp>
      <p:pic>
        <p:nvPicPr>
          <p:cNvPr id="6" name="0 Imagen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16" y="193636"/>
            <a:ext cx="1209014" cy="70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123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2D7A-1334-44CC-94EB-4FCC8D9ED5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749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02D7A-1334-44CC-94EB-4FCC8D9ED5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3654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02D7A-1334-44CC-94EB-4FCC8D9ED5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8631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71488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271713" y="9182100"/>
            <a:ext cx="2314575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4843463" y="9182100"/>
            <a:ext cx="154305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B4475-61BF-41B5-B06B-387C7BBCCC2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9033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jpeg"/><Relationship Id="rId7" Type="http://schemas.openxmlformats.org/officeDocument/2006/relationships/hyperlink" Target="http://www.bde.es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cnmv.es/" TargetMode="External"/><Relationship Id="rId5" Type="http://schemas.openxmlformats.org/officeDocument/2006/relationships/hyperlink" Target="http://www.finanzasparatodos.es/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604299" y="970059"/>
            <a:ext cx="5740842" cy="572494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latin typeface="RoBOTO" panose="020B0604020202020204" charset="0"/>
                <a:ea typeface="RoBOTO" panose="020B0604020202020204" charset="0"/>
              </a:rPr>
              <a:t>ADMINISTRANT ELS TEUS DINERS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E3EDEC"/>
              </a:clrFrom>
              <a:clrTo>
                <a:srgbClr val="E3ED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1" t="4914" r="26187" b="65068"/>
          <a:stretch/>
        </p:blipFill>
        <p:spPr>
          <a:xfrm>
            <a:off x="4610100" y="262375"/>
            <a:ext cx="2047875" cy="1546588"/>
          </a:xfrm>
          <a:prstGeom prst="flowChartPreparation">
            <a:avLst/>
          </a:prstGeom>
          <a:noFill/>
        </p:spPr>
      </p:pic>
      <p:sp>
        <p:nvSpPr>
          <p:cNvPr id="6" name="CuadroTexto 5"/>
          <p:cNvSpPr txBox="1"/>
          <p:nvPr/>
        </p:nvSpPr>
        <p:spPr>
          <a:xfrm rot="21410086">
            <a:off x="4876528" y="855404"/>
            <a:ext cx="1515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</a:rPr>
              <a:t>QUADERN DE L’ALUMNE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1043528" y="2718267"/>
            <a:ext cx="5103176" cy="953453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ca-ES" sz="1400" b="1" dirty="0">
                <a:solidFill>
                  <a:srgbClr val="1F497D"/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         </a:t>
            </a:r>
            <a:r>
              <a:rPr lang="ca-ES" sz="1400" b="1" dirty="0">
                <a:solidFill>
                  <a:srgbClr val="C0504D"/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Objectiu</a:t>
            </a:r>
            <a:endParaRPr lang="ca-ES" sz="1400" b="1" dirty="0">
              <a:solidFill>
                <a:schemeClr val="tx1">
                  <a:lumMod val="65000"/>
                  <a:lumOff val="35000"/>
                </a:schemeClr>
              </a:solidFill>
              <a:latin typeface="RoBOTO" panose="020B0604020202020204" charset="0"/>
              <a:ea typeface="RoBOTO" panose="020B0604020202020204" charset="0"/>
              <a:cs typeface="Times New Roman" panose="02020603050405020304" pitchFamily="18" charset="0"/>
            </a:endParaRPr>
          </a:p>
          <a:p>
            <a:pPr lvl="1"/>
            <a:r>
              <a:rPr lang="ca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Identificar i controlar els propis ingressos i despeses</a:t>
            </a:r>
          </a:p>
          <a:p>
            <a:pPr lvl="1"/>
            <a:r>
              <a:rPr lang="ca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Elaborar un pressupost personal</a:t>
            </a:r>
          </a:p>
          <a:p>
            <a:pPr lvl="1"/>
            <a:r>
              <a:rPr lang="ca-ES" sz="120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Entendre la necessitat d’un fons d’emergència	</a:t>
            </a:r>
            <a:endParaRPr lang="es-ES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RoBOTO" panose="020B0604020202020204" charset="0"/>
              <a:ea typeface="RoBOTO" panose="020B0604020202020204" charset="0"/>
              <a:cs typeface="Times New Roman" panose="02020603050405020304" pitchFamily="18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89" t="65278" r="12083" b="22917"/>
          <a:stretch/>
        </p:blipFill>
        <p:spPr>
          <a:xfrm>
            <a:off x="532253" y="2822676"/>
            <a:ext cx="790575" cy="809625"/>
          </a:xfrm>
          <a:prstGeom prst="rect">
            <a:avLst/>
          </a:prstGeom>
        </p:spPr>
      </p:pic>
      <p:sp>
        <p:nvSpPr>
          <p:cNvPr id="15" name="Rectángulo redondeado 14"/>
          <p:cNvSpPr/>
          <p:nvPr/>
        </p:nvSpPr>
        <p:spPr>
          <a:xfrm>
            <a:off x="1043528" y="4186068"/>
            <a:ext cx="5103176" cy="578882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ca-ES" sz="1400" b="1" dirty="0">
                <a:solidFill>
                  <a:srgbClr val="1F497D"/>
                </a:solidFill>
                <a:latin typeface="Robot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ca-ES" sz="1400" b="1" dirty="0">
                <a:solidFill>
                  <a:srgbClr val="C0504D"/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Conceptes Clau</a:t>
            </a:r>
          </a:p>
          <a:p>
            <a:r>
              <a:rPr lang="ca-ES" sz="1400" b="1" dirty="0">
                <a:solidFill>
                  <a:srgbClr val="1F497D"/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         </a:t>
            </a:r>
            <a:r>
              <a:rPr lang="ca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Ingressos, despeses, pressupost, fons d’emergència </a:t>
            </a:r>
            <a:endParaRPr lang="es-ES" sz="1400" dirty="0">
              <a:solidFill>
                <a:schemeClr val="tx1">
                  <a:lumMod val="50000"/>
                  <a:lumOff val="50000"/>
                </a:schemeClr>
              </a:solidFill>
              <a:latin typeface="RoBOTO" panose="020B0604020202020204" charset="0"/>
              <a:ea typeface="RoBOTO" panose="020B0604020202020204" charset="0"/>
              <a:cs typeface="Times New Roman" panose="02020603050405020304" pitchFamily="18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67" t="81806" r="11389" b="7361"/>
          <a:stretch/>
        </p:blipFill>
        <p:spPr>
          <a:xfrm>
            <a:off x="626198" y="3928764"/>
            <a:ext cx="819150" cy="742951"/>
          </a:xfrm>
          <a:prstGeom prst="rect">
            <a:avLst/>
          </a:prstGeom>
        </p:spPr>
      </p:pic>
      <p:sp>
        <p:nvSpPr>
          <p:cNvPr id="17" name="Rectángulo redondeado 16"/>
          <p:cNvSpPr/>
          <p:nvPr/>
        </p:nvSpPr>
        <p:spPr>
          <a:xfrm>
            <a:off x="724682" y="2049870"/>
            <a:ext cx="5500075" cy="51077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a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Administrar els diners no és només un problema de </a:t>
            </a:r>
            <a:r>
              <a:rPr lang="ca-E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quant</a:t>
            </a:r>
            <a:r>
              <a:rPr lang="ca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 es guanyarà, sinó també de </a:t>
            </a:r>
            <a:r>
              <a:rPr lang="ca-E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com</a:t>
            </a:r>
            <a:r>
              <a:rPr lang="ca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 i en </a:t>
            </a:r>
            <a:r>
              <a:rPr lang="ca-E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què</a:t>
            </a:r>
            <a:r>
              <a:rPr lang="ca-E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 ho gastarem. 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RoBOTO" panose="020B0604020202020204" charset="0"/>
              <a:ea typeface="RoBOTO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899645" y="6237329"/>
            <a:ext cx="530491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a-ES" alt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És molt important portar un control de les finances personals per assegurar el nostre benestar, per fer-ho podem començar classificant tots els diners que passen per les nostres mans en els següents grups: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a-ES" altLang="es-ES" sz="1200" dirty="0">
              <a:solidFill>
                <a:schemeClr val="tx1">
                  <a:lumMod val="50000"/>
                  <a:lumOff val="50000"/>
                </a:schemeClr>
              </a:solidFill>
              <a:latin typeface="Roboto" panose="020B0604020202020204" charset="0"/>
              <a:ea typeface="Roboto" panose="020B0604020202020204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a-ES" altLang="es-E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Ingressos</a:t>
            </a:r>
            <a:r>
              <a:rPr lang="ca-ES" alt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: 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a-ES" altLang="es-ES" sz="1200" b="1" dirty="0">
              <a:solidFill>
                <a:schemeClr val="tx1">
                  <a:lumMod val="50000"/>
                  <a:lumOff val="50000"/>
                </a:schemeClr>
              </a:solidFill>
              <a:latin typeface="Roboto" panose="020B0604020202020204" charset="0"/>
              <a:ea typeface="Roboto" panose="020B0604020202020204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a-ES" altLang="es-E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Despeses</a:t>
            </a:r>
            <a:r>
              <a:rPr lang="ca-ES" alt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: 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a-ES" altLang="es-ES" sz="1200" dirty="0">
              <a:solidFill>
                <a:schemeClr val="tx1">
                  <a:lumMod val="50000"/>
                  <a:lumOff val="50000"/>
                </a:schemeClr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29" name="Rectángulo redondeado 34"/>
          <p:cNvSpPr>
            <a:spLocks noChangeArrowheads="1"/>
          </p:cNvSpPr>
          <p:nvPr/>
        </p:nvSpPr>
        <p:spPr bwMode="auto">
          <a:xfrm>
            <a:off x="1080495" y="5485644"/>
            <a:ext cx="5059266" cy="466725"/>
          </a:xfrm>
          <a:prstGeom prst="roundRect">
            <a:avLst>
              <a:gd name="adj" fmla="val 16667"/>
            </a:avLst>
          </a:prstGeom>
          <a:solidFill>
            <a:srgbClr val="C0504D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4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Roboto" panose="020B060402020202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a-ES" altLang="es-ES" sz="1400" b="1" dirty="0">
                <a:solidFill>
                  <a:srgbClr val="FFFFFF"/>
                </a:solidFill>
                <a:latin typeface="Robot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ACTIVITAT 1: Ingressos i Despeses</a:t>
            </a:r>
            <a:endParaRPr kumimoji="0" lang="ca-ES" altLang="es-E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" name="Picture 43" descr="EducaciÃ³n lÃ­nea negra icono - 25 conjunto de iconos de esquema de negocios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94" t="48571" r="13340" b="39289"/>
          <a:stretch/>
        </p:blipFill>
        <p:spPr bwMode="auto">
          <a:xfrm>
            <a:off x="673823" y="5259542"/>
            <a:ext cx="552451" cy="72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293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604299" y="970059"/>
            <a:ext cx="5740842" cy="572494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latin typeface="RoBOTO" panose="020B0604020202020204" charset="0"/>
                <a:ea typeface="RoBOTO" panose="020B0604020202020204" charset="0"/>
              </a:rPr>
              <a:t>ADMINISTRANT ELS TEUS DINERS</a:t>
            </a:r>
          </a:p>
        </p:txBody>
      </p:sp>
      <p:pic>
        <p:nvPicPr>
          <p:cNvPr id="3" name="Recurso-1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96" b="5435"/>
          <a:stretch/>
        </p:blipFill>
        <p:spPr bwMode="auto">
          <a:xfrm>
            <a:off x="4967287" y="285750"/>
            <a:ext cx="1647825" cy="16573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47675" y="2714625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47675" y="3171825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alt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47675" y="3171825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076" name="Rectangle 40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44" name="Imagen 4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99" y="1943100"/>
            <a:ext cx="2376805" cy="2232660"/>
          </a:xfrm>
          <a:prstGeom prst="rect">
            <a:avLst/>
          </a:prstGeom>
          <a:noFill/>
        </p:spPr>
      </p:pic>
      <p:sp>
        <p:nvSpPr>
          <p:cNvPr id="3080" name="Rectángulo 3079"/>
          <p:cNvSpPr/>
          <p:nvPr/>
        </p:nvSpPr>
        <p:spPr>
          <a:xfrm>
            <a:off x="2916141" y="2314078"/>
            <a:ext cx="3429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ca-ES" sz="1200" b="1" dirty="0">
                <a:solidFill>
                  <a:srgbClr val="1F497D"/>
                </a:solidFill>
                <a:latin typeface="Roboto" panose="020B0604020202020204" charset="0"/>
                <a:ea typeface="Roboto" panose="020B0604020202020204" charset="0"/>
              </a:rPr>
              <a:t>1.1) Què pot ser classificat com a ingrés? </a:t>
            </a:r>
            <a:endParaRPr lang="ca-ES" sz="1200" i="1" dirty="0">
              <a:solidFill>
                <a:schemeClr val="tx1">
                  <a:lumMod val="50000"/>
                  <a:lumOff val="50000"/>
                </a:schemeClr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pic>
        <p:nvPicPr>
          <p:cNvPr id="51" name="Imagen 5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775" y="4327568"/>
            <a:ext cx="2365375" cy="2433955"/>
          </a:xfrm>
          <a:prstGeom prst="rect">
            <a:avLst/>
          </a:prstGeom>
          <a:noFill/>
        </p:spPr>
      </p:pic>
      <p:sp>
        <p:nvSpPr>
          <p:cNvPr id="3084" name="Rectángulo 3083"/>
          <p:cNvSpPr/>
          <p:nvPr/>
        </p:nvSpPr>
        <p:spPr>
          <a:xfrm>
            <a:off x="550766" y="4643825"/>
            <a:ext cx="3429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ca-ES" sz="1200" b="1" dirty="0">
                <a:solidFill>
                  <a:srgbClr val="1F497D"/>
                </a:solidFill>
                <a:latin typeface="Roboto" panose="020B0604020202020204" charset="0"/>
                <a:ea typeface="Roboto" panose="020B0604020202020204" charset="0"/>
              </a:rPr>
              <a:t>1.2) Què pot ser classificat com a despesa? </a:t>
            </a:r>
          </a:p>
        </p:txBody>
      </p:sp>
      <p:sp>
        <p:nvSpPr>
          <p:cNvPr id="3085" name="CuadroTexto 3084"/>
          <p:cNvSpPr txBox="1"/>
          <p:nvPr/>
        </p:nvSpPr>
        <p:spPr>
          <a:xfrm>
            <a:off x="2916141" y="2591077"/>
            <a:ext cx="31934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__________________________________________________________________________________________________________________________________</a:t>
            </a:r>
          </a:p>
        </p:txBody>
      </p:sp>
      <p:sp>
        <p:nvSpPr>
          <p:cNvPr id="55" name="CuadroTexto 54"/>
          <p:cNvSpPr txBox="1"/>
          <p:nvPr/>
        </p:nvSpPr>
        <p:spPr>
          <a:xfrm>
            <a:off x="550766" y="4899801"/>
            <a:ext cx="31934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__________________________________________________________________________________________________________________________________</a:t>
            </a:r>
          </a:p>
        </p:txBody>
      </p:sp>
      <p:sp>
        <p:nvSpPr>
          <p:cNvPr id="58" name="Rectángulo 57"/>
          <p:cNvSpPr/>
          <p:nvPr/>
        </p:nvSpPr>
        <p:spPr>
          <a:xfrm>
            <a:off x="577581" y="6790380"/>
            <a:ext cx="57028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a-ES" sz="1200" b="1" dirty="0">
                <a:solidFill>
                  <a:srgbClr val="1F497D"/>
                </a:solidFill>
                <a:latin typeface="Roboto" panose="020B0604020202020204" charset="0"/>
                <a:ea typeface="Roboto" panose="020B0604020202020204" charset="0"/>
              </a:rPr>
              <a:t>1.3) De les despeses anteriors, quines podem considerar-les una necessitat i quines un desig? </a:t>
            </a:r>
            <a:endParaRPr lang="ca-ES" sz="1200" i="1" dirty="0">
              <a:solidFill>
                <a:schemeClr val="tx1">
                  <a:lumMod val="50000"/>
                  <a:lumOff val="50000"/>
                </a:schemeClr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pic>
        <p:nvPicPr>
          <p:cNvPr id="60" name="Imagen 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4505" y="7308390"/>
            <a:ext cx="3951908" cy="2461975"/>
          </a:xfrm>
          <a:prstGeom prst="rect">
            <a:avLst/>
          </a:prstGeom>
        </p:spPr>
      </p:pic>
      <p:sp>
        <p:nvSpPr>
          <p:cNvPr id="61" name="Rectangle 41"/>
          <p:cNvSpPr>
            <a:spLocks noChangeArrowheads="1"/>
          </p:cNvSpPr>
          <p:nvPr/>
        </p:nvSpPr>
        <p:spPr bwMode="auto">
          <a:xfrm>
            <a:off x="2010772" y="7693500"/>
            <a:ext cx="14182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es-E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NECESSITAT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altLang="es-E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Roboto" panose="020B0604020202020204" charset="0"/>
              <a:ea typeface="Roboto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62" name="Rectangle 41"/>
          <p:cNvSpPr>
            <a:spLocks noChangeArrowheads="1"/>
          </p:cNvSpPr>
          <p:nvPr/>
        </p:nvSpPr>
        <p:spPr bwMode="auto">
          <a:xfrm>
            <a:off x="4058148" y="8858218"/>
            <a:ext cx="141822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es-E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DESIG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altLang="es-ES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Roboto" panose="020B0604020202020204" charset="0"/>
              <a:ea typeface="Roboto" panose="020B060402020202020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17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604299" y="970059"/>
            <a:ext cx="5740842" cy="572494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latin typeface="RoBOTO" panose="020B0604020202020204" charset="0"/>
                <a:ea typeface="RoBOTO" panose="020B0604020202020204" charset="0"/>
              </a:rPr>
              <a:t>ADMINISTRANT ELS TEUS DINERS</a:t>
            </a:r>
          </a:p>
        </p:txBody>
      </p:sp>
      <p:pic>
        <p:nvPicPr>
          <p:cNvPr id="3" name="Recurso-1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96" b="5435"/>
          <a:stretch/>
        </p:blipFill>
        <p:spPr bwMode="auto">
          <a:xfrm>
            <a:off x="4967287" y="285750"/>
            <a:ext cx="1647825" cy="16573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Rectángulo 20"/>
          <p:cNvSpPr/>
          <p:nvPr/>
        </p:nvSpPr>
        <p:spPr>
          <a:xfrm>
            <a:off x="579916" y="2010417"/>
            <a:ext cx="5806597" cy="3901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ca-E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Despeses fixes necessàries</a:t>
            </a:r>
            <a:r>
              <a:rPr lang="ca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: 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________________________________________________________________________________________________________________________________________________________________________________________________</a:t>
            </a:r>
          </a:p>
          <a:p>
            <a:pPr marL="171450" lvl="0" indent="-1714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ca-E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Despeses variables necessàries</a:t>
            </a:r>
            <a:r>
              <a:rPr lang="ca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: 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________________________________________________________________________________________________________________________________________________________________________________________________</a:t>
            </a:r>
            <a:endParaRPr lang="ca-ES" sz="1200" b="1" dirty="0">
              <a:solidFill>
                <a:schemeClr val="tx1">
                  <a:lumMod val="50000"/>
                  <a:lumOff val="50000"/>
                </a:schemeClr>
              </a:solidFill>
              <a:latin typeface="RoBOTO" panose="020B0604020202020204" charset="0"/>
              <a:ea typeface="RoBOTO" panose="020B0604020202020204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ca-E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Despeses discrecionals</a:t>
            </a:r>
            <a:r>
              <a:rPr lang="ca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: </a:t>
            </a:r>
            <a:r>
              <a:rPr 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________________________________________________________________________________________________________________________________________________________________________________________________</a:t>
            </a:r>
            <a:endParaRPr lang="ca-ES" sz="1200" b="1" dirty="0">
              <a:solidFill>
                <a:schemeClr val="tx1">
                  <a:lumMod val="50000"/>
                  <a:lumOff val="50000"/>
                </a:schemeClr>
              </a:solidFill>
              <a:latin typeface="RoBOTO" panose="020B0604020202020204" charset="0"/>
              <a:ea typeface="RoBOTO" panose="020B060402020202020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endParaRPr lang="ca-ES" sz="1200" dirty="0">
              <a:solidFill>
                <a:schemeClr val="tx1">
                  <a:lumMod val="50000"/>
                  <a:lumOff val="50000"/>
                </a:schemeClr>
              </a:solidFill>
              <a:latin typeface="RoBOTO" panose="020B0604020202020204" charset="0"/>
              <a:ea typeface="RoBOTO" panose="020B060402020202020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endParaRPr lang="ca-ES" sz="1200" dirty="0">
              <a:solidFill>
                <a:schemeClr val="tx1">
                  <a:lumMod val="50000"/>
                  <a:lumOff val="50000"/>
                </a:schemeClr>
              </a:solidFill>
              <a:latin typeface="RoBOTO" panose="020B0604020202020204" charset="0"/>
              <a:ea typeface="RoBOTO" panose="020B0604020202020204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  <a:tabLst>
                <a:tab pos="457200" algn="l"/>
              </a:tabLst>
            </a:pPr>
            <a:endParaRPr lang="ca-ES" sz="1200" dirty="0">
              <a:solidFill>
                <a:schemeClr val="tx1">
                  <a:lumMod val="50000"/>
                  <a:lumOff val="50000"/>
                </a:schemeClr>
              </a:solidFill>
              <a:latin typeface="RoBOTO" panose="020B0604020202020204" charset="0"/>
              <a:ea typeface="RoBOTO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24" name="Rectángulo redondeado 34"/>
          <p:cNvSpPr>
            <a:spLocks noChangeArrowheads="1"/>
          </p:cNvSpPr>
          <p:nvPr/>
        </p:nvSpPr>
        <p:spPr bwMode="auto">
          <a:xfrm>
            <a:off x="1032891" y="5051726"/>
            <a:ext cx="5059266" cy="466725"/>
          </a:xfrm>
          <a:prstGeom prst="roundRect">
            <a:avLst>
              <a:gd name="adj" fmla="val 16667"/>
            </a:avLst>
          </a:prstGeom>
          <a:solidFill>
            <a:srgbClr val="C0504D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4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Roboto" panose="020B060402020202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a-ES" altLang="es-ES" sz="1400" b="1" dirty="0">
                <a:solidFill>
                  <a:srgbClr val="FFFFFF"/>
                </a:solidFill>
                <a:latin typeface="Robot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ACTIVITAT 2: El pressupost de la Laura </a:t>
            </a:r>
            <a:endParaRPr kumimoji="0" lang="ca-ES" altLang="es-E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5" name="Picture 43" descr="EducaciÃ³n lÃ­nea negra icono - 25 conjunto de iconos de esquema de negocios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94" t="48571" r="13340" b="39289"/>
          <a:stretch/>
        </p:blipFill>
        <p:spPr bwMode="auto">
          <a:xfrm>
            <a:off x="579916" y="4870638"/>
            <a:ext cx="552451" cy="72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ángulo 25"/>
          <p:cNvSpPr/>
          <p:nvPr/>
        </p:nvSpPr>
        <p:spPr>
          <a:xfrm>
            <a:off x="673624" y="5613653"/>
            <a:ext cx="5602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a-ES" alt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Elaborar un pressupost consisteix a saber adaptar les despeses més flexibles als ingressos disponibles. Escolteu l’entrevista de la Laura i apunteu a continuació les seves despeses mensuals.</a:t>
            </a:r>
            <a:endParaRPr lang="ca-ES" altLang="es-ES" sz="1200" dirty="0">
              <a:solidFill>
                <a:schemeClr val="tx1">
                  <a:lumMod val="50000"/>
                  <a:lumOff val="50000"/>
                </a:schemeClr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299" y="6251219"/>
            <a:ext cx="5639148" cy="3940112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550766" y="1684725"/>
            <a:ext cx="3429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ca-ES" sz="1200" b="1" dirty="0">
                <a:solidFill>
                  <a:srgbClr val="1F497D"/>
                </a:solidFill>
                <a:latin typeface="Roboto" panose="020B0604020202020204" charset="0"/>
                <a:ea typeface="Roboto" panose="020B0604020202020204" charset="0"/>
              </a:rPr>
              <a:t>1.4) Classifiqueu les despeses anteriors: </a:t>
            </a:r>
          </a:p>
        </p:txBody>
      </p:sp>
    </p:spTree>
    <p:extLst>
      <p:ext uri="{BB962C8B-B14F-4D97-AF65-F5344CB8AC3E}">
        <p14:creationId xmlns:p14="http://schemas.microsoft.com/office/powerpoint/2010/main" val="2588794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604299" y="970059"/>
            <a:ext cx="5740842" cy="572494"/>
          </a:xfrm>
          <a:prstGeom prst="roundRect">
            <a:avLst/>
          </a:prstGeom>
          <a:solidFill>
            <a:srgbClr val="1F49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>
                <a:latin typeface="RoBOTO" panose="020B0604020202020204" charset="0"/>
                <a:ea typeface="RoBOTO" panose="020B0604020202020204" charset="0"/>
              </a:rPr>
              <a:t>ADMINISTRANT ELS TEUS DINERS</a:t>
            </a:r>
          </a:p>
        </p:txBody>
      </p:sp>
      <p:pic>
        <p:nvPicPr>
          <p:cNvPr id="3" name="Recurso-1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96" b="5435"/>
          <a:stretch/>
        </p:blipFill>
        <p:spPr bwMode="auto">
          <a:xfrm>
            <a:off x="4967287" y="285750"/>
            <a:ext cx="1647825" cy="16573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Rectángulo redondeado 34"/>
          <p:cNvSpPr>
            <a:spLocks noChangeArrowheads="1"/>
          </p:cNvSpPr>
          <p:nvPr/>
        </p:nvSpPr>
        <p:spPr bwMode="auto">
          <a:xfrm>
            <a:off x="1057275" y="3684684"/>
            <a:ext cx="5059266" cy="466725"/>
          </a:xfrm>
          <a:prstGeom prst="roundRect">
            <a:avLst>
              <a:gd name="adj" fmla="val 16667"/>
            </a:avLst>
          </a:prstGeom>
          <a:solidFill>
            <a:srgbClr val="C0504D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s-ES" sz="14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Roboto" panose="020B060402020202020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a-ES" altLang="es-ES" sz="1400" b="1" dirty="0">
                <a:solidFill>
                  <a:srgbClr val="FFFFFF"/>
                </a:solidFill>
                <a:latin typeface="Robot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ACTIVITAT 3: El Fons d’Emergència </a:t>
            </a:r>
            <a:endParaRPr kumimoji="0" lang="ca-ES" altLang="es-ES" sz="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a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3" descr="EducaciÃ³n lÃ­nea negra icono - 25 conjunto de iconos de esquema de negocios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94" t="48571" r="13340" b="39289"/>
          <a:stretch/>
        </p:blipFill>
        <p:spPr bwMode="auto">
          <a:xfrm>
            <a:off x="604299" y="3493686"/>
            <a:ext cx="552451" cy="72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ángulo 32"/>
          <p:cNvSpPr/>
          <p:nvPr/>
        </p:nvSpPr>
        <p:spPr>
          <a:xfrm>
            <a:off x="974128" y="4545227"/>
            <a:ext cx="42915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1200" b="1" dirty="0">
                <a:solidFill>
                  <a:srgbClr val="1F497D"/>
                </a:solidFill>
                <a:latin typeface="Roboto" panose="02000000000000000000" pitchFamily="2" charset="0"/>
                <a:ea typeface="Roboto" panose="02000000000000000000" pitchFamily="2" charset="0"/>
                <a:sym typeface="Avenir Roman"/>
              </a:rPr>
              <a:t>Què és un fons d’emergència?</a:t>
            </a:r>
            <a:endParaRPr lang="es-ES" sz="1200" dirty="0"/>
          </a:p>
        </p:txBody>
      </p:sp>
      <p:pic>
        <p:nvPicPr>
          <p:cNvPr id="41" name="Imagen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9078" y="4757734"/>
            <a:ext cx="4498791" cy="3016277"/>
          </a:xfrm>
          <a:prstGeom prst="rect">
            <a:avLst/>
          </a:prstGeom>
        </p:spPr>
      </p:pic>
      <p:sp>
        <p:nvSpPr>
          <p:cNvPr id="42" name="CuadroTexto 41"/>
          <p:cNvSpPr txBox="1"/>
          <p:nvPr/>
        </p:nvSpPr>
        <p:spPr>
          <a:xfrm>
            <a:off x="974128" y="5674992"/>
            <a:ext cx="15354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_______________________________________________________</a:t>
            </a:r>
          </a:p>
        </p:txBody>
      </p:sp>
      <p:sp>
        <p:nvSpPr>
          <p:cNvPr id="43" name="CuadroTexto 42"/>
          <p:cNvSpPr txBox="1"/>
          <p:nvPr/>
        </p:nvSpPr>
        <p:spPr>
          <a:xfrm>
            <a:off x="4581138" y="5497499"/>
            <a:ext cx="15354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_______________________________________________________</a:t>
            </a:r>
          </a:p>
        </p:txBody>
      </p:sp>
      <p:sp>
        <p:nvSpPr>
          <p:cNvPr id="45" name="Rectángulo 44"/>
          <p:cNvSpPr/>
          <p:nvPr/>
        </p:nvSpPr>
        <p:spPr>
          <a:xfrm>
            <a:off x="977601" y="2050907"/>
            <a:ext cx="51424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a-ES" alt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Els pressupostos poden tenir dos resultats: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a-ES" altLang="es-ES" sz="1200" dirty="0">
              <a:solidFill>
                <a:schemeClr val="tx1">
                  <a:lumMod val="50000"/>
                  <a:lumOff val="50000"/>
                </a:schemeClr>
              </a:solidFill>
              <a:latin typeface="Roboto" panose="020B0604020202020204" charset="0"/>
              <a:ea typeface="Roboto" panose="020B0604020202020204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a-ES" altLang="es-ES" sz="1200" b="1" dirty="0">
              <a:solidFill>
                <a:schemeClr val="tx1">
                  <a:lumMod val="50000"/>
                  <a:lumOff val="50000"/>
                </a:schemeClr>
              </a:solidFill>
              <a:latin typeface="Roboto" panose="020B0604020202020204" charset="0"/>
              <a:ea typeface="Roboto" panose="020B0604020202020204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a-ES" altLang="es-E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Estalvi</a:t>
            </a:r>
            <a:r>
              <a:rPr lang="ca-ES" alt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: ___________________________________________________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ca-ES" altLang="es-ES" sz="1200" b="1" dirty="0">
              <a:solidFill>
                <a:schemeClr val="tx1">
                  <a:lumMod val="50000"/>
                  <a:lumOff val="50000"/>
                </a:schemeClr>
              </a:solidFill>
              <a:latin typeface="Roboto" panose="020B0604020202020204" charset="0"/>
              <a:ea typeface="Roboto" panose="020B0604020202020204" charset="0"/>
              <a:cs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a-ES" altLang="es-E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Dèficit</a:t>
            </a:r>
            <a:r>
              <a:rPr lang="ca-ES" altLang="es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: ___________________________________________________</a:t>
            </a:r>
          </a:p>
        </p:txBody>
      </p:sp>
      <p:sp>
        <p:nvSpPr>
          <p:cNvPr id="46" name="Rectángulo redondeado 45"/>
          <p:cNvSpPr/>
          <p:nvPr/>
        </p:nvSpPr>
        <p:spPr>
          <a:xfrm>
            <a:off x="1057275" y="8165335"/>
            <a:ext cx="5059266" cy="119181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ca-ES" sz="1400" b="1" dirty="0">
                <a:solidFill>
                  <a:srgbClr val="C0504D"/>
                </a:solidFill>
                <a:latin typeface="Roboto" panose="020B060402020202020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ca-ES" sz="1400" b="1" dirty="0">
                <a:solidFill>
                  <a:srgbClr val="C0504D"/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Per saber-ne més...</a:t>
            </a:r>
          </a:p>
          <a:p>
            <a:r>
              <a:rPr lang="ca-ES" sz="1400" b="1" dirty="0">
                <a:solidFill>
                  <a:srgbClr val="1F497D"/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         </a:t>
            </a:r>
            <a:r>
              <a:rPr lang="ca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  <a:hlinkClick r:id="rId5"/>
              </a:rPr>
              <a:t>www.finanzasparatodos.es</a:t>
            </a:r>
            <a:endParaRPr lang="ca-ES" sz="1200" dirty="0">
              <a:solidFill>
                <a:schemeClr val="tx1">
                  <a:lumMod val="50000"/>
                  <a:lumOff val="50000"/>
                </a:schemeClr>
              </a:solidFill>
              <a:latin typeface="RoBOTO" panose="020B0604020202020204" charset="0"/>
              <a:ea typeface="RoBOTO" panose="020B0604020202020204" charset="0"/>
              <a:cs typeface="Times New Roman" panose="02020603050405020304" pitchFamily="18" charset="0"/>
            </a:endParaRPr>
          </a:p>
          <a:p>
            <a:r>
              <a:rPr lang="ca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          </a:t>
            </a:r>
            <a:r>
              <a:rPr lang="ca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  <a:hlinkClick r:id="rId6"/>
              </a:rPr>
              <a:t>www.cnmv.es</a:t>
            </a:r>
            <a:endParaRPr lang="ca-ES" sz="1200" dirty="0">
              <a:solidFill>
                <a:schemeClr val="tx1">
                  <a:lumMod val="50000"/>
                  <a:lumOff val="50000"/>
                </a:schemeClr>
              </a:solidFill>
              <a:latin typeface="RoBOTO" panose="020B0604020202020204" charset="0"/>
              <a:ea typeface="RoBOTO" panose="020B0604020202020204" charset="0"/>
              <a:cs typeface="Times New Roman" panose="02020603050405020304" pitchFamily="18" charset="0"/>
            </a:endParaRPr>
          </a:p>
          <a:p>
            <a:r>
              <a:rPr lang="ca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          </a:t>
            </a:r>
            <a:r>
              <a:rPr lang="ca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  <a:hlinkClick r:id="rId7"/>
              </a:rPr>
              <a:t>www.bde.es</a:t>
            </a:r>
            <a:endParaRPr lang="ca-ES" sz="1200" dirty="0">
              <a:solidFill>
                <a:schemeClr val="tx1">
                  <a:lumMod val="50000"/>
                  <a:lumOff val="50000"/>
                </a:schemeClr>
              </a:solidFill>
              <a:latin typeface="RoBOTO" panose="020B0604020202020204" charset="0"/>
              <a:ea typeface="RoBOTO" panose="020B0604020202020204" charset="0"/>
              <a:cs typeface="Times New Roman" panose="02020603050405020304" pitchFamily="18" charset="0"/>
            </a:endParaRPr>
          </a:p>
          <a:p>
            <a:r>
              <a:rPr lang="ca-E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RoBOTO" panose="020B0604020202020204" charset="0"/>
                <a:ea typeface="RoBOTO" panose="020B0604020202020204" charset="0"/>
                <a:cs typeface="Times New Roman" panose="02020603050405020304" pitchFamily="18" charset="0"/>
              </a:rPr>
              <a:t>         </a:t>
            </a:r>
            <a:endParaRPr lang="es-ES" sz="1200" b="1" dirty="0">
              <a:solidFill>
                <a:schemeClr val="tx1">
                  <a:lumMod val="50000"/>
                  <a:lumOff val="50000"/>
                </a:schemeClr>
              </a:solidFill>
              <a:latin typeface="RoBOTO" panose="020B0604020202020204" charset="0"/>
              <a:ea typeface="RoBOTO" panose="020B0604020202020204" charset="0"/>
              <a:cs typeface="Times New Roman" panose="02020603050405020304" pitchFamily="18" charset="0"/>
            </a:endParaRPr>
          </a:p>
        </p:txBody>
      </p:sp>
      <p:pic>
        <p:nvPicPr>
          <p:cNvPr id="48" name="image6.png" descr="Recurso 4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677" y="7872185"/>
            <a:ext cx="1185864" cy="181732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603440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272</Words>
  <Application>Microsoft Office PowerPoint</Application>
  <PresentationFormat>A4 (210 x 297 mm)</PresentationFormat>
  <Paragraphs>51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RoBOTO</vt:lpstr>
      <vt:lpstr>RoBOTO</vt:lpstr>
      <vt:lpstr>Wingdings</vt:lpstr>
      <vt:lpstr>Tema de Office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Auxiliar2</dc:creator>
  <cp:lastModifiedBy>Montse Uribe</cp:lastModifiedBy>
  <cp:revision>58</cp:revision>
  <cp:lastPrinted>2019-10-01T13:52:12Z</cp:lastPrinted>
  <dcterms:created xsi:type="dcterms:W3CDTF">2019-04-30T08:49:57Z</dcterms:created>
  <dcterms:modified xsi:type="dcterms:W3CDTF">2019-10-11T11:40:22Z</dcterms:modified>
</cp:coreProperties>
</file>