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
  </p:notesMasterIdLst>
  <p:sldIdLst>
    <p:sldId id="256" r:id="rId3"/>
    <p:sldId id="257" r:id="rId4"/>
    <p:sldId id="258" r:id="rId5"/>
  </p:sldIdLst>
  <p:sldSz cx="6858000" cy="9906000" type="A4"/>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111213"/>
    <a:srgbClr val="B2F0CE"/>
    <a:srgbClr val="1F497D"/>
    <a:srgbClr val="B2DDCA"/>
    <a:srgbClr val="DDA0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1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CDEDBC5-3DFF-4573-B29A-296B29D4594D}" type="datetimeFigureOut">
              <a:rPr lang="es-ES" smtClean="0"/>
              <a:t>14/10/2019</a:t>
            </a:fld>
            <a:endParaRPr lang="es-ES"/>
          </a:p>
        </p:txBody>
      </p:sp>
      <p:sp>
        <p:nvSpPr>
          <p:cNvPr id="4" name="Marcador de imagen de diapositiva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981EECE-6E22-4122-A3F3-0F252994F1DB}" type="slidenum">
              <a:rPr lang="es-ES" smtClean="0"/>
              <a:t>‹Nº›</a:t>
            </a:fld>
            <a:endParaRPr lang="es-ES"/>
          </a:p>
        </p:txBody>
      </p:sp>
    </p:spTree>
    <p:extLst>
      <p:ext uri="{BB962C8B-B14F-4D97-AF65-F5344CB8AC3E}">
        <p14:creationId xmlns:p14="http://schemas.microsoft.com/office/powerpoint/2010/main" val="1426429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621191"/>
            <a:ext cx="5143500" cy="3448756"/>
          </a:xfrm>
        </p:spPr>
        <p:txBody>
          <a:bodyPr anchor="b"/>
          <a:lstStyle>
            <a:lvl1pPr algn="ctr">
              <a:defRPr sz="3375"/>
            </a:lvl1pPr>
          </a:lstStyle>
          <a:p>
            <a:r>
              <a:rPr lang="es-ES"/>
              <a:t>Haga clic para modificar el estilo de título del patrón</a:t>
            </a:r>
          </a:p>
        </p:txBody>
      </p:sp>
      <p:sp>
        <p:nvSpPr>
          <p:cNvPr id="3" name="Subtítulo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396466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180649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6" y="527403"/>
            <a:ext cx="1478756" cy="8394877"/>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471487" y="527403"/>
            <a:ext cx="4350544" cy="839487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686666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620838"/>
            <a:ext cx="5143500" cy="3449637"/>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4013039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2155895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8313" y="2470150"/>
            <a:ext cx="5915025" cy="4119563"/>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468313" y="6629400"/>
            <a:ext cx="5915025" cy="21669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460709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471488" y="2636838"/>
            <a:ext cx="2881312" cy="628491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3505200" y="2636838"/>
            <a:ext cx="2881313" cy="628491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4215414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3075" y="527050"/>
            <a:ext cx="5915025" cy="1914525"/>
          </a:xfrm>
        </p:spPr>
        <p:txBody>
          <a:bodyPr/>
          <a:lstStyle/>
          <a:p>
            <a:r>
              <a:rPr lang="es-ES"/>
              <a:t>Haga clic para modificar el estilo de título del patrón</a:t>
            </a:r>
          </a:p>
        </p:txBody>
      </p:sp>
      <p:sp>
        <p:nvSpPr>
          <p:cNvPr id="3" name="Marcador de texto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473075" y="3617913"/>
            <a:ext cx="2900363" cy="53228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3471863" y="3617913"/>
            <a:ext cx="2916237" cy="53228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1425968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4113410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502008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3075" y="660400"/>
            <a:ext cx="2211388" cy="23114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252430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1025117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3075" y="660400"/>
            <a:ext cx="2211388" cy="23114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6218183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449412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8550" y="527050"/>
            <a:ext cx="1477963" cy="8394700"/>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471488" y="527050"/>
            <a:ext cx="4284662" cy="83947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95B4475-61BF-41B5-B06B-387C7BBCCC2E}" type="slidenum">
              <a:rPr lang="es-ES" smtClean="0"/>
              <a:t>‹Nº›</a:t>
            </a:fld>
            <a:endParaRPr lang="es-ES"/>
          </a:p>
        </p:txBody>
      </p:sp>
    </p:spTree>
    <p:extLst>
      <p:ext uri="{BB962C8B-B14F-4D97-AF65-F5344CB8AC3E}">
        <p14:creationId xmlns:p14="http://schemas.microsoft.com/office/powerpoint/2010/main" val="60376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7916" y="2469622"/>
            <a:ext cx="5915025" cy="4120620"/>
          </a:xfrm>
        </p:spPr>
        <p:txBody>
          <a:bodyPr anchor="b"/>
          <a:lstStyle>
            <a:lvl1pPr>
              <a:defRPr sz="3375"/>
            </a:lvl1pPr>
          </a:lstStyle>
          <a:p>
            <a:r>
              <a:rPr lang="es-ES"/>
              <a:t>Haga clic para modificar el estilo de título del patrón</a:t>
            </a:r>
          </a:p>
        </p:txBody>
      </p:sp>
      <p:sp>
        <p:nvSpPr>
          <p:cNvPr id="3" name="Marcador de texto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42916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471488" y="2637014"/>
            <a:ext cx="2914650" cy="628526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3471863" y="2637014"/>
            <a:ext cx="2914650" cy="628526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1456300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2381" y="527404"/>
            <a:ext cx="5915025" cy="1914702"/>
          </a:xfrm>
        </p:spPr>
        <p:txBody>
          <a:bodyPr/>
          <a:lstStyle/>
          <a:p>
            <a:r>
              <a:rPr lang="es-ES"/>
              <a:t>Haga clic para modificar el estilo de título del patrón</a:t>
            </a:r>
          </a:p>
        </p:txBody>
      </p:sp>
      <p:sp>
        <p:nvSpPr>
          <p:cNvPr id="3" name="Marcador de texto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Editar el estilo de texto del patrón</a:t>
            </a:r>
          </a:p>
        </p:txBody>
      </p:sp>
      <p:sp>
        <p:nvSpPr>
          <p:cNvPr id="4" name="Marcador de contenido 3"/>
          <p:cNvSpPr>
            <a:spLocks noGrp="1"/>
          </p:cNvSpPr>
          <p:nvPr>
            <p:ph sz="half" idx="2"/>
          </p:nvPr>
        </p:nvSpPr>
        <p:spPr>
          <a:xfrm>
            <a:off x="472381" y="3618442"/>
            <a:ext cx="2901255" cy="532218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Editar el estilo de texto del patrón</a:t>
            </a:r>
          </a:p>
        </p:txBody>
      </p:sp>
      <p:sp>
        <p:nvSpPr>
          <p:cNvPr id="6" name="Marcador de contenido 5"/>
          <p:cNvSpPr>
            <a:spLocks noGrp="1"/>
          </p:cNvSpPr>
          <p:nvPr>
            <p:ph sz="quarter" idx="4"/>
          </p:nvPr>
        </p:nvSpPr>
        <p:spPr>
          <a:xfrm>
            <a:off x="3471863" y="3618442"/>
            <a:ext cx="2915543" cy="532218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981000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404436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E3E02D7A-1334-44CC-94EB-4FCC8D9ED54E}" type="slidenum">
              <a:rPr lang="es-ES" smtClean="0"/>
              <a:t>‹Nº›</a:t>
            </a:fld>
            <a:endParaRPr lang="es-ES"/>
          </a:p>
        </p:txBody>
      </p:sp>
      <p:pic>
        <p:nvPicPr>
          <p:cNvPr id="7" name="0 Imagen"/>
          <p:cNvPicPr/>
          <p:nvPr userDrawn="1"/>
        </p:nvPicPr>
        <p:blipFill>
          <a:blip r:embed="rId2" cstate="print">
            <a:extLst>
              <a:ext uri="{28A0092B-C50C-407E-A947-70E740481C1C}">
                <a14:useLocalDpi xmlns:a14="http://schemas.microsoft.com/office/drawing/2010/main" val="0"/>
              </a:ext>
            </a:extLst>
          </a:blip>
          <a:stretch>
            <a:fillRect/>
          </a:stretch>
        </p:blipFill>
        <p:spPr>
          <a:xfrm>
            <a:off x="617516" y="193636"/>
            <a:ext cx="1209014" cy="705258"/>
          </a:xfrm>
          <a:prstGeom prst="rect">
            <a:avLst/>
          </a:prstGeom>
        </p:spPr>
      </p:pic>
    </p:spTree>
    <p:extLst>
      <p:ext uri="{BB962C8B-B14F-4D97-AF65-F5344CB8AC3E}">
        <p14:creationId xmlns:p14="http://schemas.microsoft.com/office/powerpoint/2010/main" val="340412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60400"/>
            <a:ext cx="2211883" cy="2311400"/>
          </a:xfrm>
        </p:spPr>
        <p:txBody>
          <a:bodyPr anchor="b"/>
          <a:lstStyle>
            <a:lvl1pPr>
              <a:defRPr sz="1800"/>
            </a:lvl1pPr>
          </a:lstStyle>
          <a:p>
            <a:r>
              <a:rPr lang="es-ES"/>
              <a:t>Haga clic para modificar el estilo de título del patrón</a:t>
            </a:r>
          </a:p>
        </p:txBody>
      </p:sp>
      <p:sp>
        <p:nvSpPr>
          <p:cNvPr id="3" name="Marcador de contenido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Editar el estilo de texto del patrón</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2197497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60400"/>
            <a:ext cx="2211883" cy="2311400"/>
          </a:xfrm>
        </p:spPr>
        <p:txBody>
          <a:bodyPr anchor="b"/>
          <a:lstStyle>
            <a:lvl1pPr>
              <a:defRPr sz="1800"/>
            </a:lvl1pPr>
          </a:lstStyle>
          <a:p>
            <a:r>
              <a:rPr lang="es-ES"/>
              <a:t>Haga clic para modificar el estilo de título del patrón</a:t>
            </a:r>
          </a:p>
        </p:txBody>
      </p:sp>
      <p:sp>
        <p:nvSpPr>
          <p:cNvPr id="3" name="Marcador de posición de imagen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s-ES"/>
          </a:p>
        </p:txBody>
      </p:sp>
      <p:sp>
        <p:nvSpPr>
          <p:cNvPr id="4" name="Marcador de texto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Editar el estilo de texto del patrón</a:t>
            </a:r>
          </a:p>
        </p:txBody>
      </p:sp>
      <p:sp>
        <p:nvSpPr>
          <p:cNvPr id="5" name="Marcador de fecha 4"/>
          <p:cNvSpPr>
            <a:spLocks noGrp="1"/>
          </p:cNvSpPr>
          <p:nvPr>
            <p:ph type="dt" sz="half" idx="10"/>
          </p:nvPr>
        </p:nvSpPr>
        <p:spPr/>
        <p:txBody>
          <a:bodyPr/>
          <a:lstStyle/>
          <a:p>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3E02D7A-1334-44CC-94EB-4FCC8D9ED54E}" type="slidenum">
              <a:rPr lang="es-ES" smtClean="0"/>
              <a:t>‹Nº›</a:t>
            </a:fld>
            <a:endParaRPr lang="es-ES"/>
          </a:p>
        </p:txBody>
      </p:sp>
    </p:spTree>
    <p:extLst>
      <p:ext uri="{BB962C8B-B14F-4D97-AF65-F5344CB8AC3E}">
        <p14:creationId xmlns:p14="http://schemas.microsoft.com/office/powerpoint/2010/main" val="128365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s-ES"/>
          </a:p>
        </p:txBody>
      </p:sp>
      <p:sp>
        <p:nvSpPr>
          <p:cNvPr id="5" name="Marcador de pie de página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E3E02D7A-1334-44CC-94EB-4FCC8D9ED54E}" type="slidenum">
              <a:rPr lang="es-ES" smtClean="0"/>
              <a:t>‹Nº›</a:t>
            </a:fld>
            <a:endParaRPr lang="es-ES"/>
          </a:p>
        </p:txBody>
      </p:sp>
    </p:spTree>
    <p:extLst>
      <p:ext uri="{BB962C8B-B14F-4D97-AF65-F5344CB8AC3E}">
        <p14:creationId xmlns:p14="http://schemas.microsoft.com/office/powerpoint/2010/main" val="3148631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s-E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a:p>
        </p:txBody>
      </p:sp>
      <p:sp>
        <p:nvSpPr>
          <p:cNvPr id="5" name="Marcador de pie de página 4"/>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D95B4475-61BF-41B5-B06B-387C7BBCCC2E}" type="slidenum">
              <a:rPr lang="es-ES" smtClean="0"/>
              <a:t>‹Nº›</a:t>
            </a:fld>
            <a:endParaRPr lang="es-ES"/>
          </a:p>
        </p:txBody>
      </p:sp>
    </p:spTree>
    <p:extLst>
      <p:ext uri="{BB962C8B-B14F-4D97-AF65-F5344CB8AC3E}">
        <p14:creationId xmlns:p14="http://schemas.microsoft.com/office/powerpoint/2010/main" val="729033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redondeado 12"/>
          <p:cNvSpPr/>
          <p:nvPr/>
        </p:nvSpPr>
        <p:spPr>
          <a:xfrm>
            <a:off x="323851" y="1667753"/>
            <a:ext cx="6062662" cy="8231743"/>
          </a:xfrm>
          <a:prstGeom prst="roundRect">
            <a:avLst/>
          </a:prstGeom>
          <a:solidFill>
            <a:schemeClr val="bg1">
              <a:lumMod val="95000"/>
            </a:schemeClr>
          </a:solidFill>
        </p:spPr>
        <p:txBody>
          <a:bodyPr wrap="square">
            <a:spAutoFit/>
          </a:bodyPr>
          <a:lstStyle/>
          <a:p>
            <a:r>
              <a:rPr lang="ca-ES" sz="1100" b="1" i="1" dirty="0">
                <a:solidFill>
                  <a:srgbClr val="C0504D"/>
                </a:solidFill>
                <a:latin typeface="RoBOTO" panose="020B0604020202020204" charset="0"/>
                <a:ea typeface="RoBOTO" panose="020B0604020202020204" charset="0"/>
              </a:rPr>
              <a:t>Sintonia musical </a:t>
            </a:r>
            <a:r>
              <a:rPr lang="ca-ES" sz="1100" b="1" i="1" dirty="0" err="1">
                <a:solidFill>
                  <a:srgbClr val="C0504D"/>
                </a:solidFill>
                <a:latin typeface="RoBOTO" panose="020B0604020202020204" charset="0"/>
                <a:ea typeface="RoBOTO" panose="020B0604020202020204" charset="0"/>
              </a:rPr>
              <a:t>RàdioEFEC</a:t>
            </a:r>
            <a:endParaRPr lang="es-ES" sz="1100" dirty="0">
              <a:solidFill>
                <a:srgbClr val="C0504D"/>
              </a:solidFill>
              <a:latin typeface="RoBOTO" panose="020B0604020202020204" charset="0"/>
              <a:ea typeface="RoBOTO" panose="020B0604020202020204" charset="0"/>
            </a:endParaRPr>
          </a:p>
          <a:p>
            <a:endParaRPr lang="ca-ES" sz="1100" b="1" dirty="0">
              <a:solidFill>
                <a:srgbClr val="C0504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r>
              <a:rPr lang="ca-ES" sz="1100" dirty="0">
                <a:solidFill>
                  <a:srgbClr val="1F497D"/>
                </a:solidFill>
                <a:latin typeface="RoBOTO" panose="020B0604020202020204" charset="0"/>
                <a:ea typeface="RoBOTO" panose="020B0604020202020204" charset="0"/>
              </a:rPr>
              <a:t>Bon dia i benvinguts al programa 158 de “l ’Ajusta’t al </a:t>
            </a:r>
          </a:p>
          <a:p>
            <a:r>
              <a:rPr lang="ca-ES" sz="1100" dirty="0">
                <a:solidFill>
                  <a:srgbClr val="1F497D"/>
                </a:solidFill>
                <a:latin typeface="RoBOTO" panose="020B0604020202020204" charset="0"/>
                <a:ea typeface="RoBOTO" panose="020B0604020202020204" charset="0"/>
              </a:rPr>
              <a:t>màxim!”</a:t>
            </a:r>
            <a:endParaRPr lang="es-ES" sz="1100" dirty="0">
              <a:solidFill>
                <a:srgbClr val="1F497D"/>
              </a:solidFill>
              <a:latin typeface="RoBOTO" panose="020B0604020202020204" charset="0"/>
              <a:ea typeface="RoBOTO" panose="020B0604020202020204" charset="0"/>
            </a:endParaRPr>
          </a:p>
          <a:p>
            <a:endParaRPr lang="ca-ES" sz="1100" b="1" i="1" dirty="0">
              <a:solidFill>
                <a:srgbClr val="C0504D"/>
              </a:solidFill>
              <a:latin typeface="RoBOTO" panose="020B0604020202020204" charset="0"/>
              <a:ea typeface="RoBOTO" panose="020B0604020202020204" charset="0"/>
            </a:endParaRPr>
          </a:p>
          <a:p>
            <a:r>
              <a:rPr lang="ca-ES" sz="1100" b="1" i="1" dirty="0">
                <a:solidFill>
                  <a:srgbClr val="C0504D"/>
                </a:solidFill>
                <a:latin typeface="RoBOTO" panose="020B0604020202020204" charset="0"/>
                <a:ea typeface="RoBOTO" panose="020B0604020202020204" charset="0"/>
              </a:rPr>
              <a:t>Sintonia musical</a:t>
            </a:r>
          </a:p>
          <a:p>
            <a:endParaRPr lang="es-ES" sz="1100" dirty="0">
              <a:solidFill>
                <a:srgbClr val="C0504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Avui parlem amb la Laura, una noia de 18 anys de Barcelona que participa al programa de treball juvenil “Cerdanya Jove”. Benvinguda a </a:t>
            </a:r>
            <a:r>
              <a:rPr lang="ca-ES" sz="1100" dirty="0" err="1">
                <a:solidFill>
                  <a:srgbClr val="1F497D"/>
                </a:solidFill>
                <a:latin typeface="RoBOTO" panose="020B0604020202020204" charset="0"/>
                <a:ea typeface="RoBOTO" panose="020B0604020202020204" charset="0"/>
              </a:rPr>
              <a:t>RàdioEFEC</a:t>
            </a:r>
            <a:r>
              <a:rPr lang="ca-ES" sz="1100" dirty="0">
                <a:solidFill>
                  <a:srgbClr val="1F497D"/>
                </a:solidFill>
                <a:latin typeface="RoBOTO" panose="020B0604020202020204" charset="0"/>
                <a:ea typeface="RoBOTO" panose="020B0604020202020204" charset="0"/>
              </a:rPr>
              <a:t>, Laura! Ens pots explicar què suposa participar a aquest programa? </a:t>
            </a:r>
            <a:endParaRPr lang="es-ES" sz="1100" dirty="0">
              <a:solidFill>
                <a:srgbClr val="1F497D"/>
              </a:solidFill>
              <a:latin typeface="RoBOTO" panose="020B0604020202020204" charset="0"/>
              <a:ea typeface="RoBOTO" panose="020B0604020202020204" charset="0"/>
            </a:endParaRPr>
          </a:p>
          <a:p>
            <a:endParaRPr lang="ca-ES" sz="1100" b="1" dirty="0">
              <a:solidFill>
                <a:srgbClr val="C0504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Hola! Doncs aquest programa consisteix en anar a treballar en un poble de la Cerdanya durant dos anys a canvi d’una ajuda per a l’habitatge. Aquí al poble som 3 que estem en aquest programa i compartim un pis que ens costa només 300 euros... Això a la ciutat seria impensable! </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Un lloguer de 300€ al mes entre tres està molt bé! I quina feina hi fas al poble? </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Jo sóc mecànica, i treballo al taller d’en Pere. Un dels meus companys de pis fa de forner, i l’altre de granger.</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Laura, ja saps que en aquest programa ens agrada molt fer comptes, ara et farem unes quantes preguntes, preparada?</a:t>
            </a:r>
          </a:p>
          <a:p>
            <a:pPr algn="just"/>
            <a:endParaRPr lang="ca-ES" sz="1100" b="1" dirty="0">
              <a:solidFill>
                <a:srgbClr val="C0504D"/>
              </a:solidFill>
              <a:latin typeface="RoBOTO" panose="020B0604020202020204" charset="0"/>
              <a:ea typeface="RoBOTO" panose="020B0604020202020204" charset="0"/>
            </a:endParaRPr>
          </a:p>
          <a:p>
            <a:pPr algn="just"/>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es-ES" sz="1100" dirty="0">
                <a:solidFill>
                  <a:srgbClr val="1F497D"/>
                </a:solidFill>
                <a:latin typeface="RoBOTO" panose="020B0604020202020204" charset="0"/>
                <a:ea typeface="RoBOTO" panose="020B0604020202020204" charset="0"/>
              </a:rPr>
              <a:t>Si!</a:t>
            </a:r>
          </a:p>
          <a:p>
            <a:pPr algn="just"/>
            <a:endParaRPr lang="es-ES" sz="1100" dirty="0">
              <a:solidFill>
                <a:srgbClr val="1F497D"/>
              </a:solidFill>
              <a:latin typeface="RoBOTO" panose="020B0604020202020204" charset="0"/>
              <a:ea typeface="RoBOTO" panose="020B0604020202020204" charset="0"/>
            </a:endParaRPr>
          </a:p>
          <a:p>
            <a:pPr algn="just"/>
            <a:r>
              <a:rPr lang="ca-ES" sz="1100" b="1" dirty="0">
                <a:solidFill>
                  <a:srgbClr val="C0504D"/>
                </a:solidFill>
                <a:latin typeface="RoBOTO" panose="020B0604020202020204" charset="0"/>
                <a:ea typeface="RoBOTO" panose="020B0604020202020204" charset="0"/>
              </a:rPr>
              <a:t>Locutor 1</a:t>
            </a:r>
            <a:endParaRPr lang="ca-ES" sz="1100" dirty="0">
              <a:solidFill>
                <a:srgbClr val="1F497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Estimats radiooients, preneu nota: apunteu els ingressos i les despeses de la nostra convidada per ajudar-la a “Ajustar-se al màxim”. Comencem pel més important: quant cobra un mecànic? </a:t>
            </a:r>
          </a:p>
          <a:p>
            <a:endParaRPr lang="ca-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Jo cobro 700€ nets al mes per una feina a temps parcial. Pot semblar poquet, però també tinc dues pagues extra, una al juny i l’altra al desembre. Però no em gasto tot el que cobro, intento guardar un 20% del sou i una de les pagues extra sencera, és que algun dia m’agradaria poder muntar un taller de bicicletes!</a:t>
            </a:r>
          </a:p>
        </p:txBody>
      </p:sp>
      <p:sp>
        <p:nvSpPr>
          <p:cNvPr id="2" name="Rectángulo redondeado 1"/>
          <p:cNvSpPr/>
          <p:nvPr/>
        </p:nvSpPr>
        <p:spPr>
          <a:xfrm>
            <a:off x="604299" y="970059"/>
            <a:ext cx="5740842" cy="572494"/>
          </a:xfrm>
          <a:prstGeom prst="round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latin typeface="RoBOTO" panose="020B0604020202020204" charset="0"/>
                <a:ea typeface="RoBOTO" panose="020B0604020202020204" charset="0"/>
              </a:rPr>
              <a:t>ADMINISTRANT ELS TEUS DINERS</a:t>
            </a:r>
          </a:p>
        </p:txBody>
      </p:sp>
      <p:pic>
        <p:nvPicPr>
          <p:cNvPr id="5" name="Imagen 4"/>
          <p:cNvPicPr>
            <a:picLocks noChangeAspect="1"/>
          </p:cNvPicPr>
          <p:nvPr/>
        </p:nvPicPr>
        <p:blipFill rotWithShape="1">
          <a:blip r:embed="rId2" cstate="print">
            <a:clrChange>
              <a:clrFrom>
                <a:srgbClr val="E3EDEC"/>
              </a:clrFrom>
              <a:clrTo>
                <a:srgbClr val="E3EDEC">
                  <a:alpha val="0"/>
                </a:srgbClr>
              </a:clrTo>
            </a:clrChange>
            <a:extLst>
              <a:ext uri="{28A0092B-C50C-407E-A947-70E740481C1C}">
                <a14:useLocalDpi xmlns:a14="http://schemas.microsoft.com/office/drawing/2010/main" val="0"/>
              </a:ext>
            </a:extLst>
          </a:blip>
          <a:srcRect l="52361" t="4914" r="26187" b="65068"/>
          <a:stretch/>
        </p:blipFill>
        <p:spPr>
          <a:xfrm>
            <a:off x="4610100" y="262375"/>
            <a:ext cx="2047875" cy="1546588"/>
          </a:xfrm>
          <a:prstGeom prst="flowChartPreparation">
            <a:avLst/>
          </a:prstGeom>
          <a:noFill/>
        </p:spPr>
      </p:pic>
      <p:sp>
        <p:nvSpPr>
          <p:cNvPr id="6" name="CuadroTexto 5"/>
          <p:cNvSpPr txBox="1"/>
          <p:nvPr/>
        </p:nvSpPr>
        <p:spPr>
          <a:xfrm rot="21410086">
            <a:off x="4643045" y="859501"/>
            <a:ext cx="1924835" cy="523220"/>
          </a:xfrm>
          <a:prstGeom prst="rect">
            <a:avLst/>
          </a:prstGeom>
          <a:noFill/>
        </p:spPr>
        <p:txBody>
          <a:bodyPr wrap="square" rtlCol="0">
            <a:spAutoFit/>
          </a:bodyPr>
          <a:lstStyle/>
          <a:p>
            <a:pPr algn="ctr"/>
            <a:r>
              <a:rPr lang="es-ES" sz="1400" b="1" dirty="0">
                <a:solidFill>
                  <a:schemeClr val="bg1"/>
                </a:solidFill>
                <a:latin typeface="RoBOTO" panose="020B0604020202020204" charset="0"/>
                <a:ea typeface="RoBOTO" panose="020B0604020202020204" charset="0"/>
              </a:rPr>
              <a:t>GUIÓ </a:t>
            </a:r>
          </a:p>
          <a:p>
            <a:pPr algn="ctr"/>
            <a:r>
              <a:rPr lang="es-ES" sz="1400" b="1" dirty="0">
                <a:solidFill>
                  <a:schemeClr val="bg1"/>
                </a:solidFill>
                <a:latin typeface="RoBOTO" panose="020B0604020202020204" charset="0"/>
                <a:ea typeface="RoBOTO" panose="020B0604020202020204" charset="0"/>
              </a:rPr>
              <a:t>RADIOFÓNIC</a:t>
            </a:r>
          </a:p>
        </p:txBody>
      </p:sp>
      <p:grpSp>
        <p:nvGrpSpPr>
          <p:cNvPr id="19" name="Grupo 18"/>
          <p:cNvGrpSpPr/>
          <p:nvPr/>
        </p:nvGrpSpPr>
        <p:grpSpPr>
          <a:xfrm flipH="1">
            <a:off x="4192164" y="1651484"/>
            <a:ext cx="2001549" cy="1505987"/>
            <a:chOff x="225323" y="7447461"/>
            <a:chExt cx="2001549" cy="1505987"/>
          </a:xfrm>
        </p:grpSpPr>
        <p:pic>
          <p:nvPicPr>
            <p:cNvPr id="20" name="Recurso 1.png"/>
            <p:cNvPicPr/>
            <p:nvPr/>
          </p:nvPicPr>
          <p:blipFill rotWithShape="1">
            <a:blip r:embed="rId3"/>
            <a:srcRect t="53250"/>
            <a:stretch/>
          </p:blipFill>
          <p:spPr>
            <a:xfrm flipH="1">
              <a:off x="225323" y="7447461"/>
              <a:ext cx="2001549" cy="1505987"/>
            </a:xfrm>
            <a:prstGeom prst="rect">
              <a:avLst/>
            </a:prstGeom>
            <a:ln w="12700">
              <a:miter lim="400000"/>
            </a:ln>
          </p:spPr>
        </p:pic>
        <p:cxnSp>
          <p:nvCxnSpPr>
            <p:cNvPr id="21" name="Conector recto 20"/>
            <p:cNvCxnSpPr/>
            <p:nvPr/>
          </p:nvCxnSpPr>
          <p:spPr>
            <a:xfrm>
              <a:off x="386501" y="8951860"/>
              <a:ext cx="919685" cy="0"/>
            </a:xfrm>
            <a:prstGeom prst="line">
              <a:avLst/>
            </a:prstGeom>
            <a:ln>
              <a:solidFill>
                <a:srgbClr val="B2DDCA"/>
              </a:solidFill>
            </a:ln>
            <a:effectLst/>
          </p:spPr>
          <p:style>
            <a:lnRef idx="1">
              <a:schemeClr val="accent1"/>
            </a:lnRef>
            <a:fillRef idx="0">
              <a:schemeClr val="accent1"/>
            </a:fillRef>
            <a:effectRef idx="0">
              <a:schemeClr val="accent1"/>
            </a:effectRef>
            <a:fontRef idx="minor">
              <a:schemeClr val="tx1"/>
            </a:fontRef>
          </p:style>
        </p:cxnSp>
      </p:grpSp>
      <p:grpSp>
        <p:nvGrpSpPr>
          <p:cNvPr id="22" name="Grupo 21"/>
          <p:cNvGrpSpPr/>
          <p:nvPr/>
        </p:nvGrpSpPr>
        <p:grpSpPr>
          <a:xfrm flipH="1">
            <a:off x="3895302" y="1693153"/>
            <a:ext cx="1283189" cy="1725813"/>
            <a:chOff x="2450541" y="1139334"/>
            <a:chExt cx="4018434" cy="5404557"/>
          </a:xfrm>
        </p:grpSpPr>
        <p:pic>
          <p:nvPicPr>
            <p:cNvPr id="23" name="Picture 2" descr="Plantilla del dÃ­a mundial de la radio"/>
            <p:cNvPicPr>
              <a:picLocks noChangeAspect="1" noChangeArrowheads="1"/>
            </p:cNvPicPr>
            <p:nvPr/>
          </p:nvPicPr>
          <p:blipFill rotWithShape="1">
            <a:blip r:embed="rId4" cstate="print">
              <a:clrChange>
                <a:clrFrom>
                  <a:srgbClr val="D1EDE1"/>
                </a:clrFrom>
                <a:clrTo>
                  <a:srgbClr val="D1EDE1">
                    <a:alpha val="0"/>
                  </a:srgbClr>
                </a:clrTo>
              </a:clrChange>
              <a:extLst>
                <a:ext uri="{28A0092B-C50C-407E-A947-70E740481C1C}">
                  <a14:useLocalDpi xmlns:a14="http://schemas.microsoft.com/office/drawing/2010/main" val="0"/>
                </a:ext>
              </a:extLst>
            </a:blip>
            <a:srcRect l="32606" t="41980" b="7011"/>
            <a:stretch/>
          </p:blipFill>
          <p:spPr bwMode="auto">
            <a:xfrm>
              <a:off x="2450541" y="3502459"/>
              <a:ext cx="4018434" cy="304143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Plantilla del dÃ­a mundial de la radio"/>
            <p:cNvPicPr>
              <a:picLocks noChangeAspect="1" noChangeArrowheads="1"/>
            </p:cNvPicPr>
            <p:nvPr/>
          </p:nvPicPr>
          <p:blipFill rotWithShape="1">
            <a:blip r:embed="rId5" cstate="print">
              <a:clrChange>
                <a:clrFrom>
                  <a:srgbClr val="D1EDE1"/>
                </a:clrFrom>
                <a:clrTo>
                  <a:srgbClr val="D1EDE1">
                    <a:alpha val="0"/>
                  </a:srgbClr>
                </a:clrTo>
              </a:clrChange>
              <a:extLst>
                <a:ext uri="{28A0092B-C50C-407E-A947-70E740481C1C}">
                  <a14:useLocalDpi xmlns:a14="http://schemas.microsoft.com/office/drawing/2010/main" val="0"/>
                </a:ext>
              </a:extLst>
            </a:blip>
            <a:srcRect l="48667" t="1207" b="59165"/>
            <a:stretch/>
          </p:blipFill>
          <p:spPr bwMode="auto">
            <a:xfrm>
              <a:off x="3402214" y="1139334"/>
              <a:ext cx="3060785" cy="236287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0529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redondeado 12"/>
          <p:cNvSpPr/>
          <p:nvPr/>
        </p:nvSpPr>
        <p:spPr>
          <a:xfrm>
            <a:off x="323851" y="1667753"/>
            <a:ext cx="6062662" cy="7759184"/>
          </a:xfrm>
          <a:prstGeom prst="roundRect">
            <a:avLst/>
          </a:prstGeom>
          <a:solidFill>
            <a:schemeClr val="bg1">
              <a:lumMod val="95000"/>
            </a:schemeClr>
          </a:solidFill>
        </p:spPr>
        <p:txBody>
          <a:bodyPr wrap="square">
            <a:spAutoFit/>
          </a:bodyPr>
          <a:lstStyle/>
          <a:p>
            <a:r>
              <a:rPr lang="ca-ES" sz="1100" b="1" dirty="0">
                <a:solidFill>
                  <a:srgbClr val="C0504D"/>
                </a:solidFill>
                <a:latin typeface="RoBOTO" panose="020B0604020202020204" charset="0"/>
                <a:ea typeface="RoBOTO" panose="020B0604020202020204" charset="0"/>
              </a:rPr>
              <a:t>Locutor 1</a:t>
            </a:r>
          </a:p>
          <a:p>
            <a:pPr algn="just"/>
            <a:r>
              <a:rPr lang="ca-ES" sz="1100" dirty="0">
                <a:solidFill>
                  <a:srgbClr val="1F497D"/>
                </a:solidFill>
                <a:latin typeface="RoBOTO" panose="020B0604020202020204" charset="0"/>
                <a:ea typeface="RoBOTO" panose="020B0604020202020204" charset="0"/>
              </a:rPr>
              <a:t>El 20%?! I això no és molt? I tota una paga extra? I amb el que et queda ja pots pagar totes les despeses del mes?</a:t>
            </a:r>
          </a:p>
          <a:p>
            <a:endParaRPr lang="ca-ES" sz="1100" b="1" dirty="0">
              <a:solidFill>
                <a:srgbClr val="C0504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Bé, com us he dit comparteixo pis i paguem 300€ entre tres. Les despeses tampoc pugen tant: pago uns 15€ al mes de llum i uns 20€ d’aigua i també de gas. </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Pagues 20€ al mes d’aigua i de gas?</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No, no. Pago 20 euros d’aigua i 20 més de gas, però el gas el pago cada dos mesos i l’aigua cada tres. També pago 15 euros al mes d’Internet. </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I de mòbil? No em diguis que no tens mòbil!</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Si, clar que en tinc! No podria viure sense el mòbil! Pel mòbil vaig trobar una tarifa de 22€ al mes.</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I què me’n dius de la cistella de la compra? Quant et gastes al mes amb menjar, productes d’higiene i totes aquestes coses?</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Més o menys en menjar gasto uns 125€ mensuals, i en productes de neteja i higiene dec gastar uns 10€ cada quinze dies...</a:t>
            </a:r>
          </a:p>
          <a:p>
            <a:endParaRPr lang="es-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Estimats radiooients, esteu prenent nota de tot? Recordeu que en acabar el programa esperem les vostres trucades amb els números de la Laura. Seguim! Hem parlat de les despeses de casa, però què me’n dius de la roba i el sortir de festa?</a:t>
            </a:r>
          </a:p>
          <a:p>
            <a:pPr algn="just"/>
            <a:endParaRPr lang="ca-ES" sz="1100" dirty="0">
              <a:solidFill>
                <a:srgbClr val="1F497D"/>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Ui, normalment quedo amb els amics al bar del poble per prendre </a:t>
            </a:r>
          </a:p>
          <a:p>
            <a:pPr algn="just"/>
            <a:r>
              <a:rPr lang="ca-ES" sz="1100" dirty="0">
                <a:solidFill>
                  <a:srgbClr val="1F497D"/>
                </a:solidFill>
                <a:latin typeface="RoBOTO" panose="020B0604020202020204" charset="0"/>
                <a:ea typeface="RoBOTO" panose="020B0604020202020204" charset="0"/>
              </a:rPr>
              <a:t>alguna cosa... Es podria dir que em gasto uns 25€ a la setmana. </a:t>
            </a:r>
          </a:p>
          <a:p>
            <a:pPr algn="just"/>
            <a:r>
              <a:rPr lang="ca-ES" sz="1100" dirty="0">
                <a:solidFill>
                  <a:srgbClr val="1F497D"/>
                </a:solidFill>
                <a:latin typeface="RoBOTO" panose="020B0604020202020204" charset="0"/>
                <a:ea typeface="RoBOTO" panose="020B0604020202020204" charset="0"/>
              </a:rPr>
              <a:t>També dino alguns dies a Cal </a:t>
            </a:r>
            <a:r>
              <a:rPr lang="ca-ES" sz="1100" dirty="0" err="1">
                <a:solidFill>
                  <a:srgbClr val="1F497D"/>
                </a:solidFill>
                <a:latin typeface="RoBOTO" panose="020B0604020202020204" charset="0"/>
                <a:ea typeface="RoBOTO" panose="020B0604020202020204" charset="0"/>
              </a:rPr>
              <a:t>Pepitu</a:t>
            </a:r>
            <a:r>
              <a:rPr lang="ca-ES" sz="1100" dirty="0">
                <a:solidFill>
                  <a:srgbClr val="1F497D"/>
                </a:solidFill>
                <a:latin typeface="RoBOTO" panose="020B0604020202020204" charset="0"/>
                <a:ea typeface="RoBOTO" panose="020B0604020202020204" charset="0"/>
              </a:rPr>
              <a:t>, té un menú de 8€ que està </a:t>
            </a:r>
          </a:p>
          <a:p>
            <a:pPr algn="just"/>
            <a:r>
              <a:rPr lang="ca-ES" sz="1100" dirty="0">
                <a:solidFill>
                  <a:srgbClr val="1F497D"/>
                </a:solidFill>
                <a:latin typeface="RoBOTO" panose="020B0604020202020204" charset="0"/>
                <a:ea typeface="RoBOTO" panose="020B0604020202020204" charset="0"/>
              </a:rPr>
              <a:t>molt bo i hi ha dies que fa molta mandra cuinar... </a:t>
            </a:r>
            <a:endParaRPr lang="es-ES" sz="1100" dirty="0">
              <a:solidFill>
                <a:srgbClr val="1F497D"/>
              </a:solidFill>
              <a:latin typeface="RoBOTO" panose="020B0604020202020204" charset="0"/>
              <a:ea typeface="RoBOTO" panose="020B0604020202020204" charset="0"/>
            </a:endParaRPr>
          </a:p>
          <a:p>
            <a:pPr algn="just"/>
            <a:endParaRPr lang="ca-ES" sz="1100" dirty="0">
              <a:solidFill>
                <a:srgbClr val="1F497D"/>
              </a:solidFill>
              <a:latin typeface="RoBOTO" panose="020B0604020202020204" charset="0"/>
              <a:ea typeface="RoBOTO" panose="020B0604020202020204" charset="0"/>
            </a:endParaRPr>
          </a:p>
        </p:txBody>
      </p:sp>
      <p:sp>
        <p:nvSpPr>
          <p:cNvPr id="2" name="Rectángulo redondeado 1"/>
          <p:cNvSpPr/>
          <p:nvPr/>
        </p:nvSpPr>
        <p:spPr>
          <a:xfrm>
            <a:off x="604299" y="970059"/>
            <a:ext cx="5740842" cy="572494"/>
          </a:xfrm>
          <a:prstGeom prst="round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latin typeface="RoBOTO" panose="020B0604020202020204" charset="0"/>
                <a:ea typeface="RoBOTO" panose="020B0604020202020204" charset="0"/>
              </a:rPr>
              <a:t>ADMINISTRANT ELS TEUS DINERS</a:t>
            </a:r>
          </a:p>
        </p:txBody>
      </p:sp>
      <p:pic>
        <p:nvPicPr>
          <p:cNvPr id="5" name="Imagen 4"/>
          <p:cNvPicPr>
            <a:picLocks noChangeAspect="1"/>
          </p:cNvPicPr>
          <p:nvPr/>
        </p:nvPicPr>
        <p:blipFill rotWithShape="1">
          <a:blip r:embed="rId2" cstate="print">
            <a:clrChange>
              <a:clrFrom>
                <a:srgbClr val="E3EDEC"/>
              </a:clrFrom>
              <a:clrTo>
                <a:srgbClr val="E3EDEC">
                  <a:alpha val="0"/>
                </a:srgbClr>
              </a:clrTo>
            </a:clrChange>
            <a:extLst>
              <a:ext uri="{28A0092B-C50C-407E-A947-70E740481C1C}">
                <a14:useLocalDpi xmlns:a14="http://schemas.microsoft.com/office/drawing/2010/main" val="0"/>
              </a:ext>
            </a:extLst>
          </a:blip>
          <a:srcRect l="52361" t="4914" r="26187" b="65068"/>
          <a:stretch/>
        </p:blipFill>
        <p:spPr>
          <a:xfrm>
            <a:off x="4610100" y="262375"/>
            <a:ext cx="2047875" cy="1546588"/>
          </a:xfrm>
          <a:prstGeom prst="flowChartPreparation">
            <a:avLst/>
          </a:prstGeom>
          <a:noFill/>
        </p:spPr>
      </p:pic>
      <p:sp>
        <p:nvSpPr>
          <p:cNvPr id="6" name="CuadroTexto 5"/>
          <p:cNvSpPr txBox="1"/>
          <p:nvPr/>
        </p:nvSpPr>
        <p:spPr>
          <a:xfrm rot="21410086">
            <a:off x="4643045" y="859501"/>
            <a:ext cx="1924835" cy="523220"/>
          </a:xfrm>
          <a:prstGeom prst="rect">
            <a:avLst/>
          </a:prstGeom>
          <a:noFill/>
        </p:spPr>
        <p:txBody>
          <a:bodyPr wrap="square" rtlCol="0">
            <a:spAutoFit/>
          </a:bodyPr>
          <a:lstStyle/>
          <a:p>
            <a:pPr algn="ctr"/>
            <a:r>
              <a:rPr lang="es-ES" sz="1400" b="1" dirty="0">
                <a:solidFill>
                  <a:schemeClr val="bg1"/>
                </a:solidFill>
                <a:latin typeface="RoBOTO" panose="020B0604020202020204" charset="0"/>
                <a:ea typeface="RoBOTO" panose="020B0604020202020204" charset="0"/>
              </a:rPr>
              <a:t>GUIÓ </a:t>
            </a:r>
          </a:p>
          <a:p>
            <a:pPr algn="ctr"/>
            <a:r>
              <a:rPr lang="es-ES" sz="1400" b="1" dirty="0">
                <a:solidFill>
                  <a:schemeClr val="bg1"/>
                </a:solidFill>
                <a:latin typeface="RoBOTO" panose="020B0604020202020204" charset="0"/>
                <a:ea typeface="RoBOTO" panose="020B0604020202020204" charset="0"/>
              </a:rPr>
              <a:t>RADIOFÓNIC</a:t>
            </a:r>
          </a:p>
        </p:txBody>
      </p:sp>
      <p:grpSp>
        <p:nvGrpSpPr>
          <p:cNvPr id="20" name="Grupo 19"/>
          <p:cNvGrpSpPr/>
          <p:nvPr/>
        </p:nvGrpSpPr>
        <p:grpSpPr>
          <a:xfrm>
            <a:off x="5061952" y="7842054"/>
            <a:ext cx="1283189" cy="1725813"/>
            <a:chOff x="2450541" y="1139334"/>
            <a:chExt cx="4018434" cy="5404557"/>
          </a:xfrm>
        </p:grpSpPr>
        <p:pic>
          <p:nvPicPr>
            <p:cNvPr id="21" name="Picture 2" descr="Plantilla del dÃ­a mundial de la radio"/>
            <p:cNvPicPr>
              <a:picLocks noChangeAspect="1" noChangeArrowheads="1"/>
            </p:cNvPicPr>
            <p:nvPr/>
          </p:nvPicPr>
          <p:blipFill rotWithShape="1">
            <a:blip r:embed="rId3" cstate="print">
              <a:clrChange>
                <a:clrFrom>
                  <a:srgbClr val="D1EDE1"/>
                </a:clrFrom>
                <a:clrTo>
                  <a:srgbClr val="D1EDE1">
                    <a:alpha val="0"/>
                  </a:srgbClr>
                </a:clrTo>
              </a:clrChange>
              <a:extLst>
                <a:ext uri="{28A0092B-C50C-407E-A947-70E740481C1C}">
                  <a14:useLocalDpi xmlns:a14="http://schemas.microsoft.com/office/drawing/2010/main" val="0"/>
                </a:ext>
              </a:extLst>
            </a:blip>
            <a:srcRect l="32606" t="41980" b="7011"/>
            <a:stretch/>
          </p:blipFill>
          <p:spPr bwMode="auto">
            <a:xfrm>
              <a:off x="2450541" y="3502459"/>
              <a:ext cx="4018434" cy="304143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Plantilla del dÃ­a mundial de la radio"/>
            <p:cNvPicPr>
              <a:picLocks noChangeAspect="1" noChangeArrowheads="1"/>
            </p:cNvPicPr>
            <p:nvPr/>
          </p:nvPicPr>
          <p:blipFill rotWithShape="1">
            <a:blip r:embed="rId4" cstate="print">
              <a:clrChange>
                <a:clrFrom>
                  <a:srgbClr val="D1EDE1"/>
                </a:clrFrom>
                <a:clrTo>
                  <a:srgbClr val="D1EDE1">
                    <a:alpha val="0"/>
                  </a:srgbClr>
                </a:clrTo>
              </a:clrChange>
              <a:extLst>
                <a:ext uri="{28A0092B-C50C-407E-A947-70E740481C1C}">
                  <a14:useLocalDpi xmlns:a14="http://schemas.microsoft.com/office/drawing/2010/main" val="0"/>
                </a:ext>
              </a:extLst>
            </a:blip>
            <a:srcRect l="48667" t="1207" b="59165"/>
            <a:stretch/>
          </p:blipFill>
          <p:spPr bwMode="auto">
            <a:xfrm>
              <a:off x="3402214" y="1139334"/>
              <a:ext cx="3060785" cy="236287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92565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redondeado 12"/>
          <p:cNvSpPr/>
          <p:nvPr/>
        </p:nvSpPr>
        <p:spPr>
          <a:xfrm>
            <a:off x="323851" y="1667753"/>
            <a:ext cx="6062662" cy="8231743"/>
          </a:xfrm>
          <a:prstGeom prst="roundRect">
            <a:avLst/>
          </a:prstGeom>
          <a:solidFill>
            <a:schemeClr val="bg1">
              <a:lumMod val="95000"/>
            </a:schemeClr>
          </a:solidFill>
        </p:spPr>
        <p:txBody>
          <a:bodyPr wrap="square">
            <a:spAutoFit/>
          </a:bodyPr>
          <a:lstStyle/>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I quants cops al mes dines a Cal </a:t>
            </a:r>
            <a:r>
              <a:rPr lang="ca-ES" sz="1100" dirty="0" err="1">
                <a:solidFill>
                  <a:srgbClr val="1F497D"/>
                </a:solidFill>
                <a:latin typeface="RoBOTO" panose="020B0604020202020204" charset="0"/>
                <a:ea typeface="RoBOTO" panose="020B0604020202020204" charset="0"/>
              </a:rPr>
              <a:t>Pepitu</a:t>
            </a:r>
            <a:r>
              <a:rPr lang="ca-ES" sz="1100" dirty="0">
                <a:solidFill>
                  <a:srgbClr val="1F497D"/>
                </a:solidFill>
                <a:latin typeface="RoBOTO" panose="020B0604020202020204" charset="0"/>
                <a:ea typeface="RoBOTO" panose="020B0604020202020204" charset="0"/>
              </a:rPr>
              <a:t>? </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Unes 5 vegades al mes. Els altres dies menjo a </a:t>
            </a:r>
          </a:p>
          <a:p>
            <a:pPr algn="just"/>
            <a:r>
              <a:rPr lang="ca-ES" sz="1100" dirty="0">
                <a:solidFill>
                  <a:srgbClr val="1F497D"/>
                </a:solidFill>
                <a:latin typeface="RoBOTO" panose="020B0604020202020204" charset="0"/>
                <a:ea typeface="RoBOTO" panose="020B0604020202020204" charset="0"/>
              </a:rPr>
              <a:t>casa.</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Ep, encara no m’has dit quant gastes en roba...</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Ui, per la roba sempre espero a les rebaixes, així puc comprar tot el que necessito a bon preu...</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I quant et gastes a les rebaixes?</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No ho sé, més o menys uns 150€ a l’estiu i 150 més a l’hivern per renovar la roba de temporada...</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Veig que ets previsora, Laura! I com et desplaces per la Cerdanya? Tens cotxe o vas en bus?</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Ni una cosa ni l’altra... Tinc una moto vella que em va molt bé quan m’he de moure entre pobles... Poso uns 40€ al mes de benzina, més o menys.</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I quan pagues per l’assegurança de la moto?</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Veu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Buf, pago 130€ l’any... Però és obligatòria o sigui que si la vull fer servir em toca pagar...</a:t>
            </a:r>
            <a:endParaRPr lang="es-ES" sz="1100" dirty="0">
              <a:solidFill>
                <a:srgbClr val="1F497D"/>
              </a:solidFill>
              <a:latin typeface="RoBOTO" panose="020B0604020202020204" charset="0"/>
              <a:ea typeface="RoBOTO" panose="020B0604020202020204" charset="0"/>
            </a:endParaRPr>
          </a:p>
          <a:p>
            <a:endParaRPr lang="ca-ES" sz="1100" b="1" dirty="0">
              <a:solidFill>
                <a:schemeClr val="tx1">
                  <a:lumMod val="50000"/>
                  <a:lumOff val="50000"/>
                </a:schemeClr>
              </a:solidFill>
              <a:latin typeface="RoBOTO" panose="020B0604020202020204" charset="0"/>
              <a:ea typeface="RoBOTO" panose="020B0604020202020204" charset="0"/>
            </a:endParaRPr>
          </a:p>
          <a:p>
            <a:r>
              <a:rPr lang="ca-ES" sz="1100" b="1" dirty="0">
                <a:solidFill>
                  <a:srgbClr val="C0504D"/>
                </a:solidFill>
                <a:latin typeface="RoBOTO" panose="020B0604020202020204" charset="0"/>
                <a:ea typeface="RoBOTO" panose="020B0604020202020204" charset="0"/>
              </a:rPr>
              <a:t>Locutor 1</a:t>
            </a:r>
            <a:endParaRPr lang="es-ES" sz="1100" dirty="0">
              <a:solidFill>
                <a:srgbClr val="C0504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Crec que no ens deixem res, oi? Obrim les línies per tal que ens digueu com arriba la Laura a finals de mes i l’ajudeu a ajustar les seves finances personals... </a:t>
            </a:r>
          </a:p>
          <a:p>
            <a:pPr algn="just"/>
            <a:endParaRPr lang="es-ES" sz="1100" dirty="0">
              <a:solidFill>
                <a:srgbClr val="1F497D"/>
              </a:solidFill>
              <a:latin typeface="RoBOTO" panose="020B0604020202020204" charset="0"/>
              <a:ea typeface="RoBOTO" panose="020B0604020202020204" charset="0"/>
            </a:endParaRPr>
          </a:p>
          <a:p>
            <a:pPr algn="just"/>
            <a:r>
              <a:rPr lang="ca-ES" sz="1100" b="1" i="1" dirty="0">
                <a:solidFill>
                  <a:srgbClr val="C0504D"/>
                </a:solidFill>
                <a:latin typeface="RoBOTO" panose="020B0604020202020204" charset="0"/>
                <a:ea typeface="RoBOTO" panose="020B0604020202020204" charset="0"/>
              </a:rPr>
              <a:t>Efecte trucada</a:t>
            </a:r>
          </a:p>
          <a:p>
            <a:pPr algn="just"/>
            <a:endParaRPr lang="ca-ES" sz="1100" dirty="0">
              <a:solidFill>
                <a:srgbClr val="1F497D"/>
              </a:solidFill>
              <a:latin typeface="RoBOTO" panose="020B0604020202020204" charset="0"/>
              <a:ea typeface="RoBOTO" panose="020B0604020202020204" charset="0"/>
            </a:endParaRPr>
          </a:p>
          <a:p>
            <a:pPr algn="just"/>
            <a:r>
              <a:rPr lang="ca-ES" sz="1100" dirty="0">
                <a:solidFill>
                  <a:srgbClr val="1F497D"/>
                </a:solidFill>
                <a:latin typeface="RoBOTO" panose="020B0604020202020204" charset="0"/>
                <a:ea typeface="RoBOTO" panose="020B0604020202020204" charset="0"/>
              </a:rPr>
              <a:t>Ja tenim la primera trucada!</a:t>
            </a:r>
            <a:endParaRPr lang="es-ES" sz="1100" dirty="0">
              <a:solidFill>
                <a:srgbClr val="1F497D"/>
              </a:solidFill>
              <a:latin typeface="RoBOTO" panose="020B0604020202020204" charset="0"/>
              <a:ea typeface="RoBOTO" panose="020B0604020202020204" charset="0"/>
            </a:endParaRPr>
          </a:p>
          <a:p>
            <a:endParaRPr lang="ca-ES" sz="1100" b="1" i="1" dirty="0">
              <a:solidFill>
                <a:schemeClr val="tx1">
                  <a:lumMod val="50000"/>
                  <a:lumOff val="50000"/>
                </a:schemeClr>
              </a:solidFill>
              <a:latin typeface="RoBOTO" panose="020B0604020202020204" charset="0"/>
              <a:ea typeface="RoBOTO" panose="020B0604020202020204" charset="0"/>
            </a:endParaRPr>
          </a:p>
          <a:p>
            <a:r>
              <a:rPr lang="ca-ES" sz="1100" b="1" i="1" dirty="0">
                <a:solidFill>
                  <a:srgbClr val="C0504D"/>
                </a:solidFill>
                <a:latin typeface="RoBOTO" panose="020B0604020202020204" charset="0"/>
                <a:ea typeface="RoBOTO" panose="020B0604020202020204" charset="0"/>
              </a:rPr>
              <a:t>Sintonia musical </a:t>
            </a:r>
            <a:r>
              <a:rPr lang="ca-ES" sz="1100" b="1" i="1" dirty="0" err="1">
                <a:solidFill>
                  <a:srgbClr val="C0504D"/>
                </a:solidFill>
                <a:latin typeface="RoBOTO" panose="020B0604020202020204" charset="0"/>
                <a:ea typeface="RoBOTO" panose="020B0604020202020204" charset="0"/>
              </a:rPr>
              <a:t>RàdioEFEC</a:t>
            </a:r>
            <a:endParaRPr lang="ca-ES" sz="1100" dirty="0">
              <a:solidFill>
                <a:srgbClr val="C0504D"/>
              </a:solidFill>
              <a:effectLst/>
              <a:latin typeface="RoBOTO" panose="020B0604020202020204" charset="0"/>
              <a:ea typeface="RoBOTO" panose="020B0604020202020204" charset="0"/>
              <a:cs typeface="Times New Roman" panose="02020603050405020304" pitchFamily="18" charset="0"/>
            </a:endParaRPr>
          </a:p>
        </p:txBody>
      </p:sp>
      <p:sp>
        <p:nvSpPr>
          <p:cNvPr id="2" name="Rectángulo redondeado 1"/>
          <p:cNvSpPr/>
          <p:nvPr/>
        </p:nvSpPr>
        <p:spPr>
          <a:xfrm>
            <a:off x="604299" y="970059"/>
            <a:ext cx="5740842" cy="572494"/>
          </a:xfrm>
          <a:prstGeom prst="round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latin typeface="RoBOTO" panose="020B0604020202020204" charset="0"/>
                <a:ea typeface="RoBOTO" panose="020B0604020202020204" charset="0"/>
              </a:rPr>
              <a:t>ADMINISTRANT ELS TEUS DINERS</a:t>
            </a:r>
          </a:p>
        </p:txBody>
      </p:sp>
      <p:pic>
        <p:nvPicPr>
          <p:cNvPr id="5" name="Imagen 4"/>
          <p:cNvPicPr>
            <a:picLocks noChangeAspect="1"/>
          </p:cNvPicPr>
          <p:nvPr/>
        </p:nvPicPr>
        <p:blipFill rotWithShape="1">
          <a:blip r:embed="rId2" cstate="print">
            <a:clrChange>
              <a:clrFrom>
                <a:srgbClr val="E3EDEC"/>
              </a:clrFrom>
              <a:clrTo>
                <a:srgbClr val="E3EDEC">
                  <a:alpha val="0"/>
                </a:srgbClr>
              </a:clrTo>
            </a:clrChange>
            <a:extLst>
              <a:ext uri="{28A0092B-C50C-407E-A947-70E740481C1C}">
                <a14:useLocalDpi xmlns:a14="http://schemas.microsoft.com/office/drawing/2010/main" val="0"/>
              </a:ext>
            </a:extLst>
          </a:blip>
          <a:srcRect l="52361" t="4914" r="26187" b="65068"/>
          <a:stretch/>
        </p:blipFill>
        <p:spPr>
          <a:xfrm>
            <a:off x="4610100" y="262375"/>
            <a:ext cx="2047875" cy="1546588"/>
          </a:xfrm>
          <a:prstGeom prst="flowChartPreparation">
            <a:avLst/>
          </a:prstGeom>
          <a:noFill/>
        </p:spPr>
      </p:pic>
      <p:sp>
        <p:nvSpPr>
          <p:cNvPr id="6" name="CuadroTexto 5"/>
          <p:cNvSpPr txBox="1"/>
          <p:nvPr/>
        </p:nvSpPr>
        <p:spPr>
          <a:xfrm rot="21410086">
            <a:off x="4643045" y="859501"/>
            <a:ext cx="1924835" cy="523220"/>
          </a:xfrm>
          <a:prstGeom prst="rect">
            <a:avLst/>
          </a:prstGeom>
          <a:noFill/>
        </p:spPr>
        <p:txBody>
          <a:bodyPr wrap="square" rtlCol="0">
            <a:spAutoFit/>
          </a:bodyPr>
          <a:lstStyle/>
          <a:p>
            <a:pPr algn="ctr"/>
            <a:r>
              <a:rPr lang="es-ES" sz="1400" b="1" dirty="0">
                <a:solidFill>
                  <a:schemeClr val="bg1"/>
                </a:solidFill>
                <a:latin typeface="RoBOTO" panose="020B0604020202020204" charset="0"/>
                <a:ea typeface="RoBOTO" panose="020B0604020202020204" charset="0"/>
              </a:rPr>
              <a:t>GUIÓ </a:t>
            </a:r>
          </a:p>
          <a:p>
            <a:pPr algn="ctr"/>
            <a:r>
              <a:rPr lang="es-ES" sz="1400" b="1" dirty="0">
                <a:solidFill>
                  <a:schemeClr val="bg1"/>
                </a:solidFill>
                <a:latin typeface="RoBOTO" panose="020B0604020202020204" charset="0"/>
                <a:ea typeface="RoBOTO" panose="020B0604020202020204" charset="0"/>
              </a:rPr>
              <a:t>RADIOFÓNIC</a:t>
            </a:r>
          </a:p>
        </p:txBody>
      </p:sp>
      <p:grpSp>
        <p:nvGrpSpPr>
          <p:cNvPr id="26" name="Grupo 25"/>
          <p:cNvGrpSpPr/>
          <p:nvPr/>
        </p:nvGrpSpPr>
        <p:grpSpPr>
          <a:xfrm flipH="1">
            <a:off x="4192164" y="1651484"/>
            <a:ext cx="2001549" cy="1505987"/>
            <a:chOff x="225323" y="7447461"/>
            <a:chExt cx="2001549" cy="1505987"/>
          </a:xfrm>
        </p:grpSpPr>
        <p:pic>
          <p:nvPicPr>
            <p:cNvPr id="28" name="Recurso 1.png"/>
            <p:cNvPicPr/>
            <p:nvPr/>
          </p:nvPicPr>
          <p:blipFill rotWithShape="1">
            <a:blip r:embed="rId3"/>
            <a:srcRect t="53250"/>
            <a:stretch/>
          </p:blipFill>
          <p:spPr>
            <a:xfrm flipH="1">
              <a:off x="225323" y="7447461"/>
              <a:ext cx="2001549" cy="1505987"/>
            </a:xfrm>
            <a:prstGeom prst="rect">
              <a:avLst/>
            </a:prstGeom>
            <a:ln w="12700">
              <a:miter lim="400000"/>
            </a:ln>
          </p:spPr>
        </p:pic>
        <p:cxnSp>
          <p:nvCxnSpPr>
            <p:cNvPr id="29" name="Conector recto 28"/>
            <p:cNvCxnSpPr/>
            <p:nvPr/>
          </p:nvCxnSpPr>
          <p:spPr>
            <a:xfrm>
              <a:off x="386501" y="8951860"/>
              <a:ext cx="919685" cy="0"/>
            </a:xfrm>
            <a:prstGeom prst="line">
              <a:avLst/>
            </a:prstGeom>
            <a:ln>
              <a:solidFill>
                <a:srgbClr val="B2DDCA"/>
              </a:solidFill>
            </a:ln>
            <a:effectLst/>
          </p:spPr>
          <p:style>
            <a:lnRef idx="1">
              <a:schemeClr val="accent1"/>
            </a:lnRef>
            <a:fillRef idx="0">
              <a:schemeClr val="accent1"/>
            </a:fillRef>
            <a:effectRef idx="0">
              <a:schemeClr val="accent1"/>
            </a:effectRef>
            <a:fontRef idx="minor">
              <a:schemeClr val="tx1"/>
            </a:fontRef>
          </p:style>
        </p:cxnSp>
      </p:grpSp>
      <p:grpSp>
        <p:nvGrpSpPr>
          <p:cNvPr id="30" name="Grupo 29"/>
          <p:cNvGrpSpPr/>
          <p:nvPr/>
        </p:nvGrpSpPr>
        <p:grpSpPr>
          <a:xfrm flipH="1">
            <a:off x="3895302" y="1693153"/>
            <a:ext cx="1283189" cy="1725813"/>
            <a:chOff x="2450541" y="1139334"/>
            <a:chExt cx="4018434" cy="5404557"/>
          </a:xfrm>
        </p:grpSpPr>
        <p:pic>
          <p:nvPicPr>
            <p:cNvPr id="31" name="Picture 2" descr="Plantilla del dÃ­a mundial de la radio"/>
            <p:cNvPicPr>
              <a:picLocks noChangeAspect="1" noChangeArrowheads="1"/>
            </p:cNvPicPr>
            <p:nvPr/>
          </p:nvPicPr>
          <p:blipFill rotWithShape="1">
            <a:blip r:embed="rId4" cstate="print">
              <a:clrChange>
                <a:clrFrom>
                  <a:srgbClr val="D1EDE1"/>
                </a:clrFrom>
                <a:clrTo>
                  <a:srgbClr val="D1EDE1">
                    <a:alpha val="0"/>
                  </a:srgbClr>
                </a:clrTo>
              </a:clrChange>
              <a:extLst>
                <a:ext uri="{28A0092B-C50C-407E-A947-70E740481C1C}">
                  <a14:useLocalDpi xmlns:a14="http://schemas.microsoft.com/office/drawing/2010/main" val="0"/>
                </a:ext>
              </a:extLst>
            </a:blip>
            <a:srcRect l="32606" t="41980" b="7011"/>
            <a:stretch/>
          </p:blipFill>
          <p:spPr bwMode="auto">
            <a:xfrm>
              <a:off x="2450541" y="3502459"/>
              <a:ext cx="4018434" cy="304143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Plantilla del dÃ­a mundial de la radio"/>
            <p:cNvPicPr>
              <a:picLocks noChangeAspect="1" noChangeArrowheads="1"/>
            </p:cNvPicPr>
            <p:nvPr/>
          </p:nvPicPr>
          <p:blipFill rotWithShape="1">
            <a:blip r:embed="rId5" cstate="print">
              <a:clrChange>
                <a:clrFrom>
                  <a:srgbClr val="D1EDE1"/>
                </a:clrFrom>
                <a:clrTo>
                  <a:srgbClr val="D1EDE1">
                    <a:alpha val="0"/>
                  </a:srgbClr>
                </a:clrTo>
              </a:clrChange>
              <a:extLst>
                <a:ext uri="{28A0092B-C50C-407E-A947-70E740481C1C}">
                  <a14:useLocalDpi xmlns:a14="http://schemas.microsoft.com/office/drawing/2010/main" val="0"/>
                </a:ext>
              </a:extLst>
            </a:blip>
            <a:srcRect l="48667" t="1207" b="59165"/>
            <a:stretch/>
          </p:blipFill>
          <p:spPr bwMode="auto">
            <a:xfrm>
              <a:off x="3402214" y="1139334"/>
              <a:ext cx="3060785" cy="236287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8116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899</Words>
  <Application>Microsoft Office PowerPoint</Application>
  <PresentationFormat>A4 (210 x 297 mm)</PresentationFormat>
  <Paragraphs>111</Paragraphs>
  <Slides>3</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3</vt:i4>
      </vt:variant>
    </vt:vector>
  </HeadingPairs>
  <TitlesOfParts>
    <vt:vector size="9" baseType="lpstr">
      <vt:lpstr>Arial</vt:lpstr>
      <vt:lpstr>Calibri</vt:lpstr>
      <vt:lpstr>Calibri Light</vt:lpstr>
      <vt:lpstr>RoBOTO</vt:lpstr>
      <vt:lpstr>Tema de Office</vt:lpstr>
      <vt:lpstr>Diseño personalizado</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Auxiliar2</dc:creator>
  <cp:lastModifiedBy>Montse Uribe</cp:lastModifiedBy>
  <cp:revision>75</cp:revision>
  <cp:lastPrinted>2019-04-30T13:19:45Z</cp:lastPrinted>
  <dcterms:created xsi:type="dcterms:W3CDTF">2019-04-30T08:49:57Z</dcterms:created>
  <dcterms:modified xsi:type="dcterms:W3CDTF">2019-10-14T08:49:57Z</dcterms:modified>
</cp:coreProperties>
</file>