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6858000" cy="9906000" type="A4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C0504D"/>
    <a:srgbClr val="DDA0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EDBC5-3DFF-4573-B29A-296B29D4594D}" type="datetimeFigureOut">
              <a:rPr lang="es-ES" smtClean="0"/>
              <a:t>05/11/2020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1EECE-6E22-4122-A3F3-0F252994F1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429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66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649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6666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039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895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70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414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5968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410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00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30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117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1818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412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376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30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00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3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0 Imagen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16" y="193636"/>
            <a:ext cx="1209014" cy="7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2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49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365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02D7A-1334-44CC-94EB-4FCC8D9ED5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63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B4475-61BF-41B5-B06B-387C7BBCCC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03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redondeado 12"/>
          <p:cNvSpPr/>
          <p:nvPr/>
        </p:nvSpPr>
        <p:spPr>
          <a:xfrm>
            <a:off x="323851" y="1705853"/>
            <a:ext cx="6062662" cy="787026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a-ES" sz="1100" b="1" dirty="0">
                <a:solidFill>
                  <a:srgbClr val="1F497D"/>
                </a:solidFill>
                <a:latin typeface="RoBOTO" panose="020B0604020202020204" charset="0"/>
                <a:ea typeface="RoBOTO" panose="020B0604020202020204" charset="0"/>
                <a:cs typeface="Times New Roman" panose="02020603050405020304" pitchFamily="18" charset="0"/>
              </a:rPr>
              <a:t> </a:t>
            </a:r>
            <a:r>
              <a:rPr lang="ca-E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  <a:ea typeface="RoBOTO" panose="020B0604020202020204" charset="0"/>
                <a:cs typeface="Times New Roman" panose="02020603050405020304" pitchFamily="18" charset="0"/>
              </a:rPr>
              <a:t>        </a:t>
            </a:r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La Laura és una jove de 18 anys que, just ara, ha finalitzat el seu cicle formatiu de grau mitjà en mecànica.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La seva família no passa pel seu millor moment i, per aquest motiu, la Laura ha decidit independitzar-se. A través d’Internet, ha trobat un petit poble a la Cerdanya, on ofereixen una ajuda per a joves. Aquesta ajuda consisteix en l’oferta d’una casa per 300 € mensuals, durant dos anys, per a tres joves que, a condició, treballin al poble.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Curiosament, hi ha 3 vacants al poble: un mecànic, un forner i un granger. </a:t>
            </a: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Atesa la seva especialització, la Laura sol·licita la feina de mecànic, i un amic seu la de forner. Al cap de pocs dies, l’Ajuntament els comunica que han estat escollits en tots dos llocs de treball i els facilita el contacte del noi que treballarà a la granja i que, consegüentment, compartirà la casa amb ells.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En Pere, propietari del taller i futur cap de la Laura, li ha ofert un contracte de 700 € nets/mes, a jornada completa, amb dues pagues extres de 700 € (una el juny i l’altra el desembre).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Fent una petita estimació, la Laura creu que, per part seva, les despeses pujaran a: 15 €/mes d’electricitat; 20 € cada tres mesos d’aigua; 20 € cada dos mesos de gas i 15 €/mes d’Internet i telèfon fix. D’altra banda, pel seu contracte de mòbil, paga 22 € mensuals. En productes de neteja i higiene personal creu que gastarà 10 € cada 15 dies, i en roba, 150 € cada vegada que arribin les rebaixes.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La Laura calcula que, entre el que comprarà i pagarà a mitges amb els seus companys i el que es comprarà, exclusivament, per menjar, sumarà 125 € mensuals.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De tant en tant, anirà a fer un menú a Cal </a:t>
            </a:r>
            <a:r>
              <a:rPr lang="ca-E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Pepitu</a:t>
            </a:r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, el restaurant del poble, on el menú costa 8 €. Estimem que hi anirà 5 cops al mes. En l’apartat lúdic, també creu que es gastarà sobre 25 € setmanals al bar del poble. </a:t>
            </a: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Encara que la feina la té al costat de casa, té una moto per a quan s’ha de moure pels pobles del voltant. Calcula que no es gastarà més de 40 € mensuals en benzina. Actualment, </a:t>
            </a:r>
            <a:r>
              <a:rPr lang="ca-E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paga </a:t>
            </a:r>
            <a:r>
              <a:rPr lang="ca-E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13</a:t>
            </a:r>
            <a:r>
              <a:rPr lang="ca-E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0 </a:t>
            </a:r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€ anuals per l’assegurança de la moto.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Finalment, vol estalviar 20% del seu sou mensual, i una paga extra sencera, amb la intenció de tornar a estudiar més endavant. </a:t>
            </a:r>
          </a:p>
          <a:p>
            <a:pPr algn="just"/>
            <a:endParaRPr lang="ca-E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RoBOTO" panose="020B0604020202020204"/>
            </a:endParaRPr>
          </a:p>
          <a:p>
            <a:pPr algn="just"/>
            <a:r>
              <a:rPr lang="ca-E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B0604020202020204"/>
              </a:rPr>
              <a:t>Amb l’altra paga extra, i depenent de com vagin les coses, està pensant a tornar al poble dels seus pares i, aprofitant un local que li deixa el seu tiet, muntar-hi un taller de reparació de bicicletes. </a:t>
            </a:r>
            <a:endParaRPr lang="ca-ES" sz="11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RoBOTO" panose="020B0604020202020204"/>
              <a:ea typeface="RoBOTO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604299" y="970059"/>
            <a:ext cx="5740842" cy="572494"/>
          </a:xfrm>
          <a:prstGeom prst="round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latin typeface="RoBOTO" panose="020B0604020202020204" charset="0"/>
                <a:ea typeface="RoBOTO" panose="020B0604020202020204" charset="0"/>
              </a:rPr>
              <a:t>ADMINISTRANT ELS TEUS DINERS</a:t>
            </a:r>
            <a:endParaRPr lang="es-ES" b="1" dirty="0">
              <a:latin typeface="RoBOTO" panose="020B0604020202020204" charset="0"/>
              <a:ea typeface="RoBOTO" panose="020B060402020202020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E3EDEC"/>
              </a:clrFrom>
              <a:clrTo>
                <a:srgbClr val="E3EDE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61" t="4914" r="26187" b="65068"/>
          <a:stretch/>
        </p:blipFill>
        <p:spPr>
          <a:xfrm>
            <a:off x="4610100" y="262375"/>
            <a:ext cx="2047875" cy="1546588"/>
          </a:xfrm>
          <a:prstGeom prst="flowChartPreparation">
            <a:avLst/>
          </a:prstGeom>
          <a:noFill/>
        </p:spPr>
      </p:pic>
      <p:sp>
        <p:nvSpPr>
          <p:cNvPr id="6" name="CuadroTexto 5"/>
          <p:cNvSpPr txBox="1"/>
          <p:nvPr/>
        </p:nvSpPr>
        <p:spPr>
          <a:xfrm rot="21410086">
            <a:off x="4643045" y="859501"/>
            <a:ext cx="1924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</a:rPr>
              <a:t>EL PRESSUPOST DE LA LAURA</a:t>
            </a:r>
            <a:endParaRPr lang="es-ES" sz="1400" b="1" dirty="0">
              <a:solidFill>
                <a:schemeClr val="bg1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27" name="Marcador de número de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2D7A-1334-44CC-94EB-4FCC8D9ED54E}" type="slidenum">
              <a:rPr lang="es-ES" smtClean="0"/>
              <a:t>1</a:t>
            </a:fld>
            <a:endParaRPr lang="es-ES"/>
          </a:p>
        </p:txBody>
      </p:sp>
      <p:pic>
        <p:nvPicPr>
          <p:cNvPr id="31" name="Recurso-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370" y="8286750"/>
            <a:ext cx="1745878" cy="16192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052932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528</Words>
  <Application>Microsoft Office PowerPoint</Application>
  <PresentationFormat>A4 (210 x 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Times New Roman</vt:lpstr>
      <vt:lpstr>Tema de Office</vt:lpstr>
      <vt:lpstr>Diseño personalizado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Auxiliar2</dc:creator>
  <cp:lastModifiedBy>Auxiliar5</cp:lastModifiedBy>
  <cp:revision>52</cp:revision>
  <cp:lastPrinted>2019-04-30T13:19:45Z</cp:lastPrinted>
  <dcterms:created xsi:type="dcterms:W3CDTF">2019-04-30T08:49:57Z</dcterms:created>
  <dcterms:modified xsi:type="dcterms:W3CDTF">2020-11-05T08:40:55Z</dcterms:modified>
</cp:coreProperties>
</file>