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2"/>
  </p:notesMasterIdLst>
  <p:sldIdLst>
    <p:sldId id="256" r:id="rId3"/>
    <p:sldId id="257" r:id="rId4"/>
    <p:sldId id="258" r:id="rId5"/>
    <p:sldId id="259" r:id="rId6"/>
    <p:sldId id="260" r:id="rId7"/>
    <p:sldId id="261" r:id="rId8"/>
    <p:sldId id="262" r:id="rId9"/>
    <p:sldId id="263" r:id="rId10"/>
    <p:sldId id="264" r:id="rId11"/>
  </p:sldIdLst>
  <p:sldSz cx="6858000" cy="9906000" type="A4"/>
  <p:notesSz cx="6797675" cy="9926638"/>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D"/>
    <a:srgbClr val="C0504D"/>
    <a:srgbClr val="DDA09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4" d="100"/>
          <a:sy n="74" d="100"/>
        </p:scale>
        <p:origin x="311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FCDEDBC5-3DFF-4573-B29A-296B29D4594D}" type="datetimeFigureOut">
              <a:rPr lang="es-ES" smtClean="0"/>
              <a:t>05/11/2020</a:t>
            </a:fld>
            <a:endParaRPr lang="es-ES"/>
          </a:p>
        </p:txBody>
      </p:sp>
      <p:sp>
        <p:nvSpPr>
          <p:cNvPr id="4" name="Marcador de imagen de diapositiva 3"/>
          <p:cNvSpPr>
            <a:spLocks noGrp="1" noRot="1" noChangeAspect="1"/>
          </p:cNvSpPr>
          <p:nvPr>
            <p:ph type="sldImg" idx="2"/>
          </p:nvPr>
        </p:nvSpPr>
        <p:spPr>
          <a:xfrm>
            <a:off x="2239963" y="1241425"/>
            <a:ext cx="2317750" cy="3349625"/>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A981EECE-6E22-4122-A3F3-0F252994F1DB}" type="slidenum">
              <a:rPr lang="es-ES" smtClean="0"/>
              <a:t>‹Nº›</a:t>
            </a:fld>
            <a:endParaRPr lang="es-ES"/>
          </a:p>
        </p:txBody>
      </p:sp>
    </p:spTree>
    <p:extLst>
      <p:ext uri="{BB962C8B-B14F-4D97-AF65-F5344CB8AC3E}">
        <p14:creationId xmlns:p14="http://schemas.microsoft.com/office/powerpoint/2010/main" val="14264292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857250" y="1621191"/>
            <a:ext cx="5143500" cy="3448756"/>
          </a:xfrm>
        </p:spPr>
        <p:txBody>
          <a:bodyPr anchor="b"/>
          <a:lstStyle>
            <a:lvl1pPr algn="ctr">
              <a:defRPr sz="3375"/>
            </a:lvl1pPr>
          </a:lstStyle>
          <a:p>
            <a:r>
              <a:rPr lang="es-ES"/>
              <a:t>Haga clic para modificar el estilo de título del patrón</a:t>
            </a:r>
          </a:p>
        </p:txBody>
      </p:sp>
      <p:sp>
        <p:nvSpPr>
          <p:cNvPr id="3" name="Subtítulo 2"/>
          <p:cNvSpPr>
            <a:spLocks noGrp="1"/>
          </p:cNvSpPr>
          <p:nvPr>
            <p:ph type="subTitle" idx="1"/>
          </p:nvPr>
        </p:nvSpPr>
        <p:spPr>
          <a:xfrm>
            <a:off x="857250" y="5202944"/>
            <a:ext cx="5143500" cy="2391656"/>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s-ES"/>
              <a:t>Haga clic para editar el estilo de subtítulo del patrón</a:t>
            </a:r>
          </a:p>
        </p:txBody>
      </p:sp>
      <p:sp>
        <p:nvSpPr>
          <p:cNvPr id="4" name="Marcador de fecha 3"/>
          <p:cNvSpPr>
            <a:spLocks noGrp="1"/>
          </p:cNvSpPr>
          <p:nvPr>
            <p:ph type="dt" sz="half" idx="10"/>
          </p:nvPr>
        </p:nvSpPr>
        <p:spPr/>
        <p:txBody>
          <a:bodyPr/>
          <a:lstStyle/>
          <a:p>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E3E02D7A-1334-44CC-94EB-4FCC8D9ED54E}" type="slidenum">
              <a:rPr lang="es-ES" smtClean="0"/>
              <a:t>‹Nº›</a:t>
            </a:fld>
            <a:endParaRPr lang="es-ES"/>
          </a:p>
        </p:txBody>
      </p:sp>
    </p:spTree>
    <p:extLst>
      <p:ext uri="{BB962C8B-B14F-4D97-AF65-F5344CB8AC3E}">
        <p14:creationId xmlns:p14="http://schemas.microsoft.com/office/powerpoint/2010/main" val="39646681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E3E02D7A-1334-44CC-94EB-4FCC8D9ED54E}" type="slidenum">
              <a:rPr lang="es-ES" smtClean="0"/>
              <a:t>‹Nº›</a:t>
            </a:fld>
            <a:endParaRPr lang="es-ES"/>
          </a:p>
        </p:txBody>
      </p:sp>
    </p:spTree>
    <p:extLst>
      <p:ext uri="{BB962C8B-B14F-4D97-AF65-F5344CB8AC3E}">
        <p14:creationId xmlns:p14="http://schemas.microsoft.com/office/powerpoint/2010/main" val="18064913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4907756" y="527403"/>
            <a:ext cx="1478756" cy="8394877"/>
          </a:xfrm>
        </p:spPr>
        <p:txBody>
          <a:bodyPr vert="eaVert"/>
          <a:lstStyle/>
          <a:p>
            <a:r>
              <a:rPr lang="es-ES"/>
              <a:t>Haga clic para modificar el estilo de título del patrón</a:t>
            </a:r>
          </a:p>
        </p:txBody>
      </p:sp>
      <p:sp>
        <p:nvSpPr>
          <p:cNvPr id="3" name="Marcador de texto vertical 2"/>
          <p:cNvSpPr>
            <a:spLocks noGrp="1"/>
          </p:cNvSpPr>
          <p:nvPr>
            <p:ph type="body" orient="vert" idx="1"/>
          </p:nvPr>
        </p:nvSpPr>
        <p:spPr>
          <a:xfrm>
            <a:off x="471487" y="527403"/>
            <a:ext cx="4350544" cy="8394877"/>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E3E02D7A-1334-44CC-94EB-4FCC8D9ED54E}" type="slidenum">
              <a:rPr lang="es-ES" smtClean="0"/>
              <a:t>‹Nº›</a:t>
            </a:fld>
            <a:endParaRPr lang="es-ES"/>
          </a:p>
        </p:txBody>
      </p:sp>
    </p:spTree>
    <p:extLst>
      <p:ext uri="{BB962C8B-B14F-4D97-AF65-F5344CB8AC3E}">
        <p14:creationId xmlns:p14="http://schemas.microsoft.com/office/powerpoint/2010/main" val="6866661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857250" y="1620838"/>
            <a:ext cx="5143500" cy="3449637"/>
          </a:xfrm>
        </p:spPr>
        <p:txBody>
          <a:bodyPr anchor="b"/>
          <a:lstStyle>
            <a:lvl1pPr algn="ctr">
              <a:defRPr sz="6000"/>
            </a:lvl1pPr>
          </a:lstStyle>
          <a:p>
            <a:r>
              <a:rPr lang="es-ES"/>
              <a:t>Haga clic para modificar el estilo de título del patrón</a:t>
            </a:r>
          </a:p>
        </p:txBody>
      </p:sp>
      <p:sp>
        <p:nvSpPr>
          <p:cNvPr id="3" name="Subtítulo 2"/>
          <p:cNvSpPr>
            <a:spLocks noGrp="1"/>
          </p:cNvSpPr>
          <p:nvPr>
            <p:ph type="subTitle" idx="1"/>
          </p:nvPr>
        </p:nvSpPr>
        <p:spPr>
          <a:xfrm>
            <a:off x="857250" y="5202238"/>
            <a:ext cx="5143500" cy="23923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p>
        </p:txBody>
      </p:sp>
      <p:sp>
        <p:nvSpPr>
          <p:cNvPr id="4" name="Marcador de fecha 3"/>
          <p:cNvSpPr>
            <a:spLocks noGrp="1"/>
          </p:cNvSpPr>
          <p:nvPr>
            <p:ph type="dt" sz="half" idx="10"/>
          </p:nvPr>
        </p:nvSpPr>
        <p:spPr/>
        <p:txBody>
          <a:bodyPr/>
          <a:lstStyle/>
          <a:p>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D95B4475-61BF-41B5-B06B-387C7BBCCC2E}" type="slidenum">
              <a:rPr lang="es-ES" smtClean="0"/>
              <a:t>‹Nº›</a:t>
            </a:fld>
            <a:endParaRPr lang="es-ES"/>
          </a:p>
        </p:txBody>
      </p:sp>
    </p:spTree>
    <p:extLst>
      <p:ext uri="{BB962C8B-B14F-4D97-AF65-F5344CB8AC3E}">
        <p14:creationId xmlns:p14="http://schemas.microsoft.com/office/powerpoint/2010/main" val="40130396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D95B4475-61BF-41B5-B06B-387C7BBCCC2E}" type="slidenum">
              <a:rPr lang="es-ES" smtClean="0"/>
              <a:t>‹Nº›</a:t>
            </a:fld>
            <a:endParaRPr lang="es-ES"/>
          </a:p>
        </p:txBody>
      </p:sp>
    </p:spTree>
    <p:extLst>
      <p:ext uri="{BB962C8B-B14F-4D97-AF65-F5344CB8AC3E}">
        <p14:creationId xmlns:p14="http://schemas.microsoft.com/office/powerpoint/2010/main" val="21558959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468313" y="2470150"/>
            <a:ext cx="5915025" cy="4119563"/>
          </a:xfrm>
        </p:spPr>
        <p:txBody>
          <a:bodyPr anchor="b"/>
          <a:lstStyle>
            <a:lvl1pPr>
              <a:defRPr sz="6000"/>
            </a:lvl1pPr>
          </a:lstStyle>
          <a:p>
            <a:r>
              <a:rPr lang="es-ES"/>
              <a:t>Haga clic para modificar el estilo de título del patrón</a:t>
            </a:r>
          </a:p>
        </p:txBody>
      </p:sp>
      <p:sp>
        <p:nvSpPr>
          <p:cNvPr id="3" name="Marcador de texto 2"/>
          <p:cNvSpPr>
            <a:spLocks noGrp="1"/>
          </p:cNvSpPr>
          <p:nvPr>
            <p:ph type="body" idx="1"/>
          </p:nvPr>
        </p:nvSpPr>
        <p:spPr>
          <a:xfrm>
            <a:off x="468313" y="6629400"/>
            <a:ext cx="5915025" cy="21669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p>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D95B4475-61BF-41B5-B06B-387C7BBCCC2E}" type="slidenum">
              <a:rPr lang="es-ES" smtClean="0"/>
              <a:t>‹Nº›</a:t>
            </a:fld>
            <a:endParaRPr lang="es-ES"/>
          </a:p>
        </p:txBody>
      </p:sp>
    </p:spTree>
    <p:extLst>
      <p:ext uri="{BB962C8B-B14F-4D97-AF65-F5344CB8AC3E}">
        <p14:creationId xmlns:p14="http://schemas.microsoft.com/office/powerpoint/2010/main" val="4607093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sz="half" idx="1"/>
          </p:nvPr>
        </p:nvSpPr>
        <p:spPr>
          <a:xfrm>
            <a:off x="471488" y="2636838"/>
            <a:ext cx="2881312" cy="6284912"/>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p:nvPr>
        </p:nvSpPr>
        <p:spPr>
          <a:xfrm>
            <a:off x="3505200" y="2636838"/>
            <a:ext cx="2881313" cy="6284912"/>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p:cNvSpPr>
            <a:spLocks noGrp="1"/>
          </p:cNvSpPr>
          <p:nvPr>
            <p:ph type="dt" sz="half" idx="10"/>
          </p:nvPr>
        </p:nvSpPr>
        <p:spPr/>
        <p:txBody>
          <a:bodyPr/>
          <a:lstStyle/>
          <a:p>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D95B4475-61BF-41B5-B06B-387C7BBCCC2E}" type="slidenum">
              <a:rPr lang="es-ES" smtClean="0"/>
              <a:t>‹Nº›</a:t>
            </a:fld>
            <a:endParaRPr lang="es-ES"/>
          </a:p>
        </p:txBody>
      </p:sp>
    </p:spTree>
    <p:extLst>
      <p:ext uri="{BB962C8B-B14F-4D97-AF65-F5344CB8AC3E}">
        <p14:creationId xmlns:p14="http://schemas.microsoft.com/office/powerpoint/2010/main" val="42154141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473075" y="527050"/>
            <a:ext cx="5915025" cy="1914525"/>
          </a:xfrm>
        </p:spPr>
        <p:txBody>
          <a:bodyPr/>
          <a:lstStyle/>
          <a:p>
            <a:r>
              <a:rPr lang="es-ES"/>
              <a:t>Haga clic para modificar el estilo de título del patrón</a:t>
            </a:r>
          </a:p>
        </p:txBody>
      </p:sp>
      <p:sp>
        <p:nvSpPr>
          <p:cNvPr id="3" name="Marcador de texto 2"/>
          <p:cNvSpPr>
            <a:spLocks noGrp="1"/>
          </p:cNvSpPr>
          <p:nvPr>
            <p:ph type="body" idx="1"/>
          </p:nvPr>
        </p:nvSpPr>
        <p:spPr>
          <a:xfrm>
            <a:off x="473075" y="2428875"/>
            <a:ext cx="2900363" cy="11890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473075" y="3617913"/>
            <a:ext cx="2900363" cy="5322887"/>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p:nvPr>
        </p:nvSpPr>
        <p:spPr>
          <a:xfrm>
            <a:off x="3471863" y="2428875"/>
            <a:ext cx="2916237" cy="11890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3471863" y="3617913"/>
            <a:ext cx="2916237" cy="5322887"/>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p:cNvSpPr>
            <a:spLocks noGrp="1"/>
          </p:cNvSpPr>
          <p:nvPr>
            <p:ph type="dt" sz="half" idx="10"/>
          </p:nvPr>
        </p:nvSpPr>
        <p:spPr/>
        <p:txBody>
          <a:bodyPr/>
          <a:lstStyle/>
          <a:p>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D95B4475-61BF-41B5-B06B-387C7BBCCC2E}" type="slidenum">
              <a:rPr lang="es-ES" smtClean="0"/>
              <a:t>‹Nº›</a:t>
            </a:fld>
            <a:endParaRPr lang="es-ES"/>
          </a:p>
        </p:txBody>
      </p:sp>
    </p:spTree>
    <p:extLst>
      <p:ext uri="{BB962C8B-B14F-4D97-AF65-F5344CB8AC3E}">
        <p14:creationId xmlns:p14="http://schemas.microsoft.com/office/powerpoint/2010/main" val="14259686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fecha 2"/>
          <p:cNvSpPr>
            <a:spLocks noGrp="1"/>
          </p:cNvSpPr>
          <p:nvPr>
            <p:ph type="dt" sz="half" idx="10"/>
          </p:nvPr>
        </p:nvSpPr>
        <p:spPr/>
        <p:txBody>
          <a:bodyPr/>
          <a:lstStyle/>
          <a:p>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D95B4475-61BF-41B5-B06B-387C7BBCCC2E}" type="slidenum">
              <a:rPr lang="es-ES" smtClean="0"/>
              <a:t>‹Nº›</a:t>
            </a:fld>
            <a:endParaRPr lang="es-ES"/>
          </a:p>
        </p:txBody>
      </p:sp>
    </p:spTree>
    <p:extLst>
      <p:ext uri="{BB962C8B-B14F-4D97-AF65-F5344CB8AC3E}">
        <p14:creationId xmlns:p14="http://schemas.microsoft.com/office/powerpoint/2010/main" val="41134105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D95B4475-61BF-41B5-B06B-387C7BBCCC2E}" type="slidenum">
              <a:rPr lang="es-ES" smtClean="0"/>
              <a:t>‹Nº›</a:t>
            </a:fld>
            <a:endParaRPr lang="es-ES"/>
          </a:p>
        </p:txBody>
      </p:sp>
    </p:spTree>
    <p:extLst>
      <p:ext uri="{BB962C8B-B14F-4D97-AF65-F5344CB8AC3E}">
        <p14:creationId xmlns:p14="http://schemas.microsoft.com/office/powerpoint/2010/main" val="502008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73075" y="660400"/>
            <a:ext cx="2211388" cy="2311400"/>
          </a:xfrm>
        </p:spPr>
        <p:txBody>
          <a:bodyPr anchor="b"/>
          <a:lstStyle>
            <a:lvl1pPr>
              <a:defRPr sz="3200"/>
            </a:lvl1pPr>
          </a:lstStyle>
          <a:p>
            <a:r>
              <a:rPr lang="es-ES"/>
              <a:t>Haga clic para modificar el estilo de título del patrón</a:t>
            </a:r>
          </a:p>
        </p:txBody>
      </p:sp>
      <p:sp>
        <p:nvSpPr>
          <p:cNvPr id="3" name="Marcador de contenido 2"/>
          <p:cNvSpPr>
            <a:spLocks noGrp="1"/>
          </p:cNvSpPr>
          <p:nvPr>
            <p:ph idx="1"/>
          </p:nvPr>
        </p:nvSpPr>
        <p:spPr>
          <a:xfrm>
            <a:off x="2916238" y="1425575"/>
            <a:ext cx="3471862" cy="70405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p:nvPr>
        </p:nvSpPr>
        <p:spPr>
          <a:xfrm>
            <a:off x="473075" y="2971800"/>
            <a:ext cx="2211388" cy="550545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D95B4475-61BF-41B5-B06B-387C7BBCCC2E}" type="slidenum">
              <a:rPr lang="es-ES" smtClean="0"/>
              <a:t>‹Nº›</a:t>
            </a:fld>
            <a:endParaRPr lang="es-ES"/>
          </a:p>
        </p:txBody>
      </p:sp>
    </p:spTree>
    <p:extLst>
      <p:ext uri="{BB962C8B-B14F-4D97-AF65-F5344CB8AC3E}">
        <p14:creationId xmlns:p14="http://schemas.microsoft.com/office/powerpoint/2010/main" val="25243007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E3E02D7A-1334-44CC-94EB-4FCC8D9ED54E}" type="slidenum">
              <a:rPr lang="es-ES" smtClean="0"/>
              <a:t>‹Nº›</a:t>
            </a:fld>
            <a:endParaRPr lang="es-ES"/>
          </a:p>
        </p:txBody>
      </p:sp>
    </p:spTree>
    <p:extLst>
      <p:ext uri="{BB962C8B-B14F-4D97-AF65-F5344CB8AC3E}">
        <p14:creationId xmlns:p14="http://schemas.microsoft.com/office/powerpoint/2010/main" val="10251170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73075" y="660400"/>
            <a:ext cx="2211388" cy="2311400"/>
          </a:xfrm>
        </p:spPr>
        <p:txBody>
          <a:bodyPr anchor="b"/>
          <a:lstStyle>
            <a:lvl1pPr>
              <a:defRPr sz="3200"/>
            </a:lvl1pPr>
          </a:lstStyle>
          <a:p>
            <a:r>
              <a:rPr lang="es-ES"/>
              <a:t>Haga clic para modificar el estilo de título del patrón</a:t>
            </a:r>
          </a:p>
        </p:txBody>
      </p:sp>
      <p:sp>
        <p:nvSpPr>
          <p:cNvPr id="3" name="Marcador de posición de imagen 2"/>
          <p:cNvSpPr>
            <a:spLocks noGrp="1"/>
          </p:cNvSpPr>
          <p:nvPr>
            <p:ph type="pic" idx="1"/>
          </p:nvPr>
        </p:nvSpPr>
        <p:spPr>
          <a:xfrm>
            <a:off x="2916238" y="1425575"/>
            <a:ext cx="3471862" cy="704056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473075" y="2971800"/>
            <a:ext cx="2211388" cy="550545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D95B4475-61BF-41B5-B06B-387C7BBCCC2E}" type="slidenum">
              <a:rPr lang="es-ES" smtClean="0"/>
              <a:t>‹Nº›</a:t>
            </a:fld>
            <a:endParaRPr lang="es-ES"/>
          </a:p>
        </p:txBody>
      </p:sp>
    </p:spTree>
    <p:extLst>
      <p:ext uri="{BB962C8B-B14F-4D97-AF65-F5344CB8AC3E}">
        <p14:creationId xmlns:p14="http://schemas.microsoft.com/office/powerpoint/2010/main" val="6218183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D95B4475-61BF-41B5-B06B-387C7BBCCC2E}" type="slidenum">
              <a:rPr lang="es-ES" smtClean="0"/>
              <a:t>‹Nº›</a:t>
            </a:fld>
            <a:endParaRPr lang="es-ES"/>
          </a:p>
        </p:txBody>
      </p:sp>
    </p:spTree>
    <p:extLst>
      <p:ext uri="{BB962C8B-B14F-4D97-AF65-F5344CB8AC3E}">
        <p14:creationId xmlns:p14="http://schemas.microsoft.com/office/powerpoint/2010/main" val="4494129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4908550" y="527050"/>
            <a:ext cx="1477963" cy="8394700"/>
          </a:xfrm>
        </p:spPr>
        <p:txBody>
          <a:bodyPr vert="eaVert"/>
          <a:lstStyle/>
          <a:p>
            <a:r>
              <a:rPr lang="es-ES"/>
              <a:t>Haga clic para modificar el estilo de título del patrón</a:t>
            </a:r>
          </a:p>
        </p:txBody>
      </p:sp>
      <p:sp>
        <p:nvSpPr>
          <p:cNvPr id="3" name="Marcador de texto vertical 2"/>
          <p:cNvSpPr>
            <a:spLocks noGrp="1"/>
          </p:cNvSpPr>
          <p:nvPr>
            <p:ph type="body" orient="vert" idx="1"/>
          </p:nvPr>
        </p:nvSpPr>
        <p:spPr>
          <a:xfrm>
            <a:off x="471488" y="527050"/>
            <a:ext cx="4284662" cy="8394700"/>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D95B4475-61BF-41B5-B06B-387C7BBCCC2E}" type="slidenum">
              <a:rPr lang="es-ES" smtClean="0"/>
              <a:t>‹Nº›</a:t>
            </a:fld>
            <a:endParaRPr lang="es-ES"/>
          </a:p>
        </p:txBody>
      </p:sp>
    </p:spTree>
    <p:extLst>
      <p:ext uri="{BB962C8B-B14F-4D97-AF65-F5344CB8AC3E}">
        <p14:creationId xmlns:p14="http://schemas.microsoft.com/office/powerpoint/2010/main" val="6037609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467916" y="2469622"/>
            <a:ext cx="5915025" cy="4120620"/>
          </a:xfrm>
        </p:spPr>
        <p:txBody>
          <a:bodyPr anchor="b"/>
          <a:lstStyle>
            <a:lvl1pPr>
              <a:defRPr sz="3375"/>
            </a:lvl1pPr>
          </a:lstStyle>
          <a:p>
            <a:r>
              <a:rPr lang="es-ES"/>
              <a:t>Haga clic para modificar el estilo de título del patrón</a:t>
            </a:r>
          </a:p>
        </p:txBody>
      </p:sp>
      <p:sp>
        <p:nvSpPr>
          <p:cNvPr id="3" name="Marcador de texto 2"/>
          <p:cNvSpPr>
            <a:spLocks noGrp="1"/>
          </p:cNvSpPr>
          <p:nvPr>
            <p:ph type="body" idx="1"/>
          </p:nvPr>
        </p:nvSpPr>
        <p:spPr>
          <a:xfrm>
            <a:off x="467916" y="6629225"/>
            <a:ext cx="5915025" cy="2166937"/>
          </a:xfrm>
        </p:spPr>
        <p:txBody>
          <a:bodyPr/>
          <a:lstStyle>
            <a:lvl1pPr marL="0" indent="0">
              <a:buNone/>
              <a:defRPr sz="1350">
                <a:solidFill>
                  <a:schemeClr val="tx1">
                    <a:tint val="75000"/>
                  </a:schemeClr>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p>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E3E02D7A-1334-44CC-94EB-4FCC8D9ED54E}" type="slidenum">
              <a:rPr lang="es-ES" smtClean="0"/>
              <a:t>‹Nº›</a:t>
            </a:fld>
            <a:endParaRPr lang="es-ES"/>
          </a:p>
        </p:txBody>
      </p:sp>
    </p:spTree>
    <p:extLst>
      <p:ext uri="{BB962C8B-B14F-4D97-AF65-F5344CB8AC3E}">
        <p14:creationId xmlns:p14="http://schemas.microsoft.com/office/powerpoint/2010/main" val="429166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sz="half" idx="1"/>
          </p:nvPr>
        </p:nvSpPr>
        <p:spPr>
          <a:xfrm>
            <a:off x="471488" y="2637014"/>
            <a:ext cx="2914650" cy="6285266"/>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p:nvPr>
        </p:nvSpPr>
        <p:spPr>
          <a:xfrm>
            <a:off x="3471863" y="2637014"/>
            <a:ext cx="2914650" cy="6285266"/>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p:cNvSpPr>
            <a:spLocks noGrp="1"/>
          </p:cNvSpPr>
          <p:nvPr>
            <p:ph type="dt" sz="half" idx="10"/>
          </p:nvPr>
        </p:nvSpPr>
        <p:spPr/>
        <p:txBody>
          <a:bodyPr/>
          <a:lstStyle/>
          <a:p>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E3E02D7A-1334-44CC-94EB-4FCC8D9ED54E}" type="slidenum">
              <a:rPr lang="es-ES" smtClean="0"/>
              <a:t>‹Nº›</a:t>
            </a:fld>
            <a:endParaRPr lang="es-ES"/>
          </a:p>
        </p:txBody>
      </p:sp>
    </p:spTree>
    <p:extLst>
      <p:ext uri="{BB962C8B-B14F-4D97-AF65-F5344CB8AC3E}">
        <p14:creationId xmlns:p14="http://schemas.microsoft.com/office/powerpoint/2010/main" val="14563006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472381" y="527404"/>
            <a:ext cx="5915025" cy="1914702"/>
          </a:xfrm>
        </p:spPr>
        <p:txBody>
          <a:bodyPr/>
          <a:lstStyle/>
          <a:p>
            <a:r>
              <a:rPr lang="es-ES"/>
              <a:t>Haga clic para modificar el estilo de título del patrón</a:t>
            </a:r>
          </a:p>
        </p:txBody>
      </p:sp>
      <p:sp>
        <p:nvSpPr>
          <p:cNvPr id="3" name="Marcador de texto 2"/>
          <p:cNvSpPr>
            <a:spLocks noGrp="1"/>
          </p:cNvSpPr>
          <p:nvPr>
            <p:ph type="body" idx="1"/>
          </p:nvPr>
        </p:nvSpPr>
        <p:spPr>
          <a:xfrm>
            <a:off x="472381" y="2428347"/>
            <a:ext cx="2901255" cy="1190095"/>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s-ES"/>
              <a:t>Editar el estilo de texto del patrón</a:t>
            </a:r>
          </a:p>
        </p:txBody>
      </p:sp>
      <p:sp>
        <p:nvSpPr>
          <p:cNvPr id="4" name="Marcador de contenido 3"/>
          <p:cNvSpPr>
            <a:spLocks noGrp="1"/>
          </p:cNvSpPr>
          <p:nvPr>
            <p:ph sz="half" idx="2"/>
          </p:nvPr>
        </p:nvSpPr>
        <p:spPr>
          <a:xfrm>
            <a:off x="472381" y="3618442"/>
            <a:ext cx="2901255" cy="5322183"/>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p:nvPr>
        </p:nvSpPr>
        <p:spPr>
          <a:xfrm>
            <a:off x="3471863" y="2428347"/>
            <a:ext cx="2915543" cy="1190095"/>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s-ES"/>
              <a:t>Editar el estilo de texto del patrón</a:t>
            </a:r>
          </a:p>
        </p:txBody>
      </p:sp>
      <p:sp>
        <p:nvSpPr>
          <p:cNvPr id="6" name="Marcador de contenido 5"/>
          <p:cNvSpPr>
            <a:spLocks noGrp="1"/>
          </p:cNvSpPr>
          <p:nvPr>
            <p:ph sz="quarter" idx="4"/>
          </p:nvPr>
        </p:nvSpPr>
        <p:spPr>
          <a:xfrm>
            <a:off x="3471863" y="3618442"/>
            <a:ext cx="2915543" cy="5322183"/>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p:cNvSpPr>
            <a:spLocks noGrp="1"/>
          </p:cNvSpPr>
          <p:nvPr>
            <p:ph type="dt" sz="half" idx="10"/>
          </p:nvPr>
        </p:nvSpPr>
        <p:spPr/>
        <p:txBody>
          <a:bodyPr/>
          <a:lstStyle/>
          <a:p>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E3E02D7A-1334-44CC-94EB-4FCC8D9ED54E}" type="slidenum">
              <a:rPr lang="es-ES" smtClean="0"/>
              <a:t>‹Nº›</a:t>
            </a:fld>
            <a:endParaRPr lang="es-ES"/>
          </a:p>
        </p:txBody>
      </p:sp>
    </p:spTree>
    <p:extLst>
      <p:ext uri="{BB962C8B-B14F-4D97-AF65-F5344CB8AC3E}">
        <p14:creationId xmlns:p14="http://schemas.microsoft.com/office/powerpoint/2010/main" val="981000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fecha 2"/>
          <p:cNvSpPr>
            <a:spLocks noGrp="1"/>
          </p:cNvSpPr>
          <p:nvPr>
            <p:ph type="dt" sz="half" idx="10"/>
          </p:nvPr>
        </p:nvSpPr>
        <p:spPr/>
        <p:txBody>
          <a:bodyPr/>
          <a:lstStyle/>
          <a:p>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E3E02D7A-1334-44CC-94EB-4FCC8D9ED54E}" type="slidenum">
              <a:rPr lang="es-ES" smtClean="0"/>
              <a:t>‹Nº›</a:t>
            </a:fld>
            <a:endParaRPr lang="es-ES"/>
          </a:p>
        </p:txBody>
      </p:sp>
    </p:spTree>
    <p:extLst>
      <p:ext uri="{BB962C8B-B14F-4D97-AF65-F5344CB8AC3E}">
        <p14:creationId xmlns:p14="http://schemas.microsoft.com/office/powerpoint/2010/main" val="4044367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E3E02D7A-1334-44CC-94EB-4FCC8D9ED54E}" type="slidenum">
              <a:rPr lang="es-ES" smtClean="0"/>
              <a:t>‹Nº›</a:t>
            </a:fld>
            <a:endParaRPr lang="es-ES"/>
          </a:p>
        </p:txBody>
      </p:sp>
      <p:pic>
        <p:nvPicPr>
          <p:cNvPr id="6" name="0 Imagen"/>
          <p:cNvPicPr/>
          <p:nvPr userDrawn="1"/>
        </p:nvPicPr>
        <p:blipFill>
          <a:blip r:embed="rId2" cstate="print">
            <a:extLst>
              <a:ext uri="{28A0092B-C50C-407E-A947-70E740481C1C}">
                <a14:useLocalDpi xmlns:a14="http://schemas.microsoft.com/office/drawing/2010/main" val="0"/>
              </a:ext>
            </a:extLst>
          </a:blip>
          <a:stretch>
            <a:fillRect/>
          </a:stretch>
        </p:blipFill>
        <p:spPr>
          <a:xfrm>
            <a:off x="617516" y="193636"/>
            <a:ext cx="1209014" cy="705258"/>
          </a:xfrm>
          <a:prstGeom prst="rect">
            <a:avLst/>
          </a:prstGeom>
        </p:spPr>
      </p:pic>
    </p:spTree>
    <p:extLst>
      <p:ext uri="{BB962C8B-B14F-4D97-AF65-F5344CB8AC3E}">
        <p14:creationId xmlns:p14="http://schemas.microsoft.com/office/powerpoint/2010/main" val="34041239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72381" y="660400"/>
            <a:ext cx="2211883" cy="2311400"/>
          </a:xfrm>
        </p:spPr>
        <p:txBody>
          <a:bodyPr anchor="b"/>
          <a:lstStyle>
            <a:lvl1pPr>
              <a:defRPr sz="1800"/>
            </a:lvl1pPr>
          </a:lstStyle>
          <a:p>
            <a:r>
              <a:rPr lang="es-ES"/>
              <a:t>Haga clic para modificar el estilo de título del patrón</a:t>
            </a:r>
          </a:p>
        </p:txBody>
      </p:sp>
      <p:sp>
        <p:nvSpPr>
          <p:cNvPr id="3" name="Marcador de contenido 2"/>
          <p:cNvSpPr>
            <a:spLocks noGrp="1"/>
          </p:cNvSpPr>
          <p:nvPr>
            <p:ph idx="1"/>
          </p:nvPr>
        </p:nvSpPr>
        <p:spPr>
          <a:xfrm>
            <a:off x="2915543" y="1426281"/>
            <a:ext cx="3471863" cy="7039681"/>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p:nvPr>
        </p:nvSpPr>
        <p:spPr>
          <a:xfrm>
            <a:off x="472381" y="2971800"/>
            <a:ext cx="2211883" cy="5505627"/>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s-ES"/>
              <a:t>Editar el estilo de texto del patrón</a:t>
            </a:r>
          </a:p>
        </p:txBody>
      </p:sp>
      <p:sp>
        <p:nvSpPr>
          <p:cNvPr id="5" name="Marcador de fecha 4"/>
          <p:cNvSpPr>
            <a:spLocks noGrp="1"/>
          </p:cNvSpPr>
          <p:nvPr>
            <p:ph type="dt" sz="half" idx="10"/>
          </p:nvPr>
        </p:nvSpPr>
        <p:spPr/>
        <p:txBody>
          <a:bodyPr/>
          <a:lstStyle/>
          <a:p>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E3E02D7A-1334-44CC-94EB-4FCC8D9ED54E}" type="slidenum">
              <a:rPr lang="es-ES" smtClean="0"/>
              <a:t>‹Nº›</a:t>
            </a:fld>
            <a:endParaRPr lang="es-ES"/>
          </a:p>
        </p:txBody>
      </p:sp>
    </p:spTree>
    <p:extLst>
      <p:ext uri="{BB962C8B-B14F-4D97-AF65-F5344CB8AC3E}">
        <p14:creationId xmlns:p14="http://schemas.microsoft.com/office/powerpoint/2010/main" val="2197497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72381" y="660400"/>
            <a:ext cx="2211883" cy="2311400"/>
          </a:xfrm>
        </p:spPr>
        <p:txBody>
          <a:bodyPr anchor="b"/>
          <a:lstStyle>
            <a:lvl1pPr>
              <a:defRPr sz="1800"/>
            </a:lvl1pPr>
          </a:lstStyle>
          <a:p>
            <a:r>
              <a:rPr lang="es-ES"/>
              <a:t>Haga clic para modificar el estilo de título del patrón</a:t>
            </a:r>
          </a:p>
        </p:txBody>
      </p:sp>
      <p:sp>
        <p:nvSpPr>
          <p:cNvPr id="3" name="Marcador de posición de imagen 2"/>
          <p:cNvSpPr>
            <a:spLocks noGrp="1"/>
          </p:cNvSpPr>
          <p:nvPr>
            <p:ph type="pic" idx="1"/>
          </p:nvPr>
        </p:nvSpPr>
        <p:spPr>
          <a:xfrm>
            <a:off x="2915543" y="1426281"/>
            <a:ext cx="3471863" cy="7039681"/>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endParaRPr lang="es-ES"/>
          </a:p>
        </p:txBody>
      </p:sp>
      <p:sp>
        <p:nvSpPr>
          <p:cNvPr id="4" name="Marcador de texto 3"/>
          <p:cNvSpPr>
            <a:spLocks noGrp="1"/>
          </p:cNvSpPr>
          <p:nvPr>
            <p:ph type="body" sz="half" idx="2"/>
          </p:nvPr>
        </p:nvSpPr>
        <p:spPr>
          <a:xfrm>
            <a:off x="472381" y="2971800"/>
            <a:ext cx="2211883" cy="5505627"/>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s-ES"/>
              <a:t>Editar el estilo de texto del patrón</a:t>
            </a:r>
          </a:p>
        </p:txBody>
      </p:sp>
      <p:sp>
        <p:nvSpPr>
          <p:cNvPr id="5" name="Marcador de fecha 4"/>
          <p:cNvSpPr>
            <a:spLocks noGrp="1"/>
          </p:cNvSpPr>
          <p:nvPr>
            <p:ph type="dt" sz="half" idx="10"/>
          </p:nvPr>
        </p:nvSpPr>
        <p:spPr/>
        <p:txBody>
          <a:bodyPr/>
          <a:lstStyle/>
          <a:p>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E3E02D7A-1334-44CC-94EB-4FCC8D9ED54E}" type="slidenum">
              <a:rPr lang="es-ES" smtClean="0"/>
              <a:t>‹Nº›</a:t>
            </a:fld>
            <a:endParaRPr lang="es-ES"/>
          </a:p>
        </p:txBody>
      </p:sp>
    </p:spTree>
    <p:extLst>
      <p:ext uri="{BB962C8B-B14F-4D97-AF65-F5344CB8AC3E}">
        <p14:creationId xmlns:p14="http://schemas.microsoft.com/office/powerpoint/2010/main" val="12836540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71488" y="527404"/>
            <a:ext cx="5915025" cy="1914702"/>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2"/>
          </p:nvPr>
        </p:nvSpPr>
        <p:spPr>
          <a:xfrm>
            <a:off x="471488" y="9181395"/>
            <a:ext cx="1543050" cy="527403"/>
          </a:xfrm>
          <a:prstGeom prst="rect">
            <a:avLst/>
          </a:prstGeom>
        </p:spPr>
        <p:txBody>
          <a:bodyPr vert="horz" lIns="91440" tIns="45720" rIns="91440" bIns="45720" rtlCol="0" anchor="ctr"/>
          <a:lstStyle>
            <a:lvl1pPr algn="l">
              <a:defRPr sz="675">
                <a:solidFill>
                  <a:schemeClr val="tx1">
                    <a:tint val="75000"/>
                  </a:schemeClr>
                </a:solidFill>
              </a:defRPr>
            </a:lvl1pPr>
          </a:lstStyle>
          <a:p>
            <a:endParaRPr lang="es-ES"/>
          </a:p>
        </p:txBody>
      </p:sp>
      <p:sp>
        <p:nvSpPr>
          <p:cNvPr id="5" name="Marcador de pie de página 4"/>
          <p:cNvSpPr>
            <a:spLocks noGrp="1"/>
          </p:cNvSpPr>
          <p:nvPr>
            <p:ph type="ftr" sz="quarter" idx="3"/>
          </p:nvPr>
        </p:nvSpPr>
        <p:spPr>
          <a:xfrm>
            <a:off x="2271713" y="9181395"/>
            <a:ext cx="2314575" cy="527403"/>
          </a:xfrm>
          <a:prstGeom prst="rect">
            <a:avLst/>
          </a:prstGeom>
        </p:spPr>
        <p:txBody>
          <a:bodyPr vert="horz" lIns="91440" tIns="45720" rIns="91440" bIns="45720" rtlCol="0" anchor="ctr"/>
          <a:lstStyle>
            <a:lvl1pPr algn="ctr">
              <a:defRPr sz="675">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4843463" y="9181395"/>
            <a:ext cx="1543050" cy="527403"/>
          </a:xfrm>
          <a:prstGeom prst="rect">
            <a:avLst/>
          </a:prstGeom>
        </p:spPr>
        <p:txBody>
          <a:bodyPr vert="horz" lIns="91440" tIns="45720" rIns="91440" bIns="45720" rtlCol="0" anchor="ctr"/>
          <a:lstStyle>
            <a:lvl1pPr algn="r">
              <a:defRPr sz="675">
                <a:solidFill>
                  <a:schemeClr val="tx1">
                    <a:tint val="75000"/>
                  </a:schemeClr>
                </a:solidFill>
              </a:defRPr>
            </a:lvl1pPr>
          </a:lstStyle>
          <a:p>
            <a:fld id="{E3E02D7A-1334-44CC-94EB-4FCC8D9ED54E}" type="slidenum">
              <a:rPr lang="es-ES" smtClean="0"/>
              <a:t>‹Nº›</a:t>
            </a:fld>
            <a:endParaRPr lang="es-ES"/>
          </a:p>
        </p:txBody>
      </p:sp>
    </p:spTree>
    <p:extLst>
      <p:ext uri="{BB962C8B-B14F-4D97-AF65-F5344CB8AC3E}">
        <p14:creationId xmlns:p14="http://schemas.microsoft.com/office/powerpoint/2010/main" val="31486312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514350"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s-E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71488" y="527050"/>
            <a:ext cx="5915025" cy="1914525"/>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p:cNvSpPr>
            <a:spLocks noGrp="1"/>
          </p:cNvSpPr>
          <p:nvPr>
            <p:ph type="body" idx="1"/>
          </p:nvPr>
        </p:nvSpPr>
        <p:spPr>
          <a:xfrm>
            <a:off x="471488" y="2636838"/>
            <a:ext cx="5915025" cy="6284912"/>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2"/>
          </p:nvPr>
        </p:nvSpPr>
        <p:spPr>
          <a:xfrm>
            <a:off x="471488" y="9182100"/>
            <a:ext cx="1543050" cy="527050"/>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s-ES"/>
          </a:p>
        </p:txBody>
      </p:sp>
      <p:sp>
        <p:nvSpPr>
          <p:cNvPr id="5" name="Marcador de pie de página 4"/>
          <p:cNvSpPr>
            <a:spLocks noGrp="1"/>
          </p:cNvSpPr>
          <p:nvPr>
            <p:ph type="ftr" sz="quarter" idx="3"/>
          </p:nvPr>
        </p:nvSpPr>
        <p:spPr>
          <a:xfrm>
            <a:off x="2271713" y="9182100"/>
            <a:ext cx="2314575" cy="5270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4843463" y="9182100"/>
            <a:ext cx="1543050" cy="527050"/>
          </a:xfrm>
          <a:prstGeom prst="rect">
            <a:avLst/>
          </a:prstGeom>
        </p:spPr>
        <p:txBody>
          <a:bodyPr vert="horz" lIns="91440" tIns="45720" rIns="91440" bIns="45720" rtlCol="0" anchor="ctr"/>
          <a:lstStyle>
            <a:lvl1pPr algn="r">
              <a:defRPr sz="1200">
                <a:solidFill>
                  <a:schemeClr val="tx1">
                    <a:tint val="75000"/>
                  </a:schemeClr>
                </a:solidFill>
              </a:defRPr>
            </a:lvl1pPr>
          </a:lstStyle>
          <a:p>
            <a:fld id="{D95B4475-61BF-41B5-B06B-387C7BBCCC2E}" type="slidenum">
              <a:rPr lang="es-ES" smtClean="0"/>
              <a:t>‹Nº›</a:t>
            </a:fld>
            <a:endParaRPr lang="es-ES"/>
          </a:p>
        </p:txBody>
      </p:sp>
    </p:spTree>
    <p:extLst>
      <p:ext uri="{BB962C8B-B14F-4D97-AF65-F5344CB8AC3E}">
        <p14:creationId xmlns:p14="http://schemas.microsoft.com/office/powerpoint/2010/main" val="7290337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www.bde.es/" TargetMode="External"/><Relationship Id="rId3" Type="http://schemas.openxmlformats.org/officeDocument/2006/relationships/image" Target="../media/image3.jpeg"/><Relationship Id="rId7" Type="http://schemas.openxmlformats.org/officeDocument/2006/relationships/hyperlink" Target="http://www.cnmv.es/" TargetMode="External"/><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hyperlink" Target="http://www.finanzasparatodos.es/" TargetMode="External"/><Relationship Id="rId5" Type="http://schemas.openxmlformats.org/officeDocument/2006/relationships/image" Target="../media/image5.png"/><Relationship Id="rId10" Type="http://schemas.openxmlformats.org/officeDocument/2006/relationships/image" Target="../media/image7.jpeg"/><Relationship Id="rId4" Type="http://schemas.openxmlformats.org/officeDocument/2006/relationships/image" Target="../media/image4.jpeg"/><Relationship Id="rId9" Type="http://schemas.openxmlformats.org/officeDocument/2006/relationships/image" Target="../media/image6.jpeg"/></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hyperlink" Target="https://bit.ly/2DGOdBw"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9.jpeg"/><Relationship Id="rId5" Type="http://schemas.microsoft.com/office/2007/relationships/hdphoto" Target="../media/hdphoto1.wdp"/><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10.jpe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20.jp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redondeado 1"/>
          <p:cNvSpPr/>
          <p:nvPr/>
        </p:nvSpPr>
        <p:spPr>
          <a:xfrm>
            <a:off x="604299" y="970059"/>
            <a:ext cx="5740842" cy="572494"/>
          </a:xfrm>
          <a:prstGeom prst="roundRect">
            <a:avLst/>
          </a:prstGeom>
          <a:solidFill>
            <a:srgbClr val="1F49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b="1" dirty="0">
                <a:latin typeface="RoBOTO" panose="020B0604020202020204" charset="0"/>
                <a:ea typeface="RoBOTO" panose="020B0604020202020204" charset="0"/>
              </a:rPr>
              <a:t>ADMINISTRANT ELS TEUS DINERS</a:t>
            </a:r>
          </a:p>
        </p:txBody>
      </p:sp>
      <p:pic>
        <p:nvPicPr>
          <p:cNvPr id="5" name="Imagen 4"/>
          <p:cNvPicPr>
            <a:picLocks noChangeAspect="1"/>
          </p:cNvPicPr>
          <p:nvPr/>
        </p:nvPicPr>
        <p:blipFill rotWithShape="1">
          <a:blip r:embed="rId2" cstate="print">
            <a:clrChange>
              <a:clrFrom>
                <a:srgbClr val="E3EDEC"/>
              </a:clrFrom>
              <a:clrTo>
                <a:srgbClr val="E3EDEC">
                  <a:alpha val="0"/>
                </a:srgbClr>
              </a:clrTo>
            </a:clrChange>
            <a:extLst>
              <a:ext uri="{28A0092B-C50C-407E-A947-70E740481C1C}">
                <a14:useLocalDpi xmlns:a14="http://schemas.microsoft.com/office/drawing/2010/main" val="0"/>
              </a:ext>
            </a:extLst>
          </a:blip>
          <a:srcRect l="52361" t="4914" r="26187" b="65068"/>
          <a:stretch/>
        </p:blipFill>
        <p:spPr>
          <a:xfrm>
            <a:off x="4610100" y="262375"/>
            <a:ext cx="2047875" cy="1546588"/>
          </a:xfrm>
          <a:prstGeom prst="flowChartPreparation">
            <a:avLst/>
          </a:prstGeom>
          <a:noFill/>
        </p:spPr>
      </p:pic>
      <p:sp>
        <p:nvSpPr>
          <p:cNvPr id="6" name="CuadroTexto 5"/>
          <p:cNvSpPr txBox="1"/>
          <p:nvPr/>
        </p:nvSpPr>
        <p:spPr>
          <a:xfrm rot="21410086">
            <a:off x="4995116" y="836365"/>
            <a:ext cx="1277841" cy="523220"/>
          </a:xfrm>
          <a:prstGeom prst="rect">
            <a:avLst/>
          </a:prstGeom>
          <a:noFill/>
        </p:spPr>
        <p:txBody>
          <a:bodyPr wrap="square" rtlCol="0">
            <a:spAutoFit/>
          </a:bodyPr>
          <a:lstStyle/>
          <a:p>
            <a:pPr algn="ctr"/>
            <a:r>
              <a:rPr lang="es-ES" sz="1400" b="1" dirty="0">
                <a:solidFill>
                  <a:schemeClr val="bg1"/>
                </a:solidFill>
                <a:latin typeface="RoBOTO" panose="020B0604020202020204" charset="0"/>
                <a:ea typeface="RoBOTO" panose="020B0604020202020204" charset="0"/>
              </a:rPr>
              <a:t>FITXA</a:t>
            </a:r>
          </a:p>
          <a:p>
            <a:pPr algn="ctr"/>
            <a:r>
              <a:rPr lang="es-ES" sz="1400" b="1" dirty="0">
                <a:solidFill>
                  <a:schemeClr val="bg1"/>
                </a:solidFill>
                <a:latin typeface="RoBOTO" panose="020B0604020202020204" charset="0"/>
                <a:ea typeface="RoBOTO" panose="020B0604020202020204" charset="0"/>
              </a:rPr>
              <a:t>DIDÀCTICA</a:t>
            </a:r>
          </a:p>
        </p:txBody>
      </p:sp>
      <p:sp>
        <p:nvSpPr>
          <p:cNvPr id="13" name="Rectángulo redondeado 12"/>
          <p:cNvSpPr/>
          <p:nvPr/>
        </p:nvSpPr>
        <p:spPr>
          <a:xfrm>
            <a:off x="1038224" y="4935460"/>
            <a:ext cx="5306917" cy="578882"/>
          </a:xfrm>
          <a:prstGeom prst="roundRect">
            <a:avLst/>
          </a:prstGeom>
          <a:solidFill>
            <a:schemeClr val="bg1">
              <a:lumMod val="95000"/>
            </a:schemeClr>
          </a:solidFill>
        </p:spPr>
        <p:txBody>
          <a:bodyPr wrap="square">
            <a:spAutoFit/>
          </a:bodyPr>
          <a:lstStyle/>
          <a:p>
            <a:r>
              <a:rPr lang="ca-ES" sz="1400" b="1" dirty="0">
                <a:solidFill>
                  <a:srgbClr val="1F497D"/>
                </a:solidFill>
                <a:latin typeface="RoBOTO" panose="020B0604020202020204" charset="0"/>
                <a:ea typeface="RoBOTO" panose="020B0604020202020204" charset="0"/>
                <a:cs typeface="Times New Roman" panose="02020603050405020304" pitchFamily="18" charset="0"/>
              </a:rPr>
              <a:t>         </a:t>
            </a:r>
            <a:r>
              <a:rPr lang="ca-ES" sz="1400" b="1" dirty="0">
                <a:solidFill>
                  <a:srgbClr val="C0504D"/>
                </a:solidFill>
                <a:latin typeface="RoBOTO" panose="020B0604020202020204" charset="0"/>
                <a:ea typeface="RoBOTO" panose="020B0604020202020204" charset="0"/>
                <a:cs typeface="Times New Roman" panose="02020603050405020304" pitchFamily="18" charset="0"/>
              </a:rPr>
              <a:t>Objectiu</a:t>
            </a:r>
            <a:endParaRPr lang="ca-ES" sz="1400" b="1" dirty="0">
              <a:solidFill>
                <a:schemeClr val="tx1">
                  <a:lumMod val="65000"/>
                  <a:lumOff val="35000"/>
                </a:schemeClr>
              </a:solidFill>
              <a:latin typeface="RoBOTO" panose="020B0604020202020204" charset="0"/>
              <a:ea typeface="RoBOTO" panose="020B0604020202020204" charset="0"/>
              <a:cs typeface="Times New Roman" panose="02020603050405020304" pitchFamily="18" charset="0"/>
            </a:endParaRPr>
          </a:p>
          <a:p>
            <a:r>
              <a:rPr lang="ca-ES" sz="1400" b="1" dirty="0">
                <a:solidFill>
                  <a:srgbClr val="1F497D"/>
                </a:solidFill>
                <a:latin typeface="RoBOTO" panose="020B0604020202020204" charset="0"/>
                <a:ea typeface="RoBOTO" panose="020B0604020202020204" charset="0"/>
                <a:cs typeface="Times New Roman" panose="02020603050405020304" pitchFamily="18" charset="0"/>
              </a:rPr>
              <a:t>         </a:t>
            </a:r>
            <a:r>
              <a:rPr lang="ca-ES" sz="12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rPr>
              <a:t>Identificar i controlar els propis ingressos i despeses</a:t>
            </a:r>
            <a:endParaRPr lang="es-ES" sz="1400" dirty="0">
              <a:solidFill>
                <a:schemeClr val="tx1">
                  <a:lumMod val="50000"/>
                  <a:lumOff val="50000"/>
                </a:schemeClr>
              </a:solidFill>
              <a:effectLst/>
              <a:latin typeface="RoBOTO" panose="020B0604020202020204" charset="0"/>
              <a:ea typeface="RoBOTO" panose="020B0604020202020204" charset="0"/>
              <a:cs typeface="Times New Roman" panose="02020603050405020304" pitchFamily="18" charset="0"/>
            </a:endParaRPr>
          </a:p>
        </p:txBody>
      </p:sp>
      <p:pic>
        <p:nvPicPr>
          <p:cNvPr id="12" name="Imagen 11"/>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76389" t="65278" r="12083" b="22917"/>
          <a:stretch/>
        </p:blipFill>
        <p:spPr>
          <a:xfrm>
            <a:off x="481986" y="4762983"/>
            <a:ext cx="790575" cy="809625"/>
          </a:xfrm>
          <a:prstGeom prst="rect">
            <a:avLst/>
          </a:prstGeom>
        </p:spPr>
      </p:pic>
      <p:sp>
        <p:nvSpPr>
          <p:cNvPr id="15" name="Rectángulo redondeado 14"/>
          <p:cNvSpPr/>
          <p:nvPr/>
        </p:nvSpPr>
        <p:spPr>
          <a:xfrm>
            <a:off x="1038224" y="5808783"/>
            <a:ext cx="5306917" cy="578882"/>
          </a:xfrm>
          <a:prstGeom prst="roundRect">
            <a:avLst/>
          </a:prstGeom>
          <a:solidFill>
            <a:schemeClr val="bg1">
              <a:lumMod val="95000"/>
            </a:schemeClr>
          </a:solidFill>
        </p:spPr>
        <p:txBody>
          <a:bodyPr wrap="square">
            <a:spAutoFit/>
          </a:bodyPr>
          <a:lstStyle/>
          <a:p>
            <a:r>
              <a:rPr lang="ca-ES" sz="1400" b="1" dirty="0">
                <a:solidFill>
                  <a:srgbClr val="1F497D"/>
                </a:solidFill>
                <a:latin typeface="Roboto" panose="020B0604020202020204" charset="0"/>
                <a:ea typeface="Times New Roman" panose="02020603050405020304" pitchFamily="18" charset="0"/>
                <a:cs typeface="Times New Roman" panose="02020603050405020304" pitchFamily="18" charset="0"/>
              </a:rPr>
              <a:t>         </a:t>
            </a:r>
            <a:r>
              <a:rPr lang="ca-ES" sz="1400" b="1" dirty="0">
                <a:solidFill>
                  <a:srgbClr val="C0504D"/>
                </a:solidFill>
                <a:latin typeface="RoBOTO" panose="020B0604020202020204" charset="0"/>
                <a:ea typeface="RoBOTO" panose="020B0604020202020204" charset="0"/>
                <a:cs typeface="Times New Roman" panose="02020603050405020304" pitchFamily="18" charset="0"/>
              </a:rPr>
              <a:t>Conceptes clau</a:t>
            </a:r>
          </a:p>
          <a:p>
            <a:r>
              <a:rPr lang="ca-ES" sz="1400" b="1" dirty="0">
                <a:solidFill>
                  <a:srgbClr val="1F497D"/>
                </a:solidFill>
                <a:latin typeface="RoBOTO" panose="020B0604020202020204" charset="0"/>
                <a:ea typeface="RoBOTO" panose="020B0604020202020204" charset="0"/>
                <a:cs typeface="Times New Roman" panose="02020603050405020304" pitchFamily="18" charset="0"/>
              </a:rPr>
              <a:t>         </a:t>
            </a:r>
            <a:r>
              <a:rPr lang="ca-ES" sz="12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rPr>
              <a:t>Ingressos, despeses, pressupost, fons d’emergència </a:t>
            </a:r>
            <a:endParaRPr lang="es-ES" sz="14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endParaRPr>
          </a:p>
        </p:txBody>
      </p:sp>
      <p:pic>
        <p:nvPicPr>
          <p:cNvPr id="14" name="Imagen 13"/>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76667" t="81806" r="11389" b="7361"/>
          <a:stretch/>
        </p:blipFill>
        <p:spPr>
          <a:xfrm>
            <a:off x="467699" y="5675565"/>
            <a:ext cx="819150" cy="742951"/>
          </a:xfrm>
          <a:prstGeom prst="rect">
            <a:avLst/>
          </a:prstGeom>
        </p:spPr>
      </p:pic>
      <p:sp>
        <p:nvSpPr>
          <p:cNvPr id="17" name="Rectángulo redondeado 16"/>
          <p:cNvSpPr/>
          <p:nvPr/>
        </p:nvSpPr>
        <p:spPr>
          <a:xfrm>
            <a:off x="565355" y="2681658"/>
            <a:ext cx="5818729" cy="1940957"/>
          </a:xfrm>
          <a:prstGeom prst="roundRect">
            <a:avLst/>
          </a:prstGeom>
          <a:noFill/>
        </p:spPr>
        <p:txBody>
          <a:bodyPr wrap="square">
            <a:spAutoFit/>
          </a:bodyPr>
          <a:lstStyle/>
          <a:p>
            <a:pPr algn="just"/>
            <a:r>
              <a:rPr lang="ca-ES" sz="1200" dirty="0">
                <a:solidFill>
                  <a:schemeClr val="tx1">
                    <a:lumMod val="65000"/>
                    <a:lumOff val="35000"/>
                  </a:schemeClr>
                </a:solidFill>
                <a:latin typeface="RoBOTO" panose="020B0604020202020204" charset="0"/>
                <a:ea typeface="RoBOTO" panose="020B0604020202020204" charset="0"/>
                <a:cs typeface="Times New Roman" panose="02020603050405020304" pitchFamily="18" charset="0"/>
              </a:rPr>
              <a:t>L’ús dels diners ens afecta a tots. Per tant, ser responsable amb els diners és molt important en qualsevol etapa de la vida. En el cas de l’adolescència, les setmanades dels pares, el petit sou d’alguna feina (classe particulars, cangurs, etc.) i els regals, entre d’altres, haurien de ser suficients per cobrir les nostres despeses. </a:t>
            </a:r>
          </a:p>
          <a:p>
            <a:pPr algn="just"/>
            <a:r>
              <a:rPr lang="ca-ES" sz="1200" dirty="0">
                <a:solidFill>
                  <a:schemeClr val="tx1">
                    <a:lumMod val="65000"/>
                    <a:lumOff val="35000"/>
                  </a:schemeClr>
                </a:solidFill>
                <a:latin typeface="RoBOTO" panose="020B0604020202020204" charset="0"/>
                <a:ea typeface="RoBOTO" panose="020B0604020202020204" charset="0"/>
                <a:cs typeface="Times New Roman" panose="02020603050405020304" pitchFamily="18" charset="0"/>
              </a:rPr>
              <a:t> </a:t>
            </a:r>
          </a:p>
          <a:p>
            <a:pPr algn="just"/>
            <a:r>
              <a:rPr lang="ca-ES" sz="1200" dirty="0">
                <a:solidFill>
                  <a:schemeClr val="tx1">
                    <a:lumMod val="65000"/>
                    <a:lumOff val="35000"/>
                  </a:schemeClr>
                </a:solidFill>
                <a:latin typeface="RoBOTO" panose="020B0604020202020204" charset="0"/>
                <a:ea typeface="RoBOTO" panose="020B0604020202020204" charset="0"/>
                <a:cs typeface="Times New Roman" panose="02020603050405020304" pitchFamily="18" charset="0"/>
              </a:rPr>
              <a:t>Aquesta sessió es centra en els principis bàsics per fer un pressupost personal, incloent-hi diverses maneres de planificar i controlar la despesa, introduint l’alumnat a la gestió de les finances personals del dia a dia.</a:t>
            </a:r>
            <a:endParaRPr lang="es-ES" sz="1200" dirty="0">
              <a:solidFill>
                <a:schemeClr val="tx1">
                  <a:lumMod val="65000"/>
                  <a:lumOff val="35000"/>
                </a:schemeClr>
              </a:solidFill>
              <a:latin typeface="RoBOTO" panose="020B0604020202020204" charset="0"/>
              <a:ea typeface="RoBOTO" panose="020B0604020202020204" charset="0"/>
              <a:cs typeface="Times New Roman" panose="02020603050405020304" pitchFamily="18" charset="0"/>
            </a:endParaRPr>
          </a:p>
        </p:txBody>
      </p:sp>
      <p:sp>
        <p:nvSpPr>
          <p:cNvPr id="22" name="Rectángulo redondeado 21"/>
          <p:cNvSpPr/>
          <p:nvPr/>
        </p:nvSpPr>
        <p:spPr>
          <a:xfrm>
            <a:off x="1004824" y="6765388"/>
            <a:ext cx="3725608" cy="1157764"/>
          </a:xfrm>
          <a:prstGeom prst="roundRect">
            <a:avLst/>
          </a:prstGeom>
          <a:solidFill>
            <a:schemeClr val="bg1">
              <a:lumMod val="95000"/>
            </a:schemeClr>
          </a:solidFill>
        </p:spPr>
        <p:txBody>
          <a:bodyPr wrap="square">
            <a:spAutoFit/>
          </a:bodyPr>
          <a:lstStyle/>
          <a:p>
            <a:r>
              <a:rPr lang="ca-ES" sz="1400" b="1" dirty="0">
                <a:solidFill>
                  <a:srgbClr val="1F497D"/>
                </a:solidFill>
                <a:latin typeface="Roboto" panose="020B0604020202020204" charset="0"/>
                <a:ea typeface="Times New Roman" panose="02020603050405020304" pitchFamily="18" charset="0"/>
                <a:cs typeface="Times New Roman" panose="02020603050405020304" pitchFamily="18" charset="0"/>
              </a:rPr>
              <a:t>         </a:t>
            </a:r>
            <a:r>
              <a:rPr lang="ca-ES" sz="1400" b="1" dirty="0">
                <a:solidFill>
                  <a:srgbClr val="C0504D"/>
                </a:solidFill>
                <a:latin typeface="RoBOTO" panose="020B0604020202020204" charset="0"/>
                <a:ea typeface="RoBOTO" panose="020B0604020202020204" charset="0"/>
                <a:cs typeface="Times New Roman" panose="02020603050405020304" pitchFamily="18" charset="0"/>
              </a:rPr>
              <a:t>Material del taller</a:t>
            </a:r>
          </a:p>
          <a:p>
            <a:pPr marL="628650" lvl="1" indent="-171450">
              <a:buFont typeface="Wingdings" panose="05000000000000000000" pitchFamily="2" charset="2"/>
              <a:buChar char="§"/>
            </a:pPr>
            <a:r>
              <a:rPr lang="ca-ES" sz="12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rPr>
              <a:t>Fitxa didàctica</a:t>
            </a:r>
          </a:p>
          <a:p>
            <a:pPr marL="628650" lvl="1" indent="-171450">
              <a:buFont typeface="Wingdings" panose="05000000000000000000" pitchFamily="2" charset="2"/>
              <a:buChar char="§"/>
            </a:pPr>
            <a:r>
              <a:rPr lang="ca-ES" sz="12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rPr>
              <a:t>Presentació PPT </a:t>
            </a:r>
          </a:p>
          <a:p>
            <a:pPr marL="628650" lvl="1" indent="-171450">
              <a:buFont typeface="Wingdings" panose="05000000000000000000" pitchFamily="2" charset="2"/>
              <a:buChar char="§"/>
            </a:pPr>
            <a:r>
              <a:rPr lang="ca-ES" sz="1200" i="1" dirty="0" err="1">
                <a:solidFill>
                  <a:schemeClr val="tx1">
                    <a:lumMod val="50000"/>
                    <a:lumOff val="50000"/>
                  </a:schemeClr>
                </a:solidFill>
                <a:latin typeface="RoBOTO" panose="020B0604020202020204" charset="0"/>
                <a:ea typeface="RoBOTO" panose="020B0604020202020204" charset="0"/>
                <a:cs typeface="Times New Roman" panose="02020603050405020304" pitchFamily="18" charset="0"/>
              </a:rPr>
              <a:t>Podcast</a:t>
            </a:r>
            <a:r>
              <a:rPr lang="ca-ES" sz="1200" i="1"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rPr>
              <a:t> </a:t>
            </a:r>
            <a:r>
              <a:rPr lang="ca-ES" sz="1200" dirty="0" err="1">
                <a:solidFill>
                  <a:schemeClr val="tx1">
                    <a:lumMod val="50000"/>
                    <a:lumOff val="50000"/>
                  </a:schemeClr>
                </a:solidFill>
                <a:latin typeface="RoBOTO" panose="020B0604020202020204" charset="0"/>
                <a:ea typeface="RoBOTO" panose="020B0604020202020204" charset="0"/>
                <a:cs typeface="Times New Roman" panose="02020603050405020304" pitchFamily="18" charset="0"/>
              </a:rPr>
              <a:t>RàdioEFEC</a:t>
            </a:r>
            <a:endParaRPr lang="ca-ES" sz="12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endParaRPr>
          </a:p>
          <a:p>
            <a:pPr marL="628650" lvl="1" indent="-171450">
              <a:buFont typeface="Wingdings" panose="05000000000000000000" pitchFamily="2" charset="2"/>
              <a:buChar char="§"/>
            </a:pPr>
            <a:r>
              <a:rPr lang="ca-ES" sz="12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rPr>
              <a:t>Quadern de l’alumne</a:t>
            </a:r>
            <a:endParaRPr lang="es-ES" sz="1200" dirty="0">
              <a:solidFill>
                <a:srgbClr val="1F497D"/>
              </a:solidFill>
              <a:latin typeface="RoBOTO" panose="020B0604020202020204" charset="0"/>
              <a:ea typeface="RoBOTO" panose="020B0604020202020204" charset="0"/>
              <a:cs typeface="Times New Roman" panose="02020603050405020304" pitchFamily="18" charset="0"/>
            </a:endParaRPr>
          </a:p>
        </p:txBody>
      </p:sp>
      <p:pic>
        <p:nvPicPr>
          <p:cNvPr id="21" name="Imagen 20"/>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29444" t="65417" r="61944" b="23194"/>
          <a:stretch/>
        </p:blipFill>
        <p:spPr>
          <a:xfrm>
            <a:off x="528950" y="6682106"/>
            <a:ext cx="590550" cy="781051"/>
          </a:xfrm>
          <a:prstGeom prst="rect">
            <a:avLst/>
          </a:prstGeom>
        </p:spPr>
      </p:pic>
      <p:pic>
        <p:nvPicPr>
          <p:cNvPr id="20" name="image6.png" descr="Recurso 4.png"/>
          <p:cNvPicPr/>
          <p:nvPr/>
        </p:nvPicPr>
        <p:blipFill>
          <a:blip r:embed="rId5">
            <a:extLst>
              <a:ext uri="{28A0092B-C50C-407E-A947-70E740481C1C}">
                <a14:useLocalDpi xmlns:a14="http://schemas.microsoft.com/office/drawing/2010/main" val="0"/>
              </a:ext>
            </a:extLst>
          </a:blip>
          <a:stretch>
            <a:fillRect/>
          </a:stretch>
        </p:blipFill>
        <p:spPr>
          <a:xfrm>
            <a:off x="4552878" y="6788107"/>
            <a:ext cx="1733550" cy="2696452"/>
          </a:xfrm>
          <a:prstGeom prst="rect">
            <a:avLst/>
          </a:prstGeom>
          <a:ln w="12700">
            <a:miter lim="400000"/>
          </a:ln>
        </p:spPr>
      </p:pic>
      <p:sp>
        <p:nvSpPr>
          <p:cNvPr id="24" name="Rectángulo redondeado 23"/>
          <p:cNvSpPr/>
          <p:nvPr/>
        </p:nvSpPr>
        <p:spPr>
          <a:xfrm>
            <a:off x="1004824" y="8292743"/>
            <a:ext cx="3725608" cy="1191816"/>
          </a:xfrm>
          <a:prstGeom prst="roundRect">
            <a:avLst/>
          </a:prstGeom>
          <a:solidFill>
            <a:schemeClr val="bg1">
              <a:lumMod val="95000"/>
            </a:schemeClr>
          </a:solidFill>
        </p:spPr>
        <p:txBody>
          <a:bodyPr wrap="square">
            <a:spAutoFit/>
          </a:bodyPr>
          <a:lstStyle/>
          <a:p>
            <a:r>
              <a:rPr lang="ca-ES" sz="1400" b="1" dirty="0">
                <a:solidFill>
                  <a:srgbClr val="C0504D"/>
                </a:solidFill>
                <a:latin typeface="Roboto" panose="020B0604020202020204" charset="0"/>
                <a:ea typeface="Times New Roman" panose="02020603050405020304" pitchFamily="18" charset="0"/>
                <a:cs typeface="Times New Roman" panose="02020603050405020304" pitchFamily="18" charset="0"/>
              </a:rPr>
              <a:t>         </a:t>
            </a:r>
            <a:r>
              <a:rPr lang="ca-ES" sz="1400" b="1" dirty="0">
                <a:solidFill>
                  <a:srgbClr val="C0504D"/>
                </a:solidFill>
                <a:latin typeface="RoBOTO" panose="020B0604020202020204" charset="0"/>
                <a:ea typeface="RoBOTO" panose="020B0604020202020204" charset="0"/>
                <a:cs typeface="Times New Roman" panose="02020603050405020304" pitchFamily="18" charset="0"/>
              </a:rPr>
              <a:t>Per saber-ne més...</a:t>
            </a:r>
          </a:p>
          <a:p>
            <a:r>
              <a:rPr lang="ca-ES" sz="1400" b="1" dirty="0">
                <a:solidFill>
                  <a:srgbClr val="1F497D"/>
                </a:solidFill>
                <a:latin typeface="RoBOTO" panose="020B0604020202020204" charset="0"/>
                <a:ea typeface="RoBOTO" panose="020B0604020202020204" charset="0"/>
                <a:cs typeface="Times New Roman" panose="02020603050405020304" pitchFamily="18" charset="0"/>
              </a:rPr>
              <a:t>         </a:t>
            </a:r>
            <a:r>
              <a:rPr lang="ca-ES" sz="12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hlinkClick r:id="rId6"/>
              </a:rPr>
              <a:t>www.finanzasparatodos.es</a:t>
            </a:r>
            <a:endParaRPr lang="ca-ES" sz="12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endParaRPr>
          </a:p>
          <a:p>
            <a:r>
              <a:rPr lang="ca-ES" sz="12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rPr>
              <a:t>          </a:t>
            </a:r>
            <a:r>
              <a:rPr lang="ca-ES" sz="12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hlinkClick r:id="rId7"/>
              </a:rPr>
              <a:t>www.cnmv.es</a:t>
            </a:r>
            <a:endParaRPr lang="ca-ES" sz="12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endParaRPr>
          </a:p>
          <a:p>
            <a:r>
              <a:rPr lang="ca-ES" sz="12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rPr>
              <a:t>          </a:t>
            </a:r>
            <a:r>
              <a:rPr lang="ca-ES" sz="12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hlinkClick r:id="rId8"/>
              </a:rPr>
              <a:t>www.bde.es</a:t>
            </a:r>
            <a:endParaRPr lang="ca-ES" sz="12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endParaRPr>
          </a:p>
          <a:p>
            <a:r>
              <a:rPr lang="ca-ES" sz="12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rPr>
              <a:t>         </a:t>
            </a:r>
            <a:endParaRPr lang="es-ES" sz="1200" b="1"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endParaRPr>
          </a:p>
        </p:txBody>
      </p:sp>
      <p:pic>
        <p:nvPicPr>
          <p:cNvPr id="23" name="Imagen 22"/>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28055" t="33750" r="60417" b="56805"/>
          <a:stretch/>
        </p:blipFill>
        <p:spPr>
          <a:xfrm>
            <a:off x="463332" y="8116454"/>
            <a:ext cx="790575" cy="647701"/>
          </a:xfrm>
          <a:prstGeom prst="rect">
            <a:avLst/>
          </a:prstGeom>
        </p:spPr>
      </p:pic>
      <p:sp>
        <p:nvSpPr>
          <p:cNvPr id="25" name="Rectángulo redondeado 24"/>
          <p:cNvSpPr/>
          <p:nvPr/>
        </p:nvSpPr>
        <p:spPr>
          <a:xfrm>
            <a:off x="1038224" y="1994088"/>
            <a:ext cx="5306917" cy="376273"/>
          </a:xfrm>
          <a:prstGeom prst="roundRect">
            <a:avLst/>
          </a:prstGeom>
          <a:solidFill>
            <a:schemeClr val="bg1">
              <a:lumMod val="95000"/>
            </a:schemeClr>
          </a:solidFill>
        </p:spPr>
        <p:txBody>
          <a:bodyPr wrap="square">
            <a:spAutoFit/>
          </a:bodyPr>
          <a:lstStyle/>
          <a:p>
            <a:pPr>
              <a:lnSpc>
                <a:spcPct val="115000"/>
              </a:lnSpc>
              <a:spcAft>
                <a:spcPts val="1000"/>
              </a:spcAft>
            </a:pPr>
            <a:r>
              <a:rPr lang="ca-ES" sz="1400" b="1" dirty="0">
                <a:solidFill>
                  <a:srgbClr val="1F497D"/>
                </a:solidFill>
                <a:latin typeface="RoBOTO" panose="020B0604020202020204" charset="0"/>
                <a:ea typeface="RoBOTO" panose="020B0604020202020204" charset="0"/>
                <a:cs typeface="Times New Roman" panose="02020603050405020304" pitchFamily="18" charset="0"/>
              </a:rPr>
              <a:t>        </a:t>
            </a:r>
            <a:r>
              <a:rPr lang="ca-ES" sz="1400" b="1" dirty="0">
                <a:solidFill>
                  <a:srgbClr val="C0504D"/>
                </a:solidFill>
                <a:latin typeface="Roboto" panose="020B0604020202020204" charset="0"/>
                <a:ea typeface="Times New Roman" panose="02020603050405020304" pitchFamily="18" charset="0"/>
                <a:cs typeface="Times New Roman" panose="02020603050405020304" pitchFamily="18" charset="0"/>
              </a:rPr>
              <a:t>Temps:</a:t>
            </a:r>
            <a:r>
              <a:rPr lang="ca-ES" sz="1400" b="1" dirty="0">
                <a:latin typeface="Roboto" panose="020B0604020202020204" charset="0"/>
                <a:ea typeface="Times New Roman" panose="02020603050405020304" pitchFamily="18" charset="0"/>
                <a:cs typeface="Times New Roman" panose="02020603050405020304" pitchFamily="18" charset="0"/>
              </a:rPr>
              <a:t> </a:t>
            </a:r>
            <a:r>
              <a:rPr lang="ca-ES" sz="1400" b="1" dirty="0">
                <a:solidFill>
                  <a:schemeClr val="tx1">
                    <a:lumMod val="65000"/>
                    <a:lumOff val="35000"/>
                  </a:schemeClr>
                </a:solidFill>
                <a:latin typeface="Roboto" panose="020B0604020202020204" charset="0"/>
                <a:ea typeface="Times New Roman" panose="02020603050405020304" pitchFamily="18" charset="0"/>
                <a:cs typeface="Times New Roman" panose="02020603050405020304" pitchFamily="18" charset="0"/>
              </a:rPr>
              <a:t>50’-60’ 		</a:t>
            </a:r>
            <a:r>
              <a:rPr lang="ca-ES" sz="1400" b="1" dirty="0">
                <a:solidFill>
                  <a:srgbClr val="C0504D"/>
                </a:solidFill>
                <a:latin typeface="Roboto" panose="020B0604020202020204" charset="0"/>
                <a:ea typeface="Times New Roman" panose="02020603050405020304" pitchFamily="18" charset="0"/>
                <a:cs typeface="Times New Roman" panose="02020603050405020304" pitchFamily="18" charset="0"/>
              </a:rPr>
              <a:t>Alumnes:</a:t>
            </a:r>
            <a:r>
              <a:rPr lang="ca-ES" sz="1400" b="1" dirty="0">
                <a:solidFill>
                  <a:schemeClr val="tx1">
                    <a:lumMod val="65000"/>
                    <a:lumOff val="35000"/>
                  </a:schemeClr>
                </a:solidFill>
                <a:latin typeface="Roboto" panose="020B0604020202020204" charset="0"/>
                <a:ea typeface="Times New Roman" panose="02020603050405020304" pitchFamily="18" charset="0"/>
                <a:cs typeface="Times New Roman" panose="02020603050405020304" pitchFamily="18" charset="0"/>
              </a:rPr>
              <a:t> 4t ESO</a:t>
            </a:r>
            <a:endParaRPr lang="es-ES" sz="1050" b="1" dirty="0">
              <a:solidFill>
                <a:schemeClr val="tx1">
                  <a:lumMod val="65000"/>
                  <a:lumOff val="3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10" name="Imagen 9"/>
          <p:cNvPicPr>
            <a:picLocks noChangeAspect="1"/>
          </p:cNvPicPr>
          <p:nvPr/>
        </p:nvPicPr>
        <p:blipFill rotWithShape="1">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l="61250" t="48611" r="29028" b="39306"/>
          <a:stretch/>
        </p:blipFill>
        <p:spPr>
          <a:xfrm>
            <a:off x="528950" y="1697768"/>
            <a:ext cx="666751" cy="828675"/>
          </a:xfrm>
          <a:prstGeom prst="rect">
            <a:avLst/>
          </a:prstGeom>
        </p:spPr>
      </p:pic>
      <p:pic>
        <p:nvPicPr>
          <p:cNvPr id="11" name="Imagen 10"/>
          <p:cNvPicPr>
            <a:picLocks noChangeAspect="1"/>
          </p:cNvPicPr>
          <p:nvPr/>
        </p:nvPicPr>
        <p:blipFill rotWithShape="1">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l="28333" t="81388" r="60417" b="6667"/>
          <a:stretch/>
        </p:blipFill>
        <p:spPr>
          <a:xfrm>
            <a:off x="3073324" y="1759621"/>
            <a:ext cx="722239" cy="766822"/>
          </a:xfrm>
          <a:prstGeom prst="rect">
            <a:avLst/>
          </a:prstGeom>
        </p:spPr>
      </p:pic>
    </p:spTree>
    <p:extLst>
      <p:ext uri="{BB962C8B-B14F-4D97-AF65-F5344CB8AC3E}">
        <p14:creationId xmlns:p14="http://schemas.microsoft.com/office/powerpoint/2010/main" val="42052932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upo 15"/>
          <p:cNvGrpSpPr/>
          <p:nvPr/>
        </p:nvGrpSpPr>
        <p:grpSpPr>
          <a:xfrm>
            <a:off x="1220138" y="2212392"/>
            <a:ext cx="5059266" cy="466725"/>
            <a:chOff x="1220138" y="2212392"/>
            <a:chExt cx="5059266" cy="466725"/>
          </a:xfrm>
        </p:grpSpPr>
        <p:sp>
          <p:nvSpPr>
            <p:cNvPr id="7" name="Rectángulo redondeado 34"/>
            <p:cNvSpPr>
              <a:spLocks noChangeArrowheads="1"/>
            </p:cNvSpPr>
            <p:nvPr/>
          </p:nvSpPr>
          <p:spPr bwMode="auto">
            <a:xfrm>
              <a:off x="1220138" y="2212392"/>
              <a:ext cx="5059266" cy="466725"/>
            </a:xfrm>
            <a:prstGeom prst="roundRect">
              <a:avLst>
                <a:gd name="adj" fmla="val 16667"/>
              </a:avLst>
            </a:prstGeom>
            <a:solidFill>
              <a:srgbClr val="C0504D"/>
            </a:solidFill>
            <a:ln>
              <a:noFill/>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1400" b="1" i="0" u="none" strike="noStrike" cap="none" normalizeH="0" baseline="0" dirty="0">
                <a:ln>
                  <a:noFill/>
                </a:ln>
                <a:solidFill>
                  <a:srgbClr val="FFFFFF"/>
                </a:solidFill>
                <a:effectLst/>
                <a:latin typeface="Roboto" panose="020B0604020202020204"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s-ES" altLang="es-ES" sz="1400" b="1" dirty="0">
                  <a:solidFill>
                    <a:srgbClr val="FFFFFF"/>
                  </a:solidFill>
                  <a:latin typeface="Roboto" panose="020B0604020202020204" charset="0"/>
                  <a:ea typeface="Times New Roman" panose="02020603050405020304" pitchFamily="18" charset="0"/>
                  <a:cs typeface="Times New Roman" panose="02020603050405020304" pitchFamily="18" charset="0"/>
                </a:rPr>
                <a:t>    </a:t>
              </a:r>
              <a:endParaRPr kumimoji="0" lang="es-ES" altLang="es-ES" sz="1800" b="0" i="0" u="none" strike="noStrike" cap="none" normalizeH="0" baseline="0" dirty="0">
                <a:ln>
                  <a:noFill/>
                </a:ln>
                <a:solidFill>
                  <a:schemeClr val="tx1"/>
                </a:solidFill>
                <a:effectLst/>
                <a:latin typeface="Arial" panose="020B0604020202020204" pitchFamily="34" charset="0"/>
              </a:endParaRPr>
            </a:p>
          </p:txBody>
        </p:sp>
        <p:sp>
          <p:nvSpPr>
            <p:cNvPr id="4" name="Rectángulo 3"/>
            <p:cNvSpPr/>
            <p:nvPr/>
          </p:nvSpPr>
          <p:spPr>
            <a:xfrm>
              <a:off x="1436178" y="2263341"/>
              <a:ext cx="1853392" cy="307777"/>
            </a:xfrm>
            <a:prstGeom prst="rect">
              <a:avLst/>
            </a:prstGeom>
          </p:spPr>
          <p:txBody>
            <a:bodyPr wrap="none">
              <a:spAutoFit/>
            </a:bodyPr>
            <a:lstStyle/>
            <a:p>
              <a:pPr lvl="0" eaLnBrk="0" fontAlgn="base" hangingPunct="0">
                <a:spcBef>
                  <a:spcPct val="0"/>
                </a:spcBef>
                <a:spcAft>
                  <a:spcPct val="0"/>
                </a:spcAft>
              </a:pPr>
              <a:r>
                <a:rPr lang="ca-ES" altLang="es-ES" sz="1400" b="1" dirty="0">
                  <a:solidFill>
                    <a:srgbClr val="FFFFFF"/>
                  </a:solidFill>
                  <a:latin typeface="Roboto" panose="020B0604020202020204" charset="0"/>
                  <a:ea typeface="Times New Roman" panose="02020603050405020304" pitchFamily="18" charset="0"/>
                  <a:cs typeface="Times New Roman" panose="02020603050405020304" pitchFamily="18" charset="0"/>
                </a:rPr>
                <a:t>Benvinguda (5 MIN)</a:t>
              </a:r>
              <a:endParaRPr lang="ca-ES" altLang="es-ES" sz="1400" dirty="0"/>
            </a:p>
          </p:txBody>
        </p:sp>
      </p:grpSp>
      <p:sp>
        <p:nvSpPr>
          <p:cNvPr id="2" name="Rectángulo redondeado 1"/>
          <p:cNvSpPr/>
          <p:nvPr/>
        </p:nvSpPr>
        <p:spPr>
          <a:xfrm>
            <a:off x="604299" y="970059"/>
            <a:ext cx="5740842" cy="572494"/>
          </a:xfrm>
          <a:prstGeom prst="roundRect">
            <a:avLst/>
          </a:prstGeom>
          <a:solidFill>
            <a:srgbClr val="1F49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b="1" dirty="0">
                <a:latin typeface="RoBOTO" panose="020B0604020202020204" charset="0"/>
                <a:ea typeface="RoBOTO" panose="020B0604020202020204" charset="0"/>
              </a:rPr>
              <a:t>ADMINISTRANT ELS TEUS DINERS</a:t>
            </a:r>
          </a:p>
        </p:txBody>
      </p:sp>
      <p:pic>
        <p:nvPicPr>
          <p:cNvPr id="5" name="Recurso-1.png"/>
          <p:cNvPicPr/>
          <p:nvPr/>
        </p:nvPicPr>
        <p:blipFill rotWithShape="1">
          <a:blip r:embed="rId2" cstate="print">
            <a:extLst>
              <a:ext uri="{28A0092B-C50C-407E-A947-70E740481C1C}">
                <a14:useLocalDpi xmlns:a14="http://schemas.microsoft.com/office/drawing/2010/main" val="0"/>
              </a:ext>
            </a:extLst>
          </a:blip>
          <a:srcRect r="9896" b="5435"/>
          <a:stretch/>
        </p:blipFill>
        <p:spPr bwMode="auto">
          <a:xfrm>
            <a:off x="4967287" y="285750"/>
            <a:ext cx="1647825" cy="1657350"/>
          </a:xfrm>
          <a:prstGeom prst="rect">
            <a:avLst/>
          </a:prstGeom>
          <a:ln>
            <a:noFill/>
          </a:ln>
          <a:extLst>
            <a:ext uri="{53640926-AAD7-44D8-BBD7-CCE9431645EC}">
              <a14:shadowObscured xmlns:a14="http://schemas.microsoft.com/office/drawing/2010/main"/>
            </a:ext>
          </a:extLst>
        </p:spPr>
      </p:pic>
      <p:sp>
        <p:nvSpPr>
          <p:cNvPr id="6" name="Cuadro de texto 2"/>
          <p:cNvSpPr>
            <a:spLocks noChangeArrowheads="1"/>
          </p:cNvSpPr>
          <p:nvPr/>
        </p:nvSpPr>
        <p:spPr bwMode="auto">
          <a:xfrm>
            <a:off x="1152525" y="2834108"/>
            <a:ext cx="5074340" cy="1147342"/>
          </a:xfrm>
          <a:prstGeom prst="roundRect">
            <a:avLst>
              <a:gd name="adj" fmla="val 16667"/>
            </a:avLst>
          </a:prstGeom>
          <a:solidFill>
            <a:schemeClr val="bg1"/>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171450" marR="0" lvl="0" indent="-171450" algn="just" defTabSz="914400" rtl="0" eaLnBrk="0" fontAlgn="base" latinLnBrk="0" hangingPunct="0">
              <a:lnSpc>
                <a:spcPct val="100000"/>
              </a:lnSpc>
              <a:spcBef>
                <a:spcPct val="0"/>
              </a:spcBef>
              <a:spcAft>
                <a:spcPct val="0"/>
              </a:spcAft>
              <a:buClrTx/>
              <a:buSzTx/>
              <a:buFont typeface="Wingdings" panose="05000000000000000000" pitchFamily="2" charset="2"/>
              <a:buChar char="§"/>
              <a:tabLst/>
            </a:pPr>
            <a:r>
              <a:rPr kumimoji="0" lang="ca-ES" altLang="es-ES" sz="1200" b="1" i="0" u="none" strike="noStrike" cap="none" normalizeH="0" baseline="0" dirty="0">
                <a:ln>
                  <a:noFill/>
                </a:ln>
                <a:solidFill>
                  <a:schemeClr val="tx1">
                    <a:lumMod val="50000"/>
                    <a:lumOff val="50000"/>
                  </a:schemeClr>
                </a:solidFill>
                <a:effectLst/>
                <a:latin typeface="Roboto" panose="020B0604020202020204" charset="0"/>
                <a:ea typeface="Roboto" panose="020B0604020202020204" charset="0"/>
                <a:cs typeface="Times New Roman" panose="02020603050405020304" pitchFamily="18" charset="0"/>
              </a:rPr>
              <a:t>Nom i breu descripció de la seva feina</a:t>
            </a:r>
            <a:r>
              <a:rPr kumimoji="0" lang="ca-ES" altLang="es-ES" sz="1200" b="0" i="0" u="none" strike="noStrike" cap="none" normalizeH="0" baseline="0" dirty="0">
                <a:ln>
                  <a:noFill/>
                </a:ln>
                <a:solidFill>
                  <a:schemeClr val="tx1">
                    <a:lumMod val="50000"/>
                    <a:lumOff val="50000"/>
                  </a:schemeClr>
                </a:solidFill>
                <a:effectLst/>
                <a:latin typeface="Roboto" panose="020B0604020202020204" charset="0"/>
                <a:ea typeface="Roboto" panose="020B0604020202020204" charset="0"/>
                <a:cs typeface="Times New Roman" panose="02020603050405020304" pitchFamily="18" charset="0"/>
              </a:rPr>
              <a:t>. És important que els estudiants vegin que els parla un expert. Recordi que va a l’aula en nom d’EFEC.</a:t>
            </a:r>
          </a:p>
          <a:p>
            <a:pPr marR="0" lvl="0" algn="just" defTabSz="914400" rtl="0" eaLnBrk="0" fontAlgn="base" latinLnBrk="0" hangingPunct="0">
              <a:lnSpc>
                <a:spcPct val="100000"/>
              </a:lnSpc>
              <a:spcBef>
                <a:spcPct val="0"/>
              </a:spcBef>
              <a:spcAft>
                <a:spcPct val="0"/>
              </a:spcAft>
              <a:buClrTx/>
              <a:buSzTx/>
              <a:tabLst/>
            </a:pPr>
            <a:r>
              <a:rPr kumimoji="0" lang="ca-ES" altLang="es-ES" sz="1200" b="0" i="0" u="none" strike="noStrike" cap="none" normalizeH="0" baseline="0" dirty="0">
                <a:ln>
                  <a:noFill/>
                </a:ln>
                <a:solidFill>
                  <a:schemeClr val="tx1">
                    <a:lumMod val="50000"/>
                    <a:lumOff val="50000"/>
                  </a:schemeClr>
                </a:solidFill>
                <a:effectLst/>
                <a:latin typeface="Roboto" panose="020B0604020202020204" charset="0"/>
                <a:ea typeface="Roboto" panose="020B0604020202020204" charset="0"/>
                <a:cs typeface="Times New Roman" panose="02020603050405020304" pitchFamily="18" charset="0"/>
              </a:rPr>
              <a:t> </a:t>
            </a:r>
            <a:endParaRPr kumimoji="0" lang="ca-ES" altLang="es-ES" sz="1200" b="0" i="0" u="none" strike="noStrike" cap="none" normalizeH="0" baseline="0" dirty="0">
              <a:ln>
                <a:noFill/>
              </a:ln>
              <a:solidFill>
                <a:schemeClr val="tx1">
                  <a:lumMod val="50000"/>
                  <a:lumOff val="50000"/>
                </a:schemeClr>
              </a:solidFill>
              <a:effectLst/>
              <a:latin typeface="Roboto" panose="020B0604020202020204" charset="0"/>
              <a:ea typeface="Roboto" panose="020B0604020202020204" charset="0"/>
            </a:endParaRPr>
          </a:p>
          <a:p>
            <a:pPr marL="171450" marR="0" lvl="0" indent="-171450" algn="just" defTabSz="914400" rtl="0" eaLnBrk="0" fontAlgn="base" latinLnBrk="0" hangingPunct="0">
              <a:lnSpc>
                <a:spcPct val="100000"/>
              </a:lnSpc>
              <a:spcBef>
                <a:spcPct val="0"/>
              </a:spcBef>
              <a:spcAft>
                <a:spcPct val="0"/>
              </a:spcAft>
              <a:buClrTx/>
              <a:buSzTx/>
              <a:buFont typeface="Wingdings" panose="05000000000000000000" pitchFamily="2" charset="2"/>
              <a:buChar char="§"/>
              <a:tabLst/>
            </a:pPr>
            <a:r>
              <a:rPr kumimoji="0" lang="ca-ES" altLang="es-ES" sz="1200" b="1" i="0" u="none" strike="noStrike" cap="none" normalizeH="0" baseline="0" dirty="0">
                <a:ln>
                  <a:noFill/>
                </a:ln>
                <a:solidFill>
                  <a:schemeClr val="tx1">
                    <a:lumMod val="50000"/>
                    <a:lumOff val="50000"/>
                  </a:schemeClr>
                </a:solidFill>
                <a:effectLst/>
                <a:latin typeface="Roboto" panose="020B0604020202020204" charset="0"/>
                <a:ea typeface="Roboto" panose="020B0604020202020204" charset="0"/>
                <a:cs typeface="Times New Roman" panose="02020603050405020304" pitchFamily="18" charset="0"/>
              </a:rPr>
              <a:t>Exposició curta dels temes</a:t>
            </a:r>
            <a:r>
              <a:rPr kumimoji="0" lang="ca-ES" altLang="es-ES" sz="1200" b="0" i="0" u="none" strike="noStrike" cap="none" normalizeH="0" baseline="0" dirty="0">
                <a:ln>
                  <a:noFill/>
                </a:ln>
                <a:solidFill>
                  <a:schemeClr val="tx1">
                    <a:lumMod val="50000"/>
                    <a:lumOff val="50000"/>
                  </a:schemeClr>
                </a:solidFill>
                <a:effectLst/>
                <a:latin typeface="Roboto" panose="020B0604020202020204" charset="0"/>
                <a:ea typeface="Roboto" panose="020B0604020202020204" charset="0"/>
                <a:cs typeface="Times New Roman" panose="02020603050405020304" pitchFamily="18" charset="0"/>
              </a:rPr>
              <a:t> que es tracten en aquest taller (diapositiva nº 2)</a:t>
            </a:r>
            <a:endParaRPr kumimoji="0" lang="ca-ES" altLang="es-ES" sz="1200" b="0" i="0" u="none" strike="noStrike" cap="none" normalizeH="0" baseline="0" dirty="0">
              <a:ln>
                <a:noFill/>
              </a:ln>
              <a:solidFill>
                <a:schemeClr val="tx1">
                  <a:lumMod val="50000"/>
                  <a:lumOff val="50000"/>
                </a:schemeClr>
              </a:solidFill>
              <a:effectLst/>
              <a:latin typeface="Roboto" panose="020B0604020202020204" charset="0"/>
              <a:ea typeface="Roboto" panose="020B0604020202020204" charset="0"/>
            </a:endParaRPr>
          </a:p>
          <a:p>
            <a:pPr marR="0" lvl="0" algn="just" defTabSz="914400" rtl="0" eaLnBrk="0" fontAlgn="base" latinLnBrk="0" hangingPunct="0">
              <a:lnSpc>
                <a:spcPct val="100000"/>
              </a:lnSpc>
              <a:spcBef>
                <a:spcPct val="0"/>
              </a:spcBef>
              <a:spcAft>
                <a:spcPct val="0"/>
              </a:spcAft>
              <a:buClrTx/>
              <a:buSzTx/>
              <a:tabLst/>
            </a:pPr>
            <a:r>
              <a:rPr kumimoji="0" lang="ca-ES" altLang="es-ES" sz="1200" b="0" i="0" u="none" strike="noStrike" cap="none" normalizeH="0" baseline="0" dirty="0">
                <a:ln>
                  <a:noFill/>
                </a:ln>
                <a:solidFill>
                  <a:schemeClr val="tx1">
                    <a:lumMod val="50000"/>
                    <a:lumOff val="50000"/>
                  </a:schemeClr>
                </a:solidFill>
                <a:effectLst/>
                <a:latin typeface="Roboto" panose="020B0604020202020204" charset="0"/>
                <a:ea typeface="Roboto" panose="020B0604020202020204" charset="0"/>
                <a:cs typeface="Times New Roman" panose="02020603050405020304" pitchFamily="18" charset="0"/>
              </a:rPr>
              <a:t> </a:t>
            </a:r>
            <a:endParaRPr kumimoji="0" lang="ca-ES" altLang="es-ES" sz="1200" b="0" i="0" u="none" strike="noStrike" cap="none" normalizeH="0" baseline="0" dirty="0">
              <a:ln>
                <a:noFill/>
              </a:ln>
              <a:solidFill>
                <a:schemeClr val="tx1">
                  <a:lumMod val="50000"/>
                  <a:lumOff val="50000"/>
                </a:schemeClr>
              </a:solidFill>
              <a:effectLst/>
              <a:latin typeface="Roboto" panose="020B0604020202020204" charset="0"/>
              <a:ea typeface="Roboto" panose="020B0604020202020204" charset="0"/>
            </a:endParaRPr>
          </a:p>
        </p:txBody>
      </p:sp>
      <p:sp>
        <p:nvSpPr>
          <p:cNvPr id="8" name="Rectangle 4"/>
          <p:cNvSpPr>
            <a:spLocks noChangeArrowheads="1"/>
          </p:cNvSpPr>
          <p:nvPr/>
        </p:nvSpPr>
        <p:spPr bwMode="auto">
          <a:xfrm>
            <a:off x="0" y="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9" name="Rectangle 7"/>
          <p:cNvSpPr>
            <a:spLocks noChangeArrowheads="1"/>
          </p:cNvSpPr>
          <p:nvPr/>
        </p:nvSpPr>
        <p:spPr bwMode="auto">
          <a:xfrm>
            <a:off x="0" y="457200"/>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10" name="Rectangle 8"/>
          <p:cNvSpPr>
            <a:spLocks noChangeArrowheads="1"/>
          </p:cNvSpPr>
          <p:nvPr/>
        </p:nvSpPr>
        <p:spPr bwMode="auto">
          <a:xfrm>
            <a:off x="0" y="2143125"/>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pic>
        <p:nvPicPr>
          <p:cNvPr id="2049" name="Imagen 29" descr="Pack de vectores de temporizado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39983" t="1848" r="40027" b="68417"/>
          <a:stretch>
            <a:fillRect/>
          </a:stretch>
        </p:blipFill>
        <p:spPr bwMode="auto">
          <a:xfrm>
            <a:off x="536629" y="1719683"/>
            <a:ext cx="749246" cy="111442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1" name="Tabla 10"/>
          <p:cNvGraphicFramePr>
            <a:graphicFrameLocks noGrp="1"/>
          </p:cNvGraphicFramePr>
          <p:nvPr>
            <p:extLst>
              <p:ext uri="{D42A27DB-BD31-4B8C-83A1-F6EECF244321}">
                <p14:modId xmlns:p14="http://schemas.microsoft.com/office/powerpoint/2010/main" val="2273598158"/>
              </p:ext>
            </p:extLst>
          </p:nvPr>
        </p:nvGraphicFramePr>
        <p:xfrm>
          <a:off x="2286221" y="8372078"/>
          <a:ext cx="2788920" cy="1051560"/>
        </p:xfrm>
        <a:graphic>
          <a:graphicData uri="http://schemas.openxmlformats.org/drawingml/2006/table">
            <a:tbl>
              <a:tblPr firstRow="1" firstCol="1" bandRow="1">
                <a:tableStyleId>{9D7B26C5-4107-4FEC-AEDC-1716B250A1EF}</a:tableStyleId>
              </a:tblPr>
              <a:tblGrid>
                <a:gridCol w="1394460">
                  <a:extLst>
                    <a:ext uri="{9D8B030D-6E8A-4147-A177-3AD203B41FA5}">
                      <a16:colId xmlns:a16="http://schemas.microsoft.com/office/drawing/2014/main" val="2212351506"/>
                    </a:ext>
                  </a:extLst>
                </a:gridCol>
                <a:gridCol w="1394460">
                  <a:extLst>
                    <a:ext uri="{9D8B030D-6E8A-4147-A177-3AD203B41FA5}">
                      <a16:colId xmlns:a16="http://schemas.microsoft.com/office/drawing/2014/main" val="2426441463"/>
                    </a:ext>
                  </a:extLst>
                </a:gridCol>
              </a:tblGrid>
              <a:tr h="161925">
                <a:tc>
                  <a:txBody>
                    <a:bodyPr/>
                    <a:lstStyle/>
                    <a:p>
                      <a:pPr>
                        <a:lnSpc>
                          <a:spcPct val="115000"/>
                        </a:lnSpc>
                        <a:spcAft>
                          <a:spcPts val="0"/>
                        </a:spcAft>
                      </a:pPr>
                      <a:r>
                        <a:rPr lang="ca-ES" sz="1000" b="0" dirty="0">
                          <a:solidFill>
                            <a:schemeClr val="tx1">
                              <a:lumMod val="50000"/>
                              <a:lumOff val="50000"/>
                            </a:schemeClr>
                          </a:solidFill>
                          <a:effectLst/>
                          <a:latin typeface="Roboto" panose="020B0604020202020204" charset="0"/>
                          <a:ea typeface="Roboto" panose="020B0604020202020204" charset="0"/>
                        </a:rPr>
                        <a:t>Assegurança</a:t>
                      </a:r>
                      <a:endParaRPr lang="es-ES" sz="1000" b="0" dirty="0">
                        <a:solidFill>
                          <a:schemeClr val="tx1">
                            <a:lumMod val="50000"/>
                            <a:lumOff val="50000"/>
                          </a:schemeClr>
                        </a:solidFill>
                        <a:effectLst/>
                        <a:latin typeface="Roboto" panose="020B0604020202020204" charset="0"/>
                        <a:ea typeface="Roboto" panose="020B0604020202020204" charset="0"/>
                        <a:cs typeface="Times New Roman" panose="02020603050405020304" pitchFamily="18" charset="0"/>
                      </a:endParaRPr>
                    </a:p>
                  </a:txBody>
                  <a:tcPr marL="68580" marR="68580" marT="0" marB="0">
                    <a:lnL>
                      <a:noFill/>
                    </a:lnL>
                    <a:lnR>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nSpc>
                          <a:spcPct val="115000"/>
                        </a:lnSpc>
                        <a:spcAft>
                          <a:spcPts val="0"/>
                        </a:spcAft>
                      </a:pPr>
                      <a:r>
                        <a:rPr lang="ca-ES" sz="1000" b="0" dirty="0">
                          <a:solidFill>
                            <a:schemeClr val="tx1">
                              <a:lumMod val="50000"/>
                              <a:lumOff val="50000"/>
                            </a:schemeClr>
                          </a:solidFill>
                          <a:effectLst/>
                          <a:latin typeface="Roboto" panose="020B0604020202020204" charset="0"/>
                          <a:ea typeface="Roboto" panose="020B0604020202020204" charset="0"/>
                        </a:rPr>
                        <a:t>800€</a:t>
                      </a:r>
                      <a:endParaRPr lang="es-ES" sz="1000" b="0" dirty="0">
                        <a:solidFill>
                          <a:schemeClr val="tx1">
                            <a:lumMod val="50000"/>
                            <a:lumOff val="50000"/>
                          </a:schemeClr>
                        </a:solidFill>
                        <a:effectLst/>
                        <a:latin typeface="Roboto" panose="020B0604020202020204" charset="0"/>
                        <a:ea typeface="Roboto" panose="020B0604020202020204" charset="0"/>
                        <a:cs typeface="Times New Roman" panose="02020603050405020304" pitchFamily="18" charset="0"/>
                      </a:endParaRPr>
                    </a:p>
                  </a:txBody>
                  <a:tcPr marL="68580" marR="68580" marT="0" marB="0">
                    <a:lnL>
                      <a:noFill/>
                    </a:lnL>
                    <a:lnR>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05807753"/>
                  </a:ext>
                </a:extLst>
              </a:tr>
              <a:tr h="161925">
                <a:tc>
                  <a:txBody>
                    <a:bodyPr/>
                    <a:lstStyle/>
                    <a:p>
                      <a:pPr>
                        <a:lnSpc>
                          <a:spcPct val="115000"/>
                        </a:lnSpc>
                        <a:spcAft>
                          <a:spcPts val="0"/>
                        </a:spcAft>
                      </a:pPr>
                      <a:r>
                        <a:rPr lang="ca-ES" sz="1000" b="0" dirty="0">
                          <a:solidFill>
                            <a:schemeClr val="tx1">
                              <a:lumMod val="50000"/>
                              <a:lumOff val="50000"/>
                            </a:schemeClr>
                          </a:solidFill>
                          <a:effectLst/>
                          <a:latin typeface="Roboto" panose="020B0604020202020204" charset="0"/>
                          <a:ea typeface="Roboto" panose="020B0604020202020204" charset="0"/>
                        </a:rPr>
                        <a:t>Pàrquing</a:t>
                      </a:r>
                      <a:endParaRPr lang="es-ES" sz="1000" b="0" dirty="0">
                        <a:solidFill>
                          <a:schemeClr val="tx1">
                            <a:lumMod val="50000"/>
                            <a:lumOff val="50000"/>
                          </a:schemeClr>
                        </a:solidFill>
                        <a:effectLst/>
                        <a:latin typeface="Roboto" panose="020B0604020202020204" charset="0"/>
                        <a:ea typeface="Roboto" panose="020B0604020202020204" charset="0"/>
                        <a:cs typeface="Times New Roman" panose="02020603050405020304" pitchFamily="18" charset="0"/>
                      </a:endParaRPr>
                    </a:p>
                  </a:txBody>
                  <a:tcPr marL="68580" marR="68580" marT="0" marB="0">
                    <a:lnL>
                      <a:noFill/>
                    </a:lnL>
                    <a:lnR>
                      <a:noFill/>
                    </a:lnR>
                    <a:lnT w="12700" cmpd="sng">
                      <a:noFill/>
                    </a:lnT>
                    <a:lnB>
                      <a:noFill/>
                    </a:lnB>
                    <a:lnTlToBr w="12700" cmpd="sng">
                      <a:noFill/>
                      <a:prstDash val="solid"/>
                    </a:lnTlToBr>
                    <a:lnBlToTr w="12700" cmpd="sng">
                      <a:noFill/>
                      <a:prstDash val="solid"/>
                    </a:lnBlToTr>
                    <a:solidFill>
                      <a:schemeClr val="bg1"/>
                    </a:solidFill>
                  </a:tcPr>
                </a:tc>
                <a:tc>
                  <a:txBody>
                    <a:bodyPr/>
                    <a:lstStyle/>
                    <a:p>
                      <a:pPr>
                        <a:lnSpc>
                          <a:spcPct val="115000"/>
                        </a:lnSpc>
                        <a:spcAft>
                          <a:spcPts val="0"/>
                        </a:spcAft>
                      </a:pPr>
                      <a:r>
                        <a:rPr lang="ca-ES" sz="1000">
                          <a:solidFill>
                            <a:schemeClr val="tx1">
                              <a:lumMod val="50000"/>
                              <a:lumOff val="50000"/>
                            </a:schemeClr>
                          </a:solidFill>
                          <a:effectLst/>
                          <a:latin typeface="Roboto" panose="020B0604020202020204" charset="0"/>
                          <a:ea typeface="Roboto" panose="020B0604020202020204" charset="0"/>
                        </a:rPr>
                        <a:t>960€ (80€/mes)</a:t>
                      </a:r>
                      <a:endParaRPr lang="es-ES" sz="1000">
                        <a:solidFill>
                          <a:schemeClr val="tx1">
                            <a:lumMod val="50000"/>
                            <a:lumOff val="50000"/>
                          </a:schemeClr>
                        </a:solidFill>
                        <a:effectLst/>
                        <a:latin typeface="Roboto" panose="020B0604020202020204" charset="0"/>
                        <a:ea typeface="Roboto" panose="020B0604020202020204" charset="0"/>
                        <a:cs typeface="Times New Roman" panose="02020603050405020304" pitchFamily="18" charset="0"/>
                      </a:endParaRPr>
                    </a:p>
                  </a:txBody>
                  <a:tcPr marL="68580" marR="68580" marT="0" marB="0">
                    <a:lnL>
                      <a:noFill/>
                    </a:lnL>
                    <a:lnR>
                      <a:noFill/>
                    </a:lnR>
                    <a:lnT w="12700" cmpd="sng">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09697635"/>
                  </a:ext>
                </a:extLst>
              </a:tr>
              <a:tr h="161925">
                <a:tc>
                  <a:txBody>
                    <a:bodyPr/>
                    <a:lstStyle/>
                    <a:p>
                      <a:pPr>
                        <a:lnSpc>
                          <a:spcPct val="115000"/>
                        </a:lnSpc>
                        <a:spcAft>
                          <a:spcPts val="0"/>
                        </a:spcAft>
                      </a:pPr>
                      <a:r>
                        <a:rPr lang="ca-ES" sz="1000" b="0" dirty="0">
                          <a:solidFill>
                            <a:schemeClr val="tx1">
                              <a:lumMod val="50000"/>
                              <a:lumOff val="50000"/>
                            </a:schemeClr>
                          </a:solidFill>
                          <a:effectLst/>
                          <a:latin typeface="Roboto" panose="020B0604020202020204" charset="0"/>
                          <a:ea typeface="Roboto" panose="020B0604020202020204" charset="0"/>
                        </a:rPr>
                        <a:t>Combustible</a:t>
                      </a:r>
                      <a:endParaRPr lang="es-ES" sz="1000" b="0" dirty="0">
                        <a:solidFill>
                          <a:schemeClr val="tx1">
                            <a:lumMod val="50000"/>
                            <a:lumOff val="50000"/>
                          </a:schemeClr>
                        </a:solidFill>
                        <a:effectLst/>
                        <a:latin typeface="Roboto" panose="020B0604020202020204" charset="0"/>
                        <a:ea typeface="Roboto" panose="020B0604020202020204" charset="0"/>
                        <a:cs typeface="Times New Roman" panose="02020603050405020304" pitchFamily="18" charset="0"/>
                      </a:endParaRPr>
                    </a:p>
                  </a:txBody>
                  <a:tcPr marL="68580" marR="68580" marT="0" marB="0">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nSpc>
                          <a:spcPct val="115000"/>
                        </a:lnSpc>
                        <a:spcAft>
                          <a:spcPts val="0"/>
                        </a:spcAft>
                      </a:pPr>
                      <a:r>
                        <a:rPr lang="ca-ES" sz="1000" dirty="0">
                          <a:solidFill>
                            <a:schemeClr val="tx1">
                              <a:lumMod val="50000"/>
                              <a:lumOff val="50000"/>
                            </a:schemeClr>
                          </a:solidFill>
                          <a:effectLst/>
                          <a:latin typeface="Roboto" panose="020B0604020202020204" charset="0"/>
                          <a:ea typeface="Roboto" panose="020B0604020202020204" charset="0"/>
                        </a:rPr>
                        <a:t>260€ (5€/setmana)</a:t>
                      </a:r>
                      <a:endParaRPr lang="es-ES" sz="1000" dirty="0">
                        <a:solidFill>
                          <a:schemeClr val="tx1">
                            <a:lumMod val="50000"/>
                            <a:lumOff val="50000"/>
                          </a:schemeClr>
                        </a:solidFill>
                        <a:effectLst/>
                        <a:latin typeface="Roboto" panose="020B0604020202020204" charset="0"/>
                        <a:ea typeface="Roboto" panose="020B0604020202020204" charset="0"/>
                        <a:cs typeface="Times New Roman" panose="02020603050405020304" pitchFamily="18" charset="0"/>
                      </a:endParaRPr>
                    </a:p>
                  </a:txBody>
                  <a:tcPr marL="68580" marR="68580" marT="0" marB="0">
                    <a:lnL>
                      <a:noFill/>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32276910"/>
                  </a:ext>
                </a:extLst>
              </a:tr>
              <a:tr h="161925">
                <a:tc>
                  <a:txBody>
                    <a:bodyPr/>
                    <a:lstStyle/>
                    <a:p>
                      <a:pPr>
                        <a:lnSpc>
                          <a:spcPct val="115000"/>
                        </a:lnSpc>
                        <a:spcAft>
                          <a:spcPts val="0"/>
                        </a:spcAft>
                      </a:pPr>
                      <a:r>
                        <a:rPr lang="ca-ES" sz="1000" b="0" dirty="0">
                          <a:solidFill>
                            <a:schemeClr val="tx1">
                              <a:lumMod val="50000"/>
                              <a:lumOff val="50000"/>
                            </a:schemeClr>
                          </a:solidFill>
                          <a:effectLst/>
                          <a:latin typeface="Roboto" panose="020B0604020202020204" charset="0"/>
                          <a:ea typeface="Roboto" panose="020B0604020202020204" charset="0"/>
                        </a:rPr>
                        <a:t>Manteniment</a:t>
                      </a:r>
                      <a:endParaRPr lang="es-ES" sz="1000" b="0" dirty="0">
                        <a:solidFill>
                          <a:schemeClr val="tx1">
                            <a:lumMod val="50000"/>
                            <a:lumOff val="50000"/>
                          </a:schemeClr>
                        </a:solidFill>
                        <a:effectLst/>
                        <a:latin typeface="Roboto" panose="020B0604020202020204" charset="0"/>
                        <a:ea typeface="Roboto" panose="020B0604020202020204" charset="0"/>
                        <a:cs typeface="Times New Roman" panose="02020603050405020304" pitchFamily="18" charset="0"/>
                      </a:endParaRPr>
                    </a:p>
                  </a:txBody>
                  <a:tcPr marL="68580" marR="68580" marT="0" marB="0">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nSpc>
                          <a:spcPct val="115000"/>
                        </a:lnSpc>
                        <a:spcAft>
                          <a:spcPts val="0"/>
                        </a:spcAft>
                      </a:pPr>
                      <a:r>
                        <a:rPr lang="ca-ES" sz="1000" dirty="0">
                          <a:solidFill>
                            <a:schemeClr val="tx1">
                              <a:lumMod val="50000"/>
                              <a:lumOff val="50000"/>
                            </a:schemeClr>
                          </a:solidFill>
                          <a:effectLst/>
                          <a:latin typeface="Roboto" panose="020B0604020202020204" charset="0"/>
                          <a:ea typeface="Roboto" panose="020B0604020202020204" charset="0"/>
                        </a:rPr>
                        <a:t>400€</a:t>
                      </a:r>
                      <a:endParaRPr lang="es-ES" sz="1000" dirty="0">
                        <a:solidFill>
                          <a:schemeClr val="tx1">
                            <a:lumMod val="50000"/>
                            <a:lumOff val="50000"/>
                          </a:schemeClr>
                        </a:solidFill>
                        <a:effectLst/>
                        <a:latin typeface="Roboto" panose="020B0604020202020204" charset="0"/>
                        <a:ea typeface="Roboto" panose="020B0604020202020204" charset="0"/>
                        <a:cs typeface="Times New Roman" panose="02020603050405020304" pitchFamily="18" charset="0"/>
                      </a:endParaRPr>
                    </a:p>
                  </a:txBody>
                  <a:tcPr marL="68580" marR="68580" marT="0" marB="0">
                    <a:lnL>
                      <a:noFill/>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15696524"/>
                  </a:ext>
                </a:extLst>
              </a:tr>
              <a:tr h="161925">
                <a:tc>
                  <a:txBody>
                    <a:bodyPr/>
                    <a:lstStyle/>
                    <a:p>
                      <a:pPr>
                        <a:lnSpc>
                          <a:spcPct val="115000"/>
                        </a:lnSpc>
                        <a:spcAft>
                          <a:spcPts val="0"/>
                        </a:spcAft>
                      </a:pPr>
                      <a:r>
                        <a:rPr lang="ca-ES" sz="1000" b="0" dirty="0">
                          <a:solidFill>
                            <a:schemeClr val="tx1">
                              <a:lumMod val="50000"/>
                              <a:lumOff val="50000"/>
                            </a:schemeClr>
                          </a:solidFill>
                          <a:effectLst/>
                          <a:latin typeface="Roboto" panose="020B0604020202020204" charset="0"/>
                          <a:ea typeface="Roboto" panose="020B0604020202020204" charset="0"/>
                        </a:rPr>
                        <a:t>Zona blava </a:t>
                      </a:r>
                      <a:endParaRPr lang="es-ES" sz="1000" b="0" dirty="0">
                        <a:solidFill>
                          <a:schemeClr val="tx1">
                            <a:lumMod val="50000"/>
                            <a:lumOff val="50000"/>
                          </a:schemeClr>
                        </a:solidFill>
                        <a:effectLst/>
                        <a:latin typeface="Roboto" panose="020B0604020202020204" charset="0"/>
                        <a:ea typeface="Roboto" panose="020B0604020202020204" charset="0"/>
                        <a:cs typeface="Times New Roman" panose="02020603050405020304" pitchFamily="18" charset="0"/>
                      </a:endParaRPr>
                    </a:p>
                  </a:txBody>
                  <a:tcPr marL="68580" marR="68580" marT="0" marB="0">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15000"/>
                        </a:lnSpc>
                        <a:spcAft>
                          <a:spcPts val="0"/>
                        </a:spcAft>
                      </a:pPr>
                      <a:r>
                        <a:rPr lang="ca-ES" sz="1000" dirty="0">
                          <a:solidFill>
                            <a:schemeClr val="tx1">
                              <a:lumMod val="50000"/>
                              <a:lumOff val="50000"/>
                            </a:schemeClr>
                          </a:solidFill>
                          <a:effectLst/>
                          <a:latin typeface="Roboto" panose="020B0604020202020204" charset="0"/>
                          <a:ea typeface="Roboto" panose="020B0604020202020204" charset="0"/>
                        </a:rPr>
                        <a:t>180€ (15€/mes)</a:t>
                      </a:r>
                      <a:endParaRPr lang="es-ES" sz="1000" dirty="0">
                        <a:solidFill>
                          <a:schemeClr val="tx1">
                            <a:lumMod val="50000"/>
                            <a:lumOff val="50000"/>
                          </a:schemeClr>
                        </a:solidFill>
                        <a:effectLst/>
                        <a:latin typeface="Roboto" panose="020B0604020202020204" charset="0"/>
                        <a:ea typeface="Roboto" panose="020B0604020202020204" charset="0"/>
                        <a:cs typeface="Times New Roman" panose="02020603050405020304" pitchFamily="18" charset="0"/>
                      </a:endParaRPr>
                    </a:p>
                  </a:txBody>
                  <a:tcPr marL="68580" marR="68580" marT="0" marB="0">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70993584"/>
                  </a:ext>
                </a:extLst>
              </a:tr>
              <a:tr h="161925">
                <a:tc>
                  <a:txBody>
                    <a:bodyPr/>
                    <a:lstStyle/>
                    <a:p>
                      <a:pPr>
                        <a:lnSpc>
                          <a:spcPct val="115000"/>
                        </a:lnSpc>
                        <a:spcAft>
                          <a:spcPts val="0"/>
                        </a:spcAft>
                      </a:pPr>
                      <a:r>
                        <a:rPr lang="ca-ES" sz="1000" dirty="0">
                          <a:solidFill>
                            <a:schemeClr val="tx1">
                              <a:lumMod val="75000"/>
                              <a:lumOff val="25000"/>
                            </a:schemeClr>
                          </a:solidFill>
                          <a:effectLst/>
                          <a:latin typeface="Roboto" panose="020B0604020202020204" charset="0"/>
                          <a:ea typeface="Roboto" panose="020B0604020202020204" charset="0"/>
                        </a:rPr>
                        <a:t>TOTAL</a:t>
                      </a:r>
                      <a:endParaRPr lang="es-ES" sz="1000" dirty="0">
                        <a:solidFill>
                          <a:schemeClr val="tx1">
                            <a:lumMod val="75000"/>
                            <a:lumOff val="25000"/>
                          </a:schemeClr>
                        </a:solidFill>
                        <a:effectLst/>
                        <a:latin typeface="Roboto" panose="020B0604020202020204" charset="0"/>
                        <a:ea typeface="Roboto" panose="020B0604020202020204"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tcPr>
                </a:tc>
                <a:tc>
                  <a:txBody>
                    <a:bodyPr/>
                    <a:lstStyle/>
                    <a:p>
                      <a:pPr>
                        <a:lnSpc>
                          <a:spcPct val="115000"/>
                        </a:lnSpc>
                        <a:spcAft>
                          <a:spcPts val="0"/>
                        </a:spcAft>
                      </a:pPr>
                      <a:r>
                        <a:rPr lang="ca-ES" sz="1000" b="1" dirty="0">
                          <a:solidFill>
                            <a:schemeClr val="tx1">
                              <a:lumMod val="75000"/>
                              <a:lumOff val="25000"/>
                            </a:schemeClr>
                          </a:solidFill>
                          <a:effectLst/>
                          <a:latin typeface="Roboto" panose="020B0604020202020204" charset="0"/>
                          <a:ea typeface="Roboto" panose="020B0604020202020204" charset="0"/>
                        </a:rPr>
                        <a:t>2.600€</a:t>
                      </a:r>
                      <a:endParaRPr lang="es-ES" sz="1000" b="1" dirty="0">
                        <a:solidFill>
                          <a:schemeClr val="tx1">
                            <a:lumMod val="75000"/>
                            <a:lumOff val="25000"/>
                          </a:schemeClr>
                        </a:solidFill>
                        <a:effectLst/>
                        <a:latin typeface="Roboto" panose="020B0604020202020204" charset="0"/>
                        <a:ea typeface="Roboto" panose="020B0604020202020204"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774154693"/>
                  </a:ext>
                </a:extLst>
              </a:tr>
            </a:tbl>
          </a:graphicData>
        </a:graphic>
      </p:graphicFrame>
      <p:sp>
        <p:nvSpPr>
          <p:cNvPr id="12" name="Cuadro de texto 2"/>
          <p:cNvSpPr>
            <a:spLocks noChangeArrowheads="1"/>
          </p:cNvSpPr>
          <p:nvPr/>
        </p:nvSpPr>
        <p:spPr bwMode="auto">
          <a:xfrm>
            <a:off x="1229663" y="5198209"/>
            <a:ext cx="5115478" cy="1329003"/>
          </a:xfrm>
          <a:prstGeom prst="roundRect">
            <a:avLst>
              <a:gd name="adj" fmla="val 16667"/>
            </a:avLst>
          </a:prstGeom>
          <a:solidFill>
            <a:schemeClr val="bg1"/>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ca-ES" altLang="es-ES" sz="1200" b="1" i="0" u="none" strike="noStrike" cap="none" normalizeH="0" baseline="0" dirty="0">
                <a:ln>
                  <a:noFill/>
                </a:ln>
                <a:solidFill>
                  <a:schemeClr val="tx1">
                    <a:lumMod val="50000"/>
                    <a:lumOff val="50000"/>
                  </a:schemeClr>
                </a:solidFill>
                <a:effectLst/>
                <a:latin typeface="RoBOTO" panose="020B0604020202020204" charset="0"/>
                <a:ea typeface="RoBOTO" panose="020B0604020202020204" charset="0"/>
                <a:cs typeface="Times New Roman" panose="02020603050405020304" pitchFamily="18" charset="0"/>
              </a:rPr>
              <a:t>Joc “Sabies que”:</a:t>
            </a:r>
            <a:r>
              <a:rPr kumimoji="0" lang="ca-ES" altLang="es-ES" sz="1200" b="0" i="0" u="none" strike="noStrike" cap="none" normalizeH="0" baseline="0" dirty="0">
                <a:ln>
                  <a:noFill/>
                </a:ln>
                <a:solidFill>
                  <a:schemeClr val="tx1">
                    <a:lumMod val="50000"/>
                    <a:lumOff val="50000"/>
                  </a:schemeClr>
                </a:solidFill>
                <a:effectLst/>
                <a:latin typeface="RoBOTO" panose="020B0604020202020204" charset="0"/>
                <a:ea typeface="RoBOTO" panose="020B0604020202020204" charset="0"/>
                <a:cs typeface="Times New Roman" panose="02020603050405020304" pitchFamily="18" charset="0"/>
              </a:rPr>
              <a:t> activitat col·lectiva per trencar el gel i introduir els alumnes en alguns dels conceptes del taller. S’aconsella presentar-ho com un concurs per generar la participació dels estudiants.</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ca-ES" altLang="es-ES" sz="1200" b="0" i="0" u="none" strike="noStrike" cap="none" normalizeH="0" baseline="0" dirty="0">
              <a:ln>
                <a:noFill/>
              </a:ln>
              <a:solidFill>
                <a:schemeClr val="tx1">
                  <a:lumMod val="50000"/>
                  <a:lumOff val="50000"/>
                </a:schemeClr>
              </a:solidFill>
              <a:effectLst/>
              <a:latin typeface="RoBOTO" panose="020B0604020202020204" charset="0"/>
              <a:ea typeface="RoBOTO" panose="020B0604020202020204"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ca-ES" altLang="es-ES" sz="400" b="0" i="0" u="none" strike="noStrike" cap="none" normalizeH="0" baseline="0" dirty="0">
              <a:ln>
                <a:noFill/>
              </a:ln>
              <a:solidFill>
                <a:schemeClr val="tx1">
                  <a:lumMod val="50000"/>
                  <a:lumOff val="50000"/>
                </a:schemeClr>
              </a:solidFill>
              <a:effectLst/>
              <a:latin typeface="RoBOTO" panose="020B0604020202020204" charset="0"/>
              <a:ea typeface="RoBOTO" panose="020B060402020202020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ca-ES" altLang="es-ES" sz="1200" b="0" i="1" u="none" strike="noStrike" cap="none" normalizeH="0" baseline="0" dirty="0">
                <a:ln>
                  <a:noFill/>
                </a:ln>
                <a:solidFill>
                  <a:srgbClr val="1F497D"/>
                </a:solidFill>
                <a:effectLst/>
                <a:latin typeface="RoBOTO" panose="020B0604020202020204" charset="0"/>
                <a:ea typeface="RoBOTO" panose="020B0604020202020204" charset="0"/>
                <a:cs typeface="Times New Roman" panose="02020603050405020304" pitchFamily="18" charset="0"/>
              </a:rPr>
              <a:t>Aquesta activitat és un bon recurs per a motivar als estudiants i poder fer una avaluació inicial dels seus coneixements.</a:t>
            </a:r>
            <a:endParaRPr kumimoji="0" lang="ca-ES" altLang="es-ES" sz="1800" b="0" i="0" u="none" strike="noStrike" cap="none" normalizeH="0" baseline="0" dirty="0">
              <a:ln>
                <a:noFill/>
              </a:ln>
              <a:solidFill>
                <a:srgbClr val="1F497D"/>
              </a:solidFill>
              <a:effectLst/>
              <a:latin typeface="RoBOTO" panose="020B0604020202020204" charset="0"/>
              <a:ea typeface="RoBOTO" panose="020B0604020202020204" charset="0"/>
            </a:endParaRPr>
          </a:p>
        </p:txBody>
      </p:sp>
      <p:sp>
        <p:nvSpPr>
          <p:cNvPr id="14" name="Rectangle 13"/>
          <p:cNvSpPr>
            <a:spLocks noChangeArrowheads="1"/>
          </p:cNvSpPr>
          <p:nvPr/>
        </p:nvSpPr>
        <p:spPr bwMode="auto">
          <a:xfrm>
            <a:off x="2035175" y="5500688"/>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15" name="Rectangle 14"/>
          <p:cNvSpPr>
            <a:spLocks noChangeArrowheads="1"/>
          </p:cNvSpPr>
          <p:nvPr/>
        </p:nvSpPr>
        <p:spPr bwMode="auto">
          <a:xfrm>
            <a:off x="702961" y="7131029"/>
            <a:ext cx="5735939"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R="0" lvl="0" algn="just" defTabSz="914400" rtl="0" eaLnBrk="0" fontAlgn="base" latinLnBrk="0" hangingPunct="0">
              <a:lnSpc>
                <a:spcPct val="100000"/>
              </a:lnSpc>
              <a:spcBef>
                <a:spcPct val="0"/>
              </a:spcBef>
              <a:spcAft>
                <a:spcPct val="0"/>
              </a:spcAft>
              <a:buClrTx/>
              <a:buSzTx/>
              <a:tabLst/>
            </a:pPr>
            <a:r>
              <a:rPr lang="ca-ES" altLang="es-ES" sz="1100" b="1"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rPr>
              <a:t>    </a:t>
            </a:r>
            <a:endParaRPr kumimoji="0" lang="ca-ES" altLang="es-ES" sz="1100" b="1" i="0" u="none" strike="noStrike" cap="none" normalizeH="0" baseline="0" dirty="0">
              <a:ln>
                <a:noFill/>
              </a:ln>
              <a:solidFill>
                <a:schemeClr val="tx1">
                  <a:lumMod val="50000"/>
                  <a:lumOff val="50000"/>
                </a:schemeClr>
              </a:solidFill>
              <a:effectLst/>
              <a:latin typeface="Roboto" panose="020B0604020202020204" charset="0"/>
              <a:ea typeface="Roboto" panose="020B0604020202020204" charset="0"/>
              <a:cs typeface="Times New Roman" panose="02020603050405020304" pitchFamily="18" charset="0"/>
            </a:endParaRPr>
          </a:p>
          <a:p>
            <a:pPr marL="171450" indent="-171450" algn="just">
              <a:buClr>
                <a:srgbClr val="C0504D"/>
              </a:buClr>
              <a:buFont typeface="Wingdings" panose="05000000000000000000" pitchFamily="2" charset="2"/>
              <a:buChar char="§"/>
            </a:pPr>
            <a:r>
              <a:rPr kumimoji="0" lang="ca-ES" altLang="es-ES" sz="1100" b="1" i="0" u="none" strike="noStrike" cap="none" normalizeH="0" baseline="0" dirty="0">
                <a:ln>
                  <a:noFill/>
                </a:ln>
                <a:solidFill>
                  <a:schemeClr val="tx1">
                    <a:lumMod val="50000"/>
                    <a:lumOff val="50000"/>
                  </a:schemeClr>
                </a:solidFill>
                <a:effectLst/>
                <a:latin typeface="Roboto" panose="020B0604020202020204" charset="0"/>
                <a:ea typeface="Roboto" panose="020B0604020202020204" charset="0"/>
                <a:cs typeface="Times New Roman" panose="02020603050405020304" pitchFamily="18" charset="0"/>
              </a:rPr>
              <a:t>Pregunta 3</a:t>
            </a:r>
            <a:r>
              <a:rPr lang="ca-ES" altLang="es-ES" sz="1100" b="1"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rPr>
              <a:t>.</a:t>
            </a:r>
            <a:r>
              <a:rPr kumimoji="0" lang="ca-ES" altLang="es-ES" sz="1100" b="1" i="0" u="none" strike="noStrike" cap="none" normalizeH="0" baseline="0" dirty="0">
                <a:ln>
                  <a:noFill/>
                </a:ln>
                <a:solidFill>
                  <a:schemeClr val="tx1">
                    <a:lumMod val="50000"/>
                    <a:lumOff val="50000"/>
                  </a:schemeClr>
                </a:solidFill>
                <a:effectLst/>
                <a:latin typeface="Roboto" panose="020B0604020202020204" charset="0"/>
                <a:ea typeface="Roboto" panose="020B0604020202020204" charset="0"/>
                <a:cs typeface="Times New Roman" panose="02020603050405020304" pitchFamily="18" charset="0"/>
              </a:rPr>
              <a:t> </a:t>
            </a:r>
            <a:r>
              <a:rPr kumimoji="0" lang="ca-ES" altLang="es-ES" sz="1100" b="0" i="0" u="none" strike="noStrike" cap="none" normalizeH="0" baseline="0" dirty="0">
                <a:ln>
                  <a:noFill/>
                </a:ln>
                <a:solidFill>
                  <a:schemeClr val="tx1">
                    <a:lumMod val="50000"/>
                    <a:lumOff val="50000"/>
                  </a:schemeClr>
                </a:solidFill>
                <a:effectLst/>
                <a:latin typeface="Roboto" panose="020B0604020202020204" charset="0"/>
                <a:ea typeface="Roboto" panose="020B0604020202020204" charset="0"/>
                <a:cs typeface="Times New Roman" panose="02020603050405020304" pitchFamily="18" charset="0"/>
              </a:rPr>
              <a:t>El preu mitjà d’un crèdit ECT varia segons la carrera i els ingressos de la família, però aproximadament es troba en aquest import. </a:t>
            </a:r>
          </a:p>
          <a:p>
            <a:pPr algn="just">
              <a:buClr>
                <a:srgbClr val="C0504D"/>
              </a:buClr>
            </a:pPr>
            <a:r>
              <a:rPr kumimoji="0" lang="ca-ES" altLang="es-ES" sz="1000" i="0" u="none" strike="noStrike" cap="none" normalizeH="0" baseline="0" dirty="0">
                <a:ln>
                  <a:noFill/>
                </a:ln>
                <a:solidFill>
                  <a:schemeClr val="tx1">
                    <a:lumMod val="50000"/>
                    <a:lumOff val="50000"/>
                  </a:schemeClr>
                </a:solidFill>
                <a:effectLst/>
                <a:latin typeface="Roboto" panose="020B0604020202020204" charset="0"/>
                <a:ea typeface="Roboto" panose="020B0604020202020204" charset="0"/>
                <a:cs typeface="Times New Roman" panose="02020603050405020304" pitchFamily="18" charset="0"/>
              </a:rPr>
              <a:t>     Font: </a:t>
            </a:r>
            <a:r>
              <a:rPr kumimoji="0" lang="ca-ES" altLang="es-ES" sz="1000" i="0" u="none" strike="noStrike" cap="none" normalizeH="0" baseline="0" dirty="0">
                <a:ln>
                  <a:noFill/>
                </a:ln>
                <a:solidFill>
                  <a:schemeClr val="tx1">
                    <a:lumMod val="50000"/>
                    <a:lumOff val="50000"/>
                  </a:schemeClr>
                </a:solidFill>
                <a:effectLst/>
                <a:latin typeface="Roboto" panose="020B0604020202020204" charset="0"/>
                <a:ea typeface="Roboto" panose="020B0604020202020204" charset="0"/>
                <a:cs typeface="Times New Roman" panose="02020603050405020304" pitchFamily="18" charset="0"/>
                <a:hlinkClick r:id="rId4"/>
              </a:rPr>
              <a:t>https://bit.ly/2DGOdBw</a:t>
            </a:r>
            <a:endParaRPr kumimoji="0" lang="es-ES" altLang="es-ES" sz="1000" i="0" u="none" strike="noStrike" cap="none" normalizeH="0" baseline="0" dirty="0">
              <a:ln>
                <a:noFill/>
              </a:ln>
              <a:solidFill>
                <a:schemeClr val="tx1">
                  <a:lumMod val="50000"/>
                  <a:lumOff val="50000"/>
                </a:schemeClr>
              </a:solidFill>
              <a:effectLst/>
              <a:latin typeface="Roboto" panose="020B0604020202020204" charset="0"/>
              <a:ea typeface="Roboto" panose="020B0604020202020204" charset="0"/>
            </a:endParaRPr>
          </a:p>
          <a:p>
            <a:pPr marL="171450" indent="-171450" algn="just">
              <a:buFont typeface="Wingdings" panose="05000000000000000000" pitchFamily="2" charset="2"/>
              <a:buChar char="§"/>
            </a:pPr>
            <a:endParaRPr kumimoji="0" lang="ca-ES" altLang="es-ES" sz="1100" b="1" i="0" u="none" strike="noStrike" cap="none" normalizeH="0" baseline="0" dirty="0">
              <a:ln>
                <a:noFill/>
              </a:ln>
              <a:solidFill>
                <a:schemeClr val="tx1">
                  <a:lumMod val="50000"/>
                  <a:lumOff val="50000"/>
                </a:schemeClr>
              </a:solidFill>
              <a:effectLst/>
              <a:latin typeface="Roboto" panose="020B0604020202020204" charset="0"/>
              <a:ea typeface="Roboto" panose="020B0604020202020204" charset="0"/>
              <a:cs typeface="Times New Roman" panose="02020603050405020304" pitchFamily="18" charset="0"/>
            </a:endParaRPr>
          </a:p>
          <a:p>
            <a:pPr marL="171450" indent="-171450" algn="just">
              <a:buClr>
                <a:srgbClr val="C0504D"/>
              </a:buClr>
              <a:buFont typeface="Wingdings" panose="05000000000000000000" pitchFamily="2" charset="2"/>
              <a:buChar char="§"/>
            </a:pPr>
            <a:r>
              <a:rPr kumimoji="0" lang="ca-ES" altLang="es-ES" sz="1100" b="1" i="0" u="none" strike="noStrike" cap="none" normalizeH="0" baseline="0" dirty="0">
                <a:ln>
                  <a:noFill/>
                </a:ln>
                <a:solidFill>
                  <a:schemeClr val="tx1">
                    <a:lumMod val="50000"/>
                    <a:lumOff val="50000"/>
                  </a:schemeClr>
                </a:solidFill>
                <a:effectLst/>
                <a:latin typeface="Roboto" panose="020B0604020202020204" charset="0"/>
                <a:ea typeface="Roboto" panose="020B0604020202020204" charset="0"/>
                <a:cs typeface="Times New Roman" panose="02020603050405020304" pitchFamily="18" charset="0"/>
              </a:rPr>
              <a:t>Pregunta 4.</a:t>
            </a:r>
            <a:r>
              <a:rPr kumimoji="0" lang="ca-ES" altLang="es-ES" sz="1100" b="0" i="0" u="none" strike="noStrike" cap="none" normalizeH="0" baseline="0" dirty="0">
                <a:ln>
                  <a:noFill/>
                </a:ln>
                <a:solidFill>
                  <a:schemeClr val="tx1">
                    <a:lumMod val="50000"/>
                    <a:lumOff val="50000"/>
                  </a:schemeClr>
                </a:solidFill>
                <a:effectLst/>
                <a:latin typeface="Roboto" panose="020B0604020202020204" charset="0"/>
                <a:ea typeface="Roboto" panose="020B0604020202020204" charset="0"/>
                <a:cs typeface="Times New Roman" panose="02020603050405020304" pitchFamily="18" charset="0"/>
              </a:rPr>
              <a:t> El càlcul de la despesa anual mitjana d’un Seat </a:t>
            </a:r>
            <a:r>
              <a:rPr kumimoji="0" lang="ca-ES" altLang="es-ES" sz="1100" b="0" i="0" u="none" strike="noStrike" cap="none" normalizeH="0" baseline="0" dirty="0" err="1">
                <a:ln>
                  <a:noFill/>
                </a:ln>
                <a:solidFill>
                  <a:schemeClr val="tx1">
                    <a:lumMod val="50000"/>
                    <a:lumOff val="50000"/>
                  </a:schemeClr>
                </a:solidFill>
                <a:effectLst/>
                <a:latin typeface="Roboto" panose="020B0604020202020204" charset="0"/>
                <a:ea typeface="Roboto" panose="020B0604020202020204" charset="0"/>
                <a:cs typeface="Times New Roman" panose="02020603050405020304" pitchFamily="18" charset="0"/>
              </a:rPr>
              <a:t>Ibiza</a:t>
            </a:r>
            <a:r>
              <a:rPr kumimoji="0" lang="ca-ES" altLang="es-ES" sz="1100" b="0" i="0" u="none" strike="noStrike" cap="none" normalizeH="0" baseline="0" dirty="0">
                <a:ln>
                  <a:noFill/>
                </a:ln>
                <a:solidFill>
                  <a:schemeClr val="tx1">
                    <a:lumMod val="50000"/>
                    <a:lumOff val="50000"/>
                  </a:schemeClr>
                </a:solidFill>
                <a:effectLst/>
                <a:latin typeface="Roboto" panose="020B0604020202020204" charset="0"/>
                <a:ea typeface="Roboto" panose="020B0604020202020204" charset="0"/>
                <a:cs typeface="Times New Roman" panose="02020603050405020304" pitchFamily="18" charset="0"/>
              </a:rPr>
              <a:t> es basa en els següents números:</a:t>
            </a:r>
            <a:endParaRPr kumimoji="0" lang="es-ES" altLang="es-ES" sz="1100" b="0" i="0" u="none" strike="noStrike" cap="none" normalizeH="0" baseline="0" dirty="0">
              <a:ln>
                <a:noFill/>
              </a:ln>
              <a:solidFill>
                <a:schemeClr val="tx1">
                  <a:lumMod val="50000"/>
                  <a:lumOff val="50000"/>
                </a:schemeClr>
              </a:solidFill>
              <a:effectLst/>
              <a:latin typeface="Roboto" panose="020B0604020202020204" charset="0"/>
              <a:ea typeface="Roboto" panose="020B0604020202020204" charset="0"/>
            </a:endParaRPr>
          </a:p>
          <a:p>
            <a:pPr marL="171450" marR="0" lvl="0" indent="-171450" algn="just" defTabSz="914400" rtl="0" eaLnBrk="0" fontAlgn="base" latinLnBrk="0" hangingPunct="0">
              <a:lnSpc>
                <a:spcPct val="100000"/>
              </a:lnSpc>
              <a:spcBef>
                <a:spcPct val="0"/>
              </a:spcBef>
              <a:spcAft>
                <a:spcPct val="0"/>
              </a:spcAft>
              <a:buClrTx/>
              <a:buSzTx/>
              <a:buFont typeface="Wingdings" panose="05000000000000000000" pitchFamily="2" charset="2"/>
              <a:buChar char="§"/>
              <a:tabLst/>
            </a:pPr>
            <a:endParaRPr kumimoji="0" lang="es-ES" altLang="es-ES" sz="1200" b="0" i="0" u="none" strike="noStrike" cap="none" normalizeH="0" baseline="0" dirty="0">
              <a:ln>
                <a:noFill/>
              </a:ln>
              <a:solidFill>
                <a:schemeClr val="tx1">
                  <a:lumMod val="50000"/>
                  <a:lumOff val="50000"/>
                </a:schemeClr>
              </a:solidFill>
              <a:effectLst/>
              <a:latin typeface="RoBOTO" panose="020B0604020202020204" charset="0"/>
              <a:ea typeface="RoBOTO" panose="020B0604020202020204" charset="0"/>
            </a:endParaRPr>
          </a:p>
        </p:txBody>
      </p:sp>
      <p:sp>
        <p:nvSpPr>
          <p:cNvPr id="24" name="Rectángulo redondeado 34"/>
          <p:cNvSpPr>
            <a:spLocks noChangeArrowheads="1"/>
          </p:cNvSpPr>
          <p:nvPr/>
        </p:nvSpPr>
        <p:spPr bwMode="auto">
          <a:xfrm>
            <a:off x="1229663" y="4496864"/>
            <a:ext cx="5059266" cy="466725"/>
          </a:xfrm>
          <a:prstGeom prst="roundRect">
            <a:avLst>
              <a:gd name="adj" fmla="val 16667"/>
            </a:avLst>
          </a:prstGeom>
          <a:solidFill>
            <a:srgbClr val="C0504D"/>
          </a:solidFill>
          <a:ln>
            <a:noFill/>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1400" b="1" i="0" u="none" strike="noStrike" cap="none" normalizeH="0" baseline="0" dirty="0">
              <a:ln>
                <a:noFill/>
              </a:ln>
              <a:solidFill>
                <a:srgbClr val="FFFFFF"/>
              </a:solidFill>
              <a:effectLst/>
              <a:latin typeface="Roboto" panose="020B0604020202020204"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s-ES" altLang="es-ES" sz="1400" b="1" dirty="0">
                <a:solidFill>
                  <a:srgbClr val="FFFFFF"/>
                </a:solidFill>
                <a:latin typeface="Roboto" panose="020B0604020202020204" charset="0"/>
                <a:ea typeface="Times New Roman" panose="02020603050405020304" pitchFamily="18" charset="0"/>
                <a:cs typeface="Times New Roman" panose="02020603050405020304" pitchFamily="18" charset="0"/>
              </a:rPr>
              <a:t>    </a:t>
            </a:r>
            <a:r>
              <a:rPr lang="ca-ES" altLang="es-ES" sz="1400" b="1" dirty="0">
                <a:solidFill>
                  <a:srgbClr val="FFFFFF"/>
                </a:solidFill>
                <a:latin typeface="Roboto" panose="020B0604020202020204" charset="0"/>
                <a:ea typeface="Times New Roman" panose="02020603050405020304" pitchFamily="18" charset="0"/>
                <a:cs typeface="Times New Roman" panose="02020603050405020304" pitchFamily="18" charset="0"/>
              </a:rPr>
              <a:t>Sabies que…</a:t>
            </a:r>
            <a:r>
              <a:rPr kumimoji="0" lang="ca-ES" altLang="es-ES" sz="1400" b="1" i="0" u="none" strike="noStrike" cap="none" normalizeH="0" baseline="0" dirty="0">
                <a:ln>
                  <a:noFill/>
                </a:ln>
                <a:solidFill>
                  <a:srgbClr val="FFFFFF"/>
                </a:solidFill>
                <a:effectLst/>
                <a:latin typeface="Roboto" panose="020B0604020202020204" charset="0"/>
                <a:ea typeface="Times New Roman" panose="02020603050405020304" pitchFamily="18" charset="0"/>
                <a:cs typeface="Times New Roman" panose="02020603050405020304" pitchFamily="18" charset="0"/>
              </a:rPr>
              <a:t> (10 MIN)</a:t>
            </a:r>
            <a:endParaRPr kumimoji="0" lang="ca-ES" altLang="es-ES"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ca-ES" altLang="es-ES" sz="1800" b="0" i="0" u="none" strike="noStrike" cap="none" normalizeH="0" baseline="0" dirty="0">
              <a:ln>
                <a:noFill/>
              </a:ln>
              <a:solidFill>
                <a:schemeClr val="tx1"/>
              </a:solidFill>
              <a:effectLst/>
              <a:latin typeface="Arial" panose="020B0604020202020204" pitchFamily="34" charset="0"/>
            </a:endParaRPr>
          </a:p>
        </p:txBody>
      </p:sp>
      <p:pic>
        <p:nvPicPr>
          <p:cNvPr id="2057" name="Imagen 28" descr="Pack de vectores de temporizado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69885" t="3696" r="10124" b="68417"/>
          <a:stretch>
            <a:fillRect/>
          </a:stretch>
        </p:blipFill>
        <p:spPr bwMode="auto">
          <a:xfrm>
            <a:off x="549243" y="4076905"/>
            <a:ext cx="724017" cy="1009974"/>
          </a:xfrm>
          <a:prstGeom prst="rect">
            <a:avLst/>
          </a:prstGeom>
          <a:noFill/>
          <a:extLst>
            <a:ext uri="{909E8E84-426E-40DD-AFC4-6F175D3DCCD1}">
              <a14:hiddenFill xmlns:a14="http://schemas.microsoft.com/office/drawing/2010/main">
                <a:solidFill>
                  <a:srgbClr val="FFFFFF"/>
                </a:solidFill>
              </a14:hiddenFill>
            </a:ext>
          </a:extLst>
        </p:spPr>
      </p:pic>
      <p:pic>
        <p:nvPicPr>
          <p:cNvPr id="2070" name="Picture 22" descr="EducaciÃ³n lÃ­nea negra icono - 25 conjunto de iconos de esquema de negocios"/>
          <p:cNvPicPr>
            <a:picLocks noChangeAspect="1" noChangeArrowheads="1"/>
          </p:cNvPicPr>
          <p:nvPr/>
        </p:nvPicPr>
        <p:blipFill rotWithShape="1">
          <a:blip r:embed="rId5">
            <a:clrChange>
              <a:clrFrom>
                <a:srgbClr val="1A1A1A"/>
              </a:clrFrom>
              <a:clrTo>
                <a:srgbClr val="1A1A1A">
                  <a:alpha val="0"/>
                </a:srgbClr>
              </a:clrTo>
            </a:clrChange>
            <a:extLst>
              <a:ext uri="{28A0092B-C50C-407E-A947-70E740481C1C}">
                <a14:useLocalDpi xmlns:a14="http://schemas.microsoft.com/office/drawing/2010/main" val="0"/>
              </a:ext>
            </a:extLst>
          </a:blip>
          <a:srcRect l="28874" t="16096" r="61701" b="71604"/>
          <a:stretch/>
        </p:blipFill>
        <p:spPr bwMode="auto">
          <a:xfrm>
            <a:off x="672852" y="6449158"/>
            <a:ext cx="476798" cy="622263"/>
          </a:xfrm>
          <a:prstGeom prst="rect">
            <a:avLst/>
          </a:prstGeom>
          <a:noFill/>
          <a:extLst>
            <a:ext uri="{909E8E84-426E-40DD-AFC4-6F175D3DCCD1}">
              <a14:hiddenFill xmlns:a14="http://schemas.microsoft.com/office/drawing/2010/main">
                <a:solidFill>
                  <a:srgbClr val="FFFFFF"/>
                </a:solidFill>
              </a14:hiddenFill>
            </a:ext>
          </a:extLst>
        </p:spPr>
      </p:pic>
      <p:sp>
        <p:nvSpPr>
          <p:cNvPr id="21" name="Rectángulo 20"/>
          <p:cNvSpPr/>
          <p:nvPr/>
        </p:nvSpPr>
        <p:spPr>
          <a:xfrm>
            <a:off x="1149650" y="6809811"/>
            <a:ext cx="4530630" cy="261610"/>
          </a:xfrm>
          <a:prstGeom prst="rect">
            <a:avLst/>
          </a:prstGeom>
        </p:spPr>
        <p:txBody>
          <a:bodyPr wrap="square">
            <a:spAutoFit/>
          </a:bodyPr>
          <a:lstStyle/>
          <a:p>
            <a:pPr lvl="0" eaLnBrk="0" fontAlgn="base" hangingPunct="0">
              <a:spcBef>
                <a:spcPct val="0"/>
              </a:spcBef>
              <a:spcAft>
                <a:spcPct val="0"/>
              </a:spcAft>
            </a:pPr>
            <a:r>
              <a:rPr lang="ca-ES" altLang="es-ES" sz="1100" b="1"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rPr>
              <a:t>Solucions</a:t>
            </a:r>
            <a:r>
              <a:rPr lang="ca-ES" altLang="es-ES" sz="11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rPr>
              <a:t>: 1-D; 2-C; 3-B; 4-B; 5-B</a:t>
            </a:r>
            <a:endParaRPr lang="es-ES" altLang="es-ES" sz="1100" dirty="0">
              <a:solidFill>
                <a:schemeClr val="tx1">
                  <a:lumMod val="50000"/>
                  <a:lumOff val="50000"/>
                </a:schemeClr>
              </a:solidFill>
              <a:latin typeface="Roboto" panose="020B0604020202020204" charset="0"/>
              <a:ea typeface="Roboto" panose="020B0604020202020204" charset="0"/>
            </a:endParaRPr>
          </a:p>
        </p:txBody>
      </p:sp>
    </p:spTree>
    <p:extLst>
      <p:ext uri="{BB962C8B-B14F-4D97-AF65-F5344CB8AC3E}">
        <p14:creationId xmlns:p14="http://schemas.microsoft.com/office/powerpoint/2010/main" val="17084951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redondeado 1"/>
          <p:cNvSpPr/>
          <p:nvPr/>
        </p:nvSpPr>
        <p:spPr>
          <a:xfrm>
            <a:off x="604299" y="970059"/>
            <a:ext cx="5740842" cy="572494"/>
          </a:xfrm>
          <a:prstGeom prst="roundRect">
            <a:avLst/>
          </a:prstGeom>
          <a:solidFill>
            <a:srgbClr val="1F49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b="1" dirty="0">
                <a:latin typeface="RoBOTO" panose="020B0604020202020204" charset="0"/>
                <a:ea typeface="RoBOTO" panose="020B0604020202020204" charset="0"/>
              </a:rPr>
              <a:t>ADMINISTRANT ELS TEUS DINERS</a:t>
            </a:r>
          </a:p>
        </p:txBody>
      </p:sp>
      <p:pic>
        <p:nvPicPr>
          <p:cNvPr id="3" name="Recurso-1.png"/>
          <p:cNvPicPr/>
          <p:nvPr/>
        </p:nvPicPr>
        <p:blipFill rotWithShape="1">
          <a:blip r:embed="rId2" cstate="print">
            <a:extLst>
              <a:ext uri="{28A0092B-C50C-407E-A947-70E740481C1C}">
                <a14:useLocalDpi xmlns:a14="http://schemas.microsoft.com/office/drawing/2010/main" val="0"/>
              </a:ext>
            </a:extLst>
          </a:blip>
          <a:srcRect r="9896" b="5435"/>
          <a:stretch/>
        </p:blipFill>
        <p:spPr bwMode="auto">
          <a:xfrm>
            <a:off x="4967287" y="285750"/>
            <a:ext cx="1647825" cy="1657350"/>
          </a:xfrm>
          <a:prstGeom prst="rect">
            <a:avLst/>
          </a:prstGeom>
          <a:ln>
            <a:noFill/>
          </a:ln>
          <a:extLst>
            <a:ext uri="{53640926-AAD7-44D8-BBD7-CCE9431645EC}">
              <a14:shadowObscured xmlns:a14="http://schemas.microsoft.com/office/drawing/2010/main"/>
            </a:ext>
          </a:extLst>
        </p:spPr>
      </p:pic>
      <p:sp>
        <p:nvSpPr>
          <p:cNvPr id="4" name="Cuadro de texto 2"/>
          <p:cNvSpPr>
            <a:spLocks noChangeArrowheads="1"/>
          </p:cNvSpPr>
          <p:nvPr/>
        </p:nvSpPr>
        <p:spPr bwMode="auto">
          <a:xfrm>
            <a:off x="1222802" y="2704104"/>
            <a:ext cx="5183505" cy="1277345"/>
          </a:xfrm>
          <a:prstGeom prst="roundRect">
            <a:avLst>
              <a:gd name="adj" fmla="val 16667"/>
            </a:avLst>
          </a:prstGeom>
          <a:solidFill>
            <a:schemeClr val="bg1"/>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ca-ES" altLang="es-ES" sz="1200" b="1" i="0" u="none" strike="noStrike" cap="none" normalizeH="0" baseline="0" dirty="0">
                <a:ln>
                  <a:noFill/>
                </a:ln>
                <a:solidFill>
                  <a:schemeClr val="tx1">
                    <a:lumMod val="50000"/>
                    <a:lumOff val="50000"/>
                  </a:schemeClr>
                </a:solidFill>
                <a:effectLst/>
                <a:latin typeface="Roboto" panose="020B0604020202020204" charset="0"/>
                <a:ea typeface="Roboto" panose="020B0604020202020204" charset="0"/>
                <a:cs typeface="Times New Roman" panose="02020603050405020304" pitchFamily="18" charset="0"/>
              </a:rPr>
              <a:t>Objectiu:</a:t>
            </a:r>
            <a:r>
              <a:rPr kumimoji="0" lang="ca-ES" altLang="es-ES" sz="1200" b="0" i="0" u="none" strike="noStrike" cap="none" normalizeH="0" baseline="0" dirty="0">
                <a:ln>
                  <a:noFill/>
                </a:ln>
                <a:solidFill>
                  <a:schemeClr val="tx1">
                    <a:lumMod val="50000"/>
                    <a:lumOff val="50000"/>
                  </a:schemeClr>
                </a:solidFill>
                <a:effectLst/>
                <a:latin typeface="Roboto" panose="020B0604020202020204" charset="0"/>
                <a:ea typeface="Roboto" panose="020B0604020202020204" charset="0"/>
                <a:cs typeface="Times New Roman" panose="02020603050405020304" pitchFamily="18" charset="0"/>
              </a:rPr>
              <a:t> Entendre les diverses fonts d’ingressos i saber identificar els diferents tipus de despeses: fixes necessàries, variables necessàries i discrecionals.</a:t>
            </a:r>
          </a:p>
          <a:p>
            <a:pPr marL="0" marR="0" lvl="0" indent="0" algn="just" defTabSz="914400" rtl="0" eaLnBrk="0" fontAlgn="base" latinLnBrk="0" hangingPunct="0">
              <a:lnSpc>
                <a:spcPct val="100000"/>
              </a:lnSpc>
              <a:spcBef>
                <a:spcPct val="0"/>
              </a:spcBef>
              <a:spcAft>
                <a:spcPct val="0"/>
              </a:spcAft>
              <a:buClrTx/>
              <a:buSzTx/>
              <a:buFontTx/>
              <a:buNone/>
              <a:tabLst/>
            </a:pPr>
            <a:endParaRPr lang="ca-ES" altLang="es-ES" sz="1200" dirty="0">
              <a:solidFill>
                <a:schemeClr val="tx1">
                  <a:lumMod val="50000"/>
                  <a:lumOff val="50000"/>
                </a:schemeClr>
              </a:solidFill>
              <a:latin typeface="Roboto" panose="020B0604020202020204" charset="0"/>
              <a:ea typeface="Roboto" panose="020B060402020202020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ca-ES" altLang="es-ES" sz="1200" b="0" i="1" u="none" strike="noStrike" cap="none" normalizeH="0" baseline="0" dirty="0">
                <a:ln>
                  <a:noFill/>
                </a:ln>
                <a:solidFill>
                  <a:srgbClr val="1F497D"/>
                </a:solidFill>
                <a:effectLst/>
                <a:latin typeface="Roboto" panose="020B0604020202020204" charset="0"/>
                <a:ea typeface="Roboto" panose="020B0604020202020204" charset="0"/>
                <a:cs typeface="Times New Roman" panose="02020603050405020304" pitchFamily="18" charset="0"/>
              </a:rPr>
              <a:t>Aquesta part consta de quatre activitats que s’han de resoldre de forma conjunta. Pot fer sortir diferents estudiants a</a:t>
            </a:r>
            <a:r>
              <a:rPr kumimoji="0" lang="ca-ES" altLang="es-ES" sz="1200" b="0" i="1" u="none" strike="noStrike" cap="none" normalizeH="0" dirty="0">
                <a:ln>
                  <a:noFill/>
                </a:ln>
                <a:solidFill>
                  <a:srgbClr val="1F497D"/>
                </a:solidFill>
                <a:effectLst/>
                <a:latin typeface="Roboto" panose="020B0604020202020204" charset="0"/>
                <a:ea typeface="Roboto" panose="020B0604020202020204" charset="0"/>
                <a:cs typeface="Times New Roman" panose="02020603050405020304" pitchFamily="18" charset="0"/>
              </a:rPr>
              <a:t> la pissarra</a:t>
            </a:r>
            <a:r>
              <a:rPr kumimoji="0" lang="ca-ES" altLang="es-ES" sz="1200" b="0" i="1" u="none" strike="noStrike" cap="none" normalizeH="0" baseline="0" dirty="0">
                <a:ln>
                  <a:noFill/>
                </a:ln>
                <a:solidFill>
                  <a:srgbClr val="1F497D"/>
                </a:solidFill>
                <a:effectLst/>
                <a:latin typeface="Roboto" panose="020B0604020202020204" charset="0"/>
                <a:ea typeface="Roboto" panose="020B0604020202020204" charset="0"/>
                <a:cs typeface="Times New Roman" panose="02020603050405020304" pitchFamily="18" charset="0"/>
              </a:rPr>
              <a:t>.</a:t>
            </a:r>
            <a:endParaRPr kumimoji="0" lang="ca-ES" altLang="es-ES" sz="1200" b="0" i="0" u="none" strike="noStrike" cap="none" normalizeH="0" baseline="0" dirty="0">
              <a:ln>
                <a:noFill/>
              </a:ln>
              <a:solidFill>
                <a:srgbClr val="1F497D"/>
              </a:solidFill>
              <a:effectLst/>
              <a:latin typeface="Roboto" panose="020B0604020202020204" charset="0"/>
              <a:ea typeface="Roboto" panose="020B0604020202020204" charset="0"/>
            </a:endParaRPr>
          </a:p>
        </p:txBody>
      </p:sp>
      <p:sp>
        <p:nvSpPr>
          <p:cNvPr id="6" name="Rectangle 4"/>
          <p:cNvSpPr>
            <a:spLocks noChangeArrowheads="1"/>
          </p:cNvSpPr>
          <p:nvPr/>
        </p:nvSpPr>
        <p:spPr bwMode="auto">
          <a:xfrm>
            <a:off x="447675" y="2714625"/>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7" name="Rectangle 6"/>
          <p:cNvSpPr>
            <a:spLocks noChangeArrowheads="1"/>
          </p:cNvSpPr>
          <p:nvPr/>
        </p:nvSpPr>
        <p:spPr bwMode="auto">
          <a:xfrm>
            <a:off x="447675" y="3171825"/>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800" b="0" i="0" u="none" strike="noStrike" cap="none" normalizeH="0" baseline="0">
                <a:ln>
                  <a:noFill/>
                </a:ln>
                <a:solidFill>
                  <a:schemeClr val="tx1"/>
                </a:solidFill>
                <a:effectLst/>
                <a:latin typeface="Arial" panose="020B0604020202020204" pitchFamily="34" charset="0"/>
              </a:rPr>
              <a:t/>
            </a:r>
            <a:br>
              <a:rPr kumimoji="0" lang="es-ES" altLang="es-ES" sz="1800" b="0" i="0" u="none" strike="noStrike" cap="none" normalizeH="0" baseline="0">
                <a:ln>
                  <a:noFill/>
                </a:ln>
                <a:solidFill>
                  <a:schemeClr val="tx1"/>
                </a:solidFill>
                <a:effectLst/>
                <a:latin typeface="Arial" panose="020B0604020202020204" pitchFamily="34" charset="0"/>
              </a:rPr>
            </a:br>
            <a:endParaRPr kumimoji="0" lang="es-ES" altLang="es-E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1800" b="0" i="0" u="none" strike="noStrike" cap="none" normalizeH="0" baseline="0">
              <a:ln>
                <a:noFill/>
              </a:ln>
              <a:solidFill>
                <a:schemeClr val="tx1"/>
              </a:solidFill>
              <a:effectLst/>
              <a:latin typeface="Arial" panose="020B0604020202020204" pitchFamily="34" charset="0"/>
            </a:endParaRPr>
          </a:p>
        </p:txBody>
      </p:sp>
      <p:sp>
        <p:nvSpPr>
          <p:cNvPr id="8" name="Rectangle 8"/>
          <p:cNvSpPr>
            <a:spLocks noChangeArrowheads="1"/>
          </p:cNvSpPr>
          <p:nvPr/>
        </p:nvSpPr>
        <p:spPr bwMode="auto">
          <a:xfrm>
            <a:off x="447675" y="3171825"/>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3076" name="Rectangle 40"/>
          <p:cNvSpPr>
            <a:spLocks noChangeArrowheads="1"/>
          </p:cNvSpPr>
          <p:nvPr/>
        </p:nvSpPr>
        <p:spPr bwMode="auto">
          <a:xfrm>
            <a:off x="0" y="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3077" name="Rectangle 41"/>
          <p:cNvSpPr>
            <a:spLocks noChangeArrowheads="1"/>
          </p:cNvSpPr>
          <p:nvPr/>
        </p:nvSpPr>
        <p:spPr bwMode="auto">
          <a:xfrm>
            <a:off x="1303019" y="4148634"/>
            <a:ext cx="1278256"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es-ES" sz="1200" b="1" i="0" u="none" strike="noStrike" cap="none" normalizeH="0" baseline="0" dirty="0">
                <a:ln>
                  <a:noFill/>
                </a:ln>
                <a:solidFill>
                  <a:srgbClr val="C0504D"/>
                </a:solidFill>
                <a:effectLst/>
                <a:latin typeface="Roboto" panose="020B0604020202020204" charset="0"/>
                <a:ea typeface="Roboto" panose="020B0604020202020204" charset="0"/>
                <a:cs typeface="Times New Roman" panose="02020603050405020304" pitchFamily="18" charset="0"/>
              </a:rPr>
              <a:t>ACTIVITAT 1.1</a:t>
            </a:r>
            <a:r>
              <a:rPr kumimoji="0" lang="ca-ES" altLang="es-ES" sz="1200" b="1" i="0" u="none" strike="noStrike" cap="none" normalizeH="0" baseline="0" dirty="0">
                <a:ln>
                  <a:noFill/>
                </a:ln>
                <a:solidFill>
                  <a:srgbClr val="1F497D"/>
                </a:solidFill>
                <a:effectLst/>
                <a:latin typeface="Roboto" panose="020B0604020202020204" charset="0"/>
                <a:ea typeface="Roboto" panose="020B0604020202020204" charset="0"/>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es-ES" sz="1000" b="0" i="0" u="none" strike="noStrike" cap="none" normalizeH="0" baseline="0" dirty="0">
                <a:ln>
                  <a:noFill/>
                </a:ln>
                <a:solidFill>
                  <a:srgbClr val="7F7F7F"/>
                </a:solidFill>
                <a:effectLst/>
                <a:latin typeface="Roboto" panose="020B0604020202020204" charset="0"/>
                <a:ea typeface="Roboto" panose="020B0604020202020204" charset="0"/>
                <a:cs typeface="Times New Roman" panose="02020603050405020304" pitchFamily="18" charset="0"/>
              </a:rPr>
              <a:t>(Diapositiva nº 15)</a:t>
            </a:r>
            <a:endParaRPr kumimoji="0" lang="es-ES" altLang="es-ES" sz="1000" b="0" i="0" u="none" strike="noStrike" cap="none" normalizeH="0" baseline="0" dirty="0">
              <a:ln>
                <a:noFill/>
              </a:ln>
              <a:solidFill>
                <a:schemeClr val="tx1"/>
              </a:solidFill>
              <a:effectLst/>
              <a:latin typeface="Roboto" panose="020B0604020202020204" charset="0"/>
              <a:ea typeface="Roboto" panose="020B060402020202020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ca-ES" altLang="es-ES" sz="1200" b="1" i="0" u="none" strike="noStrike" cap="none" normalizeH="0" baseline="0" dirty="0">
              <a:ln>
                <a:noFill/>
              </a:ln>
              <a:solidFill>
                <a:srgbClr val="C0504D"/>
              </a:solidFill>
              <a:effectLst/>
              <a:latin typeface="Roboto" panose="020B0604020202020204" charset="0"/>
              <a:ea typeface="Roboto" panose="020B0604020202020204" charset="0"/>
              <a:cs typeface="Times New Roman" panose="02020603050405020304" pitchFamily="18" charset="0"/>
            </a:endParaRPr>
          </a:p>
        </p:txBody>
      </p:sp>
      <p:pic>
        <p:nvPicPr>
          <p:cNvPr id="3115" name="Picture 43" descr="EducaciÃ³n lÃ­nea negra icono - 25 conjunto de iconos de esquema de negocios"/>
          <p:cNvPicPr>
            <a:picLocks noChangeAspect="1" noChangeArrowheads="1"/>
          </p:cNvPicPr>
          <p:nvPr/>
        </p:nvPicPr>
        <p:blipFill rotWithShape="1">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l="77394" t="48571" r="13340" b="39289"/>
          <a:stretch/>
        </p:blipFill>
        <p:spPr bwMode="auto">
          <a:xfrm>
            <a:off x="744271" y="3972422"/>
            <a:ext cx="552451" cy="723901"/>
          </a:xfrm>
          <a:prstGeom prst="rect">
            <a:avLst/>
          </a:prstGeom>
          <a:noFill/>
          <a:extLst>
            <a:ext uri="{909E8E84-426E-40DD-AFC4-6F175D3DCCD1}">
              <a14:hiddenFill xmlns:a14="http://schemas.microsoft.com/office/drawing/2010/main">
                <a:solidFill>
                  <a:srgbClr val="FFFFFF"/>
                </a:solidFill>
              </a14:hiddenFill>
            </a:ext>
          </a:extLst>
        </p:spPr>
      </p:pic>
      <p:sp>
        <p:nvSpPr>
          <p:cNvPr id="3078" name="Rectángulo 3077"/>
          <p:cNvSpPr/>
          <p:nvPr/>
        </p:nvSpPr>
        <p:spPr>
          <a:xfrm>
            <a:off x="689028" y="4764187"/>
            <a:ext cx="5804494" cy="461665"/>
          </a:xfrm>
          <a:prstGeom prst="rect">
            <a:avLst/>
          </a:prstGeom>
        </p:spPr>
        <p:txBody>
          <a:bodyPr wrap="square">
            <a:spAutoFit/>
          </a:bodyPr>
          <a:lstStyle/>
          <a:p>
            <a:pPr lvl="0" algn="just" eaLnBrk="0" fontAlgn="base" hangingPunct="0">
              <a:spcBef>
                <a:spcPct val="0"/>
              </a:spcBef>
              <a:spcAft>
                <a:spcPct val="0"/>
              </a:spcAft>
            </a:pPr>
            <a:r>
              <a:rPr lang="ca-ES" altLang="es-ES" sz="1200" b="1"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rPr>
              <a:t>Ingrés:</a:t>
            </a:r>
            <a:r>
              <a:rPr lang="ca-ES" altLang="es-ES" sz="12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rPr>
              <a:t> En termes financers, és tota entrada de diners que rep una persona, una família, una empresa, una organització, un govern, etc. </a:t>
            </a:r>
            <a:endParaRPr lang="ca-ES" altLang="es-ES" sz="1200" dirty="0">
              <a:solidFill>
                <a:schemeClr val="tx1">
                  <a:lumMod val="50000"/>
                  <a:lumOff val="50000"/>
                </a:schemeClr>
              </a:solidFill>
              <a:latin typeface="Roboto" panose="020B0604020202020204" charset="0"/>
              <a:ea typeface="Roboto" panose="020B0604020202020204" charset="0"/>
            </a:endParaRPr>
          </a:p>
        </p:txBody>
      </p:sp>
      <p:pic>
        <p:nvPicPr>
          <p:cNvPr id="44" name="Imagen 43"/>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4299" y="5311876"/>
            <a:ext cx="2376805" cy="2232660"/>
          </a:xfrm>
          <a:prstGeom prst="rect">
            <a:avLst/>
          </a:prstGeom>
          <a:noFill/>
        </p:spPr>
      </p:pic>
      <p:sp>
        <p:nvSpPr>
          <p:cNvPr id="3080" name="Rectángulo 3079"/>
          <p:cNvSpPr/>
          <p:nvPr/>
        </p:nvSpPr>
        <p:spPr>
          <a:xfrm>
            <a:off x="2981104" y="5564285"/>
            <a:ext cx="3429000" cy="1938992"/>
          </a:xfrm>
          <a:prstGeom prst="rect">
            <a:avLst/>
          </a:prstGeom>
        </p:spPr>
        <p:txBody>
          <a:bodyPr>
            <a:spAutoFit/>
          </a:bodyPr>
          <a:lstStyle/>
          <a:p>
            <a:pPr algn="just"/>
            <a:r>
              <a:rPr lang="ca-ES" sz="1200" b="1" dirty="0">
                <a:solidFill>
                  <a:srgbClr val="1F497D"/>
                </a:solidFill>
                <a:latin typeface="Roboto" panose="020B0604020202020204" charset="0"/>
                <a:ea typeface="Roboto" panose="020B0604020202020204" charset="0"/>
              </a:rPr>
              <a:t>Què pot ser classificat com a ingrés? </a:t>
            </a:r>
            <a:r>
              <a:rPr lang="ca-ES" sz="1200" dirty="0">
                <a:solidFill>
                  <a:schemeClr val="tx1">
                    <a:lumMod val="50000"/>
                    <a:lumOff val="50000"/>
                  </a:schemeClr>
                </a:solidFill>
                <a:latin typeface="Roboto" panose="020B0604020202020204" charset="0"/>
                <a:ea typeface="Roboto" panose="020B0604020202020204" charset="0"/>
              </a:rPr>
              <a:t>Faci la pregunta a la classe i apunti les respostes a la pissarra. Demani que li diguin tots els tipus d’ingressos que coneguin. </a:t>
            </a:r>
          </a:p>
          <a:p>
            <a:pPr algn="just"/>
            <a:endParaRPr lang="ca-ES" sz="1200" dirty="0">
              <a:solidFill>
                <a:schemeClr val="tx1">
                  <a:lumMod val="50000"/>
                  <a:lumOff val="50000"/>
                </a:schemeClr>
              </a:solidFill>
              <a:latin typeface="Roboto" panose="020B0604020202020204" charset="0"/>
              <a:ea typeface="Roboto" panose="020B0604020202020204" charset="0"/>
            </a:endParaRPr>
          </a:p>
          <a:p>
            <a:pPr algn="just"/>
            <a:r>
              <a:rPr lang="ca-ES" sz="1200" b="1" dirty="0">
                <a:solidFill>
                  <a:schemeClr val="tx1">
                    <a:lumMod val="50000"/>
                    <a:lumOff val="50000"/>
                  </a:schemeClr>
                </a:solidFill>
                <a:latin typeface="Roboto" panose="020B0604020202020204" charset="0"/>
                <a:ea typeface="Roboto" panose="020B0604020202020204" charset="0"/>
              </a:rPr>
              <a:t>Exemples d’ingressos</a:t>
            </a:r>
            <a:r>
              <a:rPr lang="ca-ES" sz="1200" dirty="0">
                <a:solidFill>
                  <a:schemeClr val="tx1">
                    <a:lumMod val="50000"/>
                    <a:lumOff val="50000"/>
                  </a:schemeClr>
                </a:solidFill>
                <a:latin typeface="Roboto" panose="020B0604020202020204" charset="0"/>
                <a:ea typeface="Roboto" panose="020B0604020202020204" charset="0"/>
              </a:rPr>
              <a:t>: </a:t>
            </a:r>
            <a:r>
              <a:rPr lang="ca-ES" sz="1200" i="1" dirty="0">
                <a:solidFill>
                  <a:schemeClr val="tx1">
                    <a:lumMod val="50000"/>
                    <a:lumOff val="50000"/>
                  </a:schemeClr>
                </a:solidFill>
                <a:latin typeface="Roboto" panose="020B0604020202020204" charset="0"/>
                <a:ea typeface="Roboto" panose="020B0604020202020204" charset="0"/>
              </a:rPr>
              <a:t>Prestacions (atur, pensions), Subvencions, ajudes i beques, Sous i Salaris, Propines, Indemnitzacions, Inversions (interessos, dividends, lloguers), Diners dels pares o familiars (regals, paga setmanal, etc.)...</a:t>
            </a:r>
          </a:p>
        </p:txBody>
      </p:sp>
      <p:sp>
        <p:nvSpPr>
          <p:cNvPr id="47" name="Rectangle 41"/>
          <p:cNvSpPr>
            <a:spLocks noChangeArrowheads="1"/>
          </p:cNvSpPr>
          <p:nvPr/>
        </p:nvSpPr>
        <p:spPr bwMode="auto">
          <a:xfrm>
            <a:off x="1293494" y="7875181"/>
            <a:ext cx="1278256"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es-ES" sz="1200" b="1" i="0" u="none" strike="noStrike" cap="none" normalizeH="0" baseline="0" dirty="0">
                <a:ln>
                  <a:noFill/>
                </a:ln>
                <a:solidFill>
                  <a:srgbClr val="C0504D"/>
                </a:solidFill>
                <a:effectLst/>
                <a:latin typeface="Roboto" panose="020B0604020202020204" charset="0"/>
                <a:ea typeface="Roboto" panose="020B0604020202020204" charset="0"/>
                <a:cs typeface="Times New Roman" panose="02020603050405020304" pitchFamily="18" charset="0"/>
              </a:rPr>
              <a:t>ACTIVITAT 1.2</a:t>
            </a:r>
            <a:r>
              <a:rPr kumimoji="0" lang="ca-ES" altLang="es-ES" sz="1200" b="1" i="0" u="none" strike="noStrike" cap="none" normalizeH="0" baseline="0" dirty="0">
                <a:ln>
                  <a:noFill/>
                </a:ln>
                <a:solidFill>
                  <a:srgbClr val="1F497D"/>
                </a:solidFill>
                <a:effectLst/>
                <a:latin typeface="Roboto" panose="020B0604020202020204" charset="0"/>
                <a:ea typeface="Roboto" panose="020B0604020202020204" charset="0"/>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es-ES" sz="1000" b="0" i="0" u="none" strike="noStrike" cap="none" normalizeH="0" baseline="0" dirty="0">
                <a:ln>
                  <a:noFill/>
                </a:ln>
                <a:solidFill>
                  <a:srgbClr val="7F7F7F"/>
                </a:solidFill>
                <a:effectLst/>
                <a:latin typeface="Roboto" panose="020B0604020202020204" charset="0"/>
                <a:ea typeface="Roboto" panose="020B0604020202020204" charset="0"/>
                <a:cs typeface="Times New Roman" panose="02020603050405020304" pitchFamily="18" charset="0"/>
              </a:rPr>
              <a:t>(Diapositiva nº 16)</a:t>
            </a:r>
            <a:endParaRPr kumimoji="0" lang="es-ES" altLang="es-ES" sz="1000" b="0" i="0" u="none" strike="noStrike" cap="none" normalizeH="0" baseline="0" dirty="0">
              <a:ln>
                <a:noFill/>
              </a:ln>
              <a:solidFill>
                <a:schemeClr val="tx1"/>
              </a:solidFill>
              <a:effectLst/>
              <a:latin typeface="Roboto" panose="020B0604020202020204" charset="0"/>
              <a:ea typeface="Roboto" panose="020B060402020202020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ca-ES" altLang="es-ES" sz="1200" b="1" i="0" u="none" strike="noStrike" cap="none" normalizeH="0" baseline="0" dirty="0">
              <a:ln>
                <a:noFill/>
              </a:ln>
              <a:solidFill>
                <a:srgbClr val="C0504D"/>
              </a:solidFill>
              <a:effectLst/>
              <a:latin typeface="Roboto" panose="020B0604020202020204" charset="0"/>
              <a:ea typeface="Roboto" panose="020B0604020202020204" charset="0"/>
              <a:cs typeface="Times New Roman" panose="02020603050405020304" pitchFamily="18" charset="0"/>
            </a:endParaRPr>
          </a:p>
        </p:txBody>
      </p:sp>
      <p:pic>
        <p:nvPicPr>
          <p:cNvPr id="48" name="Picture 43" descr="EducaciÃ³n lÃ­nea negra icono - 25 conjunto de iconos de esquema de negocios"/>
          <p:cNvPicPr>
            <a:picLocks noChangeAspect="1" noChangeArrowheads="1"/>
          </p:cNvPicPr>
          <p:nvPr/>
        </p:nvPicPr>
        <p:blipFill rotWithShape="1">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l="77394" t="48571" r="13340" b="39289"/>
          <a:stretch/>
        </p:blipFill>
        <p:spPr bwMode="auto">
          <a:xfrm>
            <a:off x="734746" y="7698969"/>
            <a:ext cx="552451" cy="723901"/>
          </a:xfrm>
          <a:prstGeom prst="rect">
            <a:avLst/>
          </a:prstGeom>
          <a:noFill/>
          <a:extLst>
            <a:ext uri="{909E8E84-426E-40DD-AFC4-6F175D3DCCD1}">
              <a14:hiddenFill xmlns:a14="http://schemas.microsoft.com/office/drawing/2010/main">
                <a:solidFill>
                  <a:srgbClr val="FFFFFF"/>
                </a:solidFill>
              </a14:hiddenFill>
            </a:ext>
          </a:extLst>
        </p:spPr>
      </p:pic>
      <p:sp>
        <p:nvSpPr>
          <p:cNvPr id="3081" name="Rectángulo 3080"/>
          <p:cNvSpPr/>
          <p:nvPr/>
        </p:nvSpPr>
        <p:spPr>
          <a:xfrm>
            <a:off x="744271" y="8599082"/>
            <a:ext cx="5749251" cy="729430"/>
          </a:xfrm>
          <a:prstGeom prst="rect">
            <a:avLst/>
          </a:prstGeom>
        </p:spPr>
        <p:txBody>
          <a:bodyPr wrap="square">
            <a:spAutoFit/>
          </a:bodyPr>
          <a:lstStyle/>
          <a:p>
            <a:pPr algn="just">
              <a:lnSpc>
                <a:spcPct val="115000"/>
              </a:lnSpc>
              <a:spcAft>
                <a:spcPts val="1000"/>
              </a:spcAft>
            </a:pPr>
            <a:r>
              <a:rPr lang="ca-ES" sz="1200" b="1" dirty="0">
                <a:solidFill>
                  <a:schemeClr val="tx1">
                    <a:lumMod val="50000"/>
                    <a:lumOff val="50000"/>
                  </a:schemeClr>
                </a:solidFill>
                <a:latin typeface="Roboto" panose="020B0604020202020204" charset="0"/>
                <a:ea typeface="Times New Roman" panose="02020603050405020304" pitchFamily="18" charset="0"/>
                <a:cs typeface="Times New Roman" panose="02020603050405020304" pitchFamily="18" charset="0"/>
              </a:rPr>
              <a:t>Despesa</a:t>
            </a:r>
            <a:r>
              <a:rPr lang="ca-ES" sz="1200" dirty="0">
                <a:solidFill>
                  <a:schemeClr val="tx1">
                    <a:lumMod val="50000"/>
                    <a:lumOff val="50000"/>
                  </a:schemeClr>
                </a:solidFill>
                <a:latin typeface="Roboto" panose="020B0604020202020204" charset="0"/>
                <a:ea typeface="Times New Roman" panose="02020603050405020304" pitchFamily="18" charset="0"/>
                <a:cs typeface="Times New Roman" panose="02020603050405020304" pitchFamily="18" charset="0"/>
              </a:rPr>
              <a:t>: En termes </a:t>
            </a:r>
            <a:r>
              <a:rPr lang="ca-ES" sz="12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rPr>
              <a:t>financers</a:t>
            </a:r>
            <a:r>
              <a:rPr lang="ca-ES" sz="1200" dirty="0">
                <a:solidFill>
                  <a:schemeClr val="tx1">
                    <a:lumMod val="50000"/>
                    <a:lumOff val="50000"/>
                  </a:schemeClr>
                </a:solidFill>
                <a:latin typeface="Roboto" panose="020B0604020202020204" charset="0"/>
                <a:ea typeface="Times New Roman" panose="02020603050405020304" pitchFamily="18" charset="0"/>
                <a:cs typeface="Times New Roman" panose="02020603050405020304" pitchFamily="18" charset="0"/>
              </a:rPr>
              <a:t>, és tota sortida de diners que gasta una persona, una família, una empresa, etc. per adquirir béns i serveis, o per solidaritat amb altres (regals i donacions).</a:t>
            </a:r>
            <a:endParaRPr lang="es-ES" sz="1200" dirty="0">
              <a:solidFill>
                <a:schemeClr val="tx1">
                  <a:lumMod val="50000"/>
                  <a:lumOff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grpSp>
        <p:nvGrpSpPr>
          <p:cNvPr id="23" name="Grupo 22"/>
          <p:cNvGrpSpPr/>
          <p:nvPr/>
        </p:nvGrpSpPr>
        <p:grpSpPr>
          <a:xfrm>
            <a:off x="1220138" y="2212392"/>
            <a:ext cx="5059266" cy="466725"/>
            <a:chOff x="1220138" y="2212392"/>
            <a:chExt cx="5059266" cy="466725"/>
          </a:xfrm>
        </p:grpSpPr>
        <p:sp>
          <p:nvSpPr>
            <p:cNvPr id="24" name="Rectángulo redondeado 34"/>
            <p:cNvSpPr>
              <a:spLocks noChangeArrowheads="1"/>
            </p:cNvSpPr>
            <p:nvPr/>
          </p:nvSpPr>
          <p:spPr bwMode="auto">
            <a:xfrm>
              <a:off x="1220138" y="2212392"/>
              <a:ext cx="5059266" cy="466725"/>
            </a:xfrm>
            <a:prstGeom prst="roundRect">
              <a:avLst>
                <a:gd name="adj" fmla="val 16667"/>
              </a:avLst>
            </a:prstGeom>
            <a:solidFill>
              <a:srgbClr val="C0504D"/>
            </a:solidFill>
            <a:ln>
              <a:noFill/>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1400" b="1" i="0" u="none" strike="noStrike" cap="none" normalizeH="0" baseline="0" dirty="0">
                <a:ln>
                  <a:noFill/>
                </a:ln>
                <a:solidFill>
                  <a:srgbClr val="FFFFFF"/>
                </a:solidFill>
                <a:effectLst/>
                <a:latin typeface="Roboto" panose="020B0604020202020204"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s-ES" altLang="es-ES" sz="1400" b="1" dirty="0">
                  <a:solidFill>
                    <a:srgbClr val="FFFFFF"/>
                  </a:solidFill>
                  <a:latin typeface="Roboto" panose="020B0604020202020204" charset="0"/>
                  <a:ea typeface="Times New Roman" panose="02020603050405020304" pitchFamily="18" charset="0"/>
                  <a:cs typeface="Times New Roman" panose="02020603050405020304" pitchFamily="18" charset="0"/>
                </a:rPr>
                <a:t>    </a:t>
              </a:r>
              <a:endParaRPr kumimoji="0" lang="es-ES" altLang="es-ES" sz="1800" b="0" i="0" u="none" strike="noStrike" cap="none" normalizeH="0" baseline="0" dirty="0">
                <a:ln>
                  <a:noFill/>
                </a:ln>
                <a:solidFill>
                  <a:schemeClr val="tx1"/>
                </a:solidFill>
                <a:effectLst/>
                <a:latin typeface="Arial" panose="020B0604020202020204" pitchFamily="34" charset="0"/>
              </a:endParaRPr>
            </a:p>
          </p:txBody>
        </p:sp>
        <p:sp>
          <p:nvSpPr>
            <p:cNvPr id="25" name="Rectángulo 24"/>
            <p:cNvSpPr/>
            <p:nvPr/>
          </p:nvSpPr>
          <p:spPr>
            <a:xfrm>
              <a:off x="1436178" y="2263341"/>
              <a:ext cx="2759089" cy="307777"/>
            </a:xfrm>
            <a:prstGeom prst="rect">
              <a:avLst/>
            </a:prstGeom>
          </p:spPr>
          <p:txBody>
            <a:bodyPr wrap="none">
              <a:spAutoFit/>
            </a:bodyPr>
            <a:lstStyle/>
            <a:p>
              <a:pPr eaLnBrk="0" fontAlgn="base" hangingPunct="0">
                <a:spcBef>
                  <a:spcPct val="0"/>
                </a:spcBef>
                <a:spcAft>
                  <a:spcPct val="0"/>
                </a:spcAft>
              </a:pPr>
              <a:r>
                <a:rPr lang="ca-ES" altLang="es-ES" sz="1400" b="1" dirty="0">
                  <a:solidFill>
                    <a:srgbClr val="FFFFFF"/>
                  </a:solidFill>
                  <a:latin typeface="Roboto" panose="020B0604020202020204" charset="0"/>
                  <a:ea typeface="Times New Roman" panose="02020603050405020304" pitchFamily="18" charset="0"/>
                  <a:cs typeface="Times New Roman" panose="02020603050405020304" pitchFamily="18" charset="0"/>
                </a:rPr>
                <a:t>Ingressos i Despeses (15 MIN)</a:t>
              </a:r>
              <a:endParaRPr lang="es-ES" altLang="es-ES" dirty="0">
                <a:latin typeface="Arial" panose="020B0604020202020204" pitchFamily="34" charset="0"/>
              </a:endParaRPr>
            </a:p>
          </p:txBody>
        </p:sp>
      </p:grpSp>
      <p:pic>
        <p:nvPicPr>
          <p:cNvPr id="26" name="Imagen 30" descr="Pack de vectores de temporizado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39815" t="34102" r="39859" b="37675"/>
          <a:stretch>
            <a:fillRect/>
          </a:stretch>
        </p:blipFill>
        <p:spPr bwMode="auto">
          <a:xfrm>
            <a:off x="549328" y="1769372"/>
            <a:ext cx="727107" cy="10095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6177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redondeado 1"/>
          <p:cNvSpPr/>
          <p:nvPr/>
        </p:nvSpPr>
        <p:spPr>
          <a:xfrm>
            <a:off x="604299" y="970059"/>
            <a:ext cx="5740842" cy="572494"/>
          </a:xfrm>
          <a:prstGeom prst="roundRect">
            <a:avLst/>
          </a:prstGeom>
          <a:solidFill>
            <a:srgbClr val="1F49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b="1" dirty="0">
                <a:latin typeface="RoBOTO" panose="020B0604020202020204" charset="0"/>
                <a:ea typeface="RoBOTO" panose="020B0604020202020204" charset="0"/>
              </a:rPr>
              <a:t>ADMINISTRANT ELS TEUS DINERS</a:t>
            </a:r>
          </a:p>
        </p:txBody>
      </p:sp>
      <p:pic>
        <p:nvPicPr>
          <p:cNvPr id="3" name="Recurso-1.png"/>
          <p:cNvPicPr/>
          <p:nvPr/>
        </p:nvPicPr>
        <p:blipFill rotWithShape="1">
          <a:blip r:embed="rId2" cstate="print">
            <a:extLst>
              <a:ext uri="{28A0092B-C50C-407E-A947-70E740481C1C}">
                <a14:useLocalDpi xmlns:a14="http://schemas.microsoft.com/office/drawing/2010/main" val="0"/>
              </a:ext>
            </a:extLst>
          </a:blip>
          <a:srcRect r="9896" b="5435"/>
          <a:stretch/>
        </p:blipFill>
        <p:spPr bwMode="auto">
          <a:xfrm>
            <a:off x="4967287" y="285750"/>
            <a:ext cx="1647825" cy="1657350"/>
          </a:xfrm>
          <a:prstGeom prst="rect">
            <a:avLst/>
          </a:prstGeom>
          <a:ln>
            <a:noFill/>
          </a:ln>
          <a:extLst>
            <a:ext uri="{53640926-AAD7-44D8-BBD7-CCE9431645EC}">
              <a14:shadowObscured xmlns:a14="http://schemas.microsoft.com/office/drawing/2010/main"/>
            </a:ext>
          </a:extLst>
        </p:spPr>
      </p:pic>
      <p:pic>
        <p:nvPicPr>
          <p:cNvPr id="4" name="Imagen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2762" y="1840547"/>
            <a:ext cx="2365375" cy="2433955"/>
          </a:xfrm>
          <a:prstGeom prst="rect">
            <a:avLst/>
          </a:prstGeom>
          <a:noFill/>
        </p:spPr>
      </p:pic>
      <p:sp>
        <p:nvSpPr>
          <p:cNvPr id="6" name="Rectángulo 5"/>
          <p:cNvSpPr/>
          <p:nvPr/>
        </p:nvSpPr>
        <p:spPr>
          <a:xfrm>
            <a:off x="2878137" y="2092315"/>
            <a:ext cx="3429000" cy="2123658"/>
          </a:xfrm>
          <a:prstGeom prst="rect">
            <a:avLst/>
          </a:prstGeom>
        </p:spPr>
        <p:txBody>
          <a:bodyPr>
            <a:spAutoFit/>
          </a:bodyPr>
          <a:lstStyle/>
          <a:p>
            <a:pPr algn="just"/>
            <a:r>
              <a:rPr lang="ca-ES" sz="1200" b="1" dirty="0">
                <a:solidFill>
                  <a:srgbClr val="1F497D"/>
                </a:solidFill>
                <a:latin typeface="RoBOTO" panose="020B0604020202020204" charset="0"/>
                <a:ea typeface="RoBOTO" panose="020B0604020202020204" charset="0"/>
              </a:rPr>
              <a:t>Què pot ser classificat com a despesa? </a:t>
            </a:r>
            <a:r>
              <a:rPr lang="ca-ES" sz="1200" dirty="0">
                <a:solidFill>
                  <a:schemeClr val="tx1">
                    <a:lumMod val="50000"/>
                    <a:lumOff val="50000"/>
                  </a:schemeClr>
                </a:solidFill>
                <a:latin typeface="RoBOTO" panose="020B0604020202020204" charset="0"/>
                <a:ea typeface="RoBOTO" panose="020B0604020202020204" charset="0"/>
              </a:rPr>
              <a:t>Faci la pregunta a la classe i apunti les respostes a la pissarra, al costat del llistat dels ingressos. </a:t>
            </a:r>
          </a:p>
          <a:p>
            <a:pPr algn="just"/>
            <a:endParaRPr lang="ca-ES" sz="1200" dirty="0">
              <a:solidFill>
                <a:schemeClr val="tx1">
                  <a:lumMod val="50000"/>
                  <a:lumOff val="50000"/>
                </a:schemeClr>
              </a:solidFill>
              <a:latin typeface="RoBOTO" panose="020B0604020202020204" charset="0"/>
              <a:ea typeface="RoBOTO" panose="020B0604020202020204" charset="0"/>
            </a:endParaRPr>
          </a:p>
          <a:p>
            <a:pPr algn="just"/>
            <a:r>
              <a:rPr lang="ca-ES" sz="1200" dirty="0">
                <a:solidFill>
                  <a:schemeClr val="tx1">
                    <a:lumMod val="50000"/>
                    <a:lumOff val="50000"/>
                  </a:schemeClr>
                </a:solidFill>
                <a:latin typeface="RoBOTO" panose="020B0604020202020204" charset="0"/>
                <a:ea typeface="RoBOTO" panose="020B0604020202020204" charset="0"/>
              </a:rPr>
              <a:t>Demani que li diguin tots els tipus de despeses que creuen que tenen a casa. Si en falta alguna, indueixi els estudiants a dir-la. </a:t>
            </a:r>
          </a:p>
          <a:p>
            <a:pPr algn="just"/>
            <a:endParaRPr lang="ca-ES" sz="1200" dirty="0">
              <a:solidFill>
                <a:schemeClr val="tx1">
                  <a:lumMod val="50000"/>
                  <a:lumOff val="50000"/>
                </a:schemeClr>
              </a:solidFill>
              <a:latin typeface="RoBOTO" panose="020B0604020202020204" charset="0"/>
              <a:ea typeface="RoBOTO" panose="020B0604020202020204" charset="0"/>
            </a:endParaRPr>
          </a:p>
          <a:p>
            <a:pPr algn="just"/>
            <a:r>
              <a:rPr lang="ca-ES" sz="1200" i="1" dirty="0">
                <a:solidFill>
                  <a:schemeClr val="tx1">
                    <a:lumMod val="50000"/>
                    <a:lumOff val="50000"/>
                  </a:schemeClr>
                </a:solidFill>
                <a:latin typeface="RoBOTO" panose="020B0604020202020204" charset="0"/>
                <a:ea typeface="RoBOTO" panose="020B0604020202020204" charset="0"/>
              </a:rPr>
              <a:t>És bo que es donin compte que mentre les fonts d’ingressos són limitades, les despeses no tenen fi.</a:t>
            </a:r>
          </a:p>
        </p:txBody>
      </p:sp>
      <p:sp>
        <p:nvSpPr>
          <p:cNvPr id="7" name="Rectángulo 6"/>
          <p:cNvSpPr/>
          <p:nvPr/>
        </p:nvSpPr>
        <p:spPr>
          <a:xfrm>
            <a:off x="604299" y="4365188"/>
            <a:ext cx="5702838" cy="729430"/>
          </a:xfrm>
          <a:prstGeom prst="rect">
            <a:avLst/>
          </a:prstGeom>
        </p:spPr>
        <p:txBody>
          <a:bodyPr wrap="square">
            <a:spAutoFit/>
          </a:bodyPr>
          <a:lstStyle/>
          <a:p>
            <a:pPr algn="just">
              <a:lnSpc>
                <a:spcPct val="115000"/>
              </a:lnSpc>
              <a:spcAft>
                <a:spcPts val="1000"/>
              </a:spcAft>
            </a:pPr>
            <a:r>
              <a:rPr lang="ca-ES" sz="1200" b="1" dirty="0">
                <a:solidFill>
                  <a:schemeClr val="tx1">
                    <a:lumMod val="50000"/>
                    <a:lumOff val="50000"/>
                  </a:schemeClr>
                </a:solidFill>
                <a:latin typeface="Roboto" panose="020B0604020202020204" charset="0"/>
                <a:ea typeface="Times New Roman" panose="02020603050405020304" pitchFamily="18" charset="0"/>
                <a:cs typeface="Times New Roman" panose="02020603050405020304" pitchFamily="18" charset="0"/>
              </a:rPr>
              <a:t>Exemples de despeses:</a:t>
            </a:r>
            <a:r>
              <a:rPr lang="ca-ES" sz="1200" dirty="0">
                <a:solidFill>
                  <a:schemeClr val="tx1">
                    <a:lumMod val="50000"/>
                    <a:lumOff val="50000"/>
                  </a:schemeClr>
                </a:solidFill>
                <a:latin typeface="Roboto" panose="020B0604020202020204" charset="0"/>
                <a:ea typeface="Times New Roman" panose="02020603050405020304" pitchFamily="18" charset="0"/>
                <a:cs typeface="Times New Roman" panose="02020603050405020304" pitchFamily="18" charset="0"/>
              </a:rPr>
              <a:t> </a:t>
            </a:r>
            <a:r>
              <a:rPr lang="ca-ES" sz="1200" i="1" dirty="0">
                <a:solidFill>
                  <a:schemeClr val="tx1">
                    <a:lumMod val="50000"/>
                    <a:lumOff val="50000"/>
                  </a:schemeClr>
                </a:solidFill>
                <a:latin typeface="Roboto" panose="020B0604020202020204" charset="0"/>
                <a:ea typeface="Times New Roman" panose="02020603050405020304" pitchFamily="18" charset="0"/>
                <a:cs typeface="Times New Roman" panose="02020603050405020304" pitchFamily="18" charset="0"/>
              </a:rPr>
              <a:t>Lloguer o hipoteca, sortir de festa, gasolina, internet, impostos, assegurances, aigua, gas, electricitat, roba, educació, transport, mòbil, menjar, vacances, salut, interessos, nadal, etc.</a:t>
            </a:r>
            <a:endParaRPr lang="es-ES" sz="1200" dirty="0">
              <a:solidFill>
                <a:schemeClr val="tx1">
                  <a:lumMod val="50000"/>
                  <a:lumOff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8" name="Rectangle 41"/>
          <p:cNvSpPr>
            <a:spLocks noChangeArrowheads="1"/>
          </p:cNvSpPr>
          <p:nvPr/>
        </p:nvSpPr>
        <p:spPr bwMode="auto">
          <a:xfrm>
            <a:off x="1163047" y="5406388"/>
            <a:ext cx="1278256"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es-ES" sz="1200" b="1" i="0" u="none" strike="noStrike" cap="none" normalizeH="0" baseline="0" dirty="0">
                <a:ln>
                  <a:noFill/>
                </a:ln>
                <a:solidFill>
                  <a:srgbClr val="C0504D"/>
                </a:solidFill>
                <a:effectLst/>
                <a:latin typeface="Roboto" panose="020B0604020202020204" charset="0"/>
                <a:ea typeface="Roboto" panose="020B0604020202020204" charset="0"/>
                <a:cs typeface="Times New Roman" panose="02020603050405020304" pitchFamily="18" charset="0"/>
              </a:rPr>
              <a:t>ACTIVITAT 1.3</a:t>
            </a:r>
            <a:r>
              <a:rPr kumimoji="0" lang="ca-ES" altLang="es-ES" sz="1200" b="1" i="0" u="none" strike="noStrike" cap="none" normalizeH="0" baseline="0" dirty="0">
                <a:ln>
                  <a:noFill/>
                </a:ln>
                <a:solidFill>
                  <a:srgbClr val="1F497D"/>
                </a:solidFill>
                <a:effectLst/>
                <a:latin typeface="Roboto" panose="020B0604020202020204" charset="0"/>
                <a:ea typeface="Roboto" panose="020B0604020202020204" charset="0"/>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es-ES" sz="1000" b="0" i="0" u="none" strike="noStrike" cap="none" normalizeH="0" baseline="0" dirty="0">
                <a:ln>
                  <a:noFill/>
                </a:ln>
                <a:solidFill>
                  <a:srgbClr val="7F7F7F"/>
                </a:solidFill>
                <a:effectLst/>
                <a:latin typeface="Roboto" panose="020B0604020202020204" charset="0"/>
                <a:ea typeface="Roboto" panose="020B0604020202020204" charset="0"/>
                <a:cs typeface="Times New Roman" panose="02020603050405020304" pitchFamily="18" charset="0"/>
              </a:rPr>
              <a:t>(Diapositiva nº 17)</a:t>
            </a:r>
            <a:endParaRPr kumimoji="0" lang="es-ES" altLang="es-ES" sz="1000" b="0" i="0" u="none" strike="noStrike" cap="none" normalizeH="0" baseline="0" dirty="0">
              <a:ln>
                <a:noFill/>
              </a:ln>
              <a:solidFill>
                <a:schemeClr val="tx1"/>
              </a:solidFill>
              <a:effectLst/>
              <a:latin typeface="Roboto" panose="020B0604020202020204" charset="0"/>
              <a:ea typeface="Roboto" panose="020B060402020202020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ca-ES" altLang="es-ES" sz="1200" b="1" i="0" u="none" strike="noStrike" cap="none" normalizeH="0" baseline="0" dirty="0">
              <a:ln>
                <a:noFill/>
              </a:ln>
              <a:solidFill>
                <a:srgbClr val="C0504D"/>
              </a:solidFill>
              <a:effectLst/>
              <a:latin typeface="Roboto" panose="020B0604020202020204" charset="0"/>
              <a:ea typeface="Roboto" panose="020B0604020202020204" charset="0"/>
              <a:cs typeface="Times New Roman" panose="02020603050405020304" pitchFamily="18" charset="0"/>
            </a:endParaRPr>
          </a:p>
        </p:txBody>
      </p:sp>
      <p:pic>
        <p:nvPicPr>
          <p:cNvPr id="9" name="Picture 43" descr="EducaciÃ³n lÃ­nea negra icono - 25 conjunto de iconos de esquema de negocios"/>
          <p:cNvPicPr>
            <a:picLocks noChangeAspect="1" noChangeArrowheads="1"/>
          </p:cNvPicPr>
          <p:nvPr/>
        </p:nvPicPr>
        <p:blipFill rotWithShape="1">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l="77394" t="48571" r="13340" b="39289"/>
          <a:stretch/>
        </p:blipFill>
        <p:spPr bwMode="auto">
          <a:xfrm>
            <a:off x="604299" y="5230176"/>
            <a:ext cx="552451" cy="723901"/>
          </a:xfrm>
          <a:prstGeom prst="rect">
            <a:avLst/>
          </a:prstGeom>
          <a:noFill/>
          <a:extLst>
            <a:ext uri="{909E8E84-426E-40DD-AFC4-6F175D3DCCD1}">
              <a14:hiddenFill xmlns:a14="http://schemas.microsoft.com/office/drawing/2010/main">
                <a:solidFill>
                  <a:srgbClr val="FFFFFF"/>
                </a:solidFill>
              </a14:hiddenFill>
            </a:ext>
          </a:extLst>
        </p:spPr>
      </p:pic>
      <p:sp>
        <p:nvSpPr>
          <p:cNvPr id="10" name="Rectángulo 9"/>
          <p:cNvSpPr/>
          <p:nvPr/>
        </p:nvSpPr>
        <p:spPr>
          <a:xfrm>
            <a:off x="642303" y="6055838"/>
            <a:ext cx="5702838" cy="1494768"/>
          </a:xfrm>
          <a:prstGeom prst="rect">
            <a:avLst/>
          </a:prstGeom>
        </p:spPr>
        <p:txBody>
          <a:bodyPr wrap="square">
            <a:spAutoFit/>
          </a:bodyPr>
          <a:lstStyle/>
          <a:p>
            <a:pPr marL="171450" indent="-171450" algn="just">
              <a:lnSpc>
                <a:spcPct val="115000"/>
              </a:lnSpc>
              <a:spcAft>
                <a:spcPts val="1000"/>
              </a:spcAft>
              <a:buFont typeface="Wingdings" panose="05000000000000000000" pitchFamily="2" charset="2"/>
              <a:buChar char="§"/>
            </a:pPr>
            <a:r>
              <a:rPr lang="ca-ES" sz="1200" b="1"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rPr>
              <a:t>Dibuixi un Diagrama de Venn a la pissarra</a:t>
            </a:r>
            <a:r>
              <a:rPr lang="ca-ES" sz="12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rPr>
              <a:t> (sense esborrar el llistat de les despeses). </a:t>
            </a:r>
            <a:r>
              <a:rPr lang="ca-ES" sz="1200" i="1"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rPr>
              <a:t>Si no disposa d’espai suficient, pot eliminar els ingressos (ja no ens faran falta).</a:t>
            </a:r>
            <a:endParaRPr lang="es-ES" sz="1200" i="1" dirty="0">
              <a:solidFill>
                <a:schemeClr val="tx1">
                  <a:lumMod val="50000"/>
                  <a:lumOff val="50000"/>
                </a:schemeClr>
              </a:solidFill>
              <a:effectLst/>
              <a:latin typeface="RoBOTO" panose="020B0604020202020204" charset="0"/>
              <a:ea typeface="RoBOTO" panose="020B0604020202020204" charset="0"/>
              <a:cs typeface="Times New Roman" panose="02020603050405020304" pitchFamily="18" charset="0"/>
            </a:endParaRPr>
          </a:p>
          <a:p>
            <a:pPr marL="171450" indent="-171450" algn="just">
              <a:lnSpc>
                <a:spcPct val="115000"/>
              </a:lnSpc>
              <a:spcAft>
                <a:spcPts val="1000"/>
              </a:spcAft>
              <a:buFont typeface="Wingdings" panose="05000000000000000000" pitchFamily="2" charset="2"/>
              <a:buChar char="§"/>
            </a:pPr>
            <a:r>
              <a:rPr lang="ca-ES" sz="1200" b="1"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rPr>
              <a:t>Demani als alumnes que identifiquin les despeses entre necessitats i desitjos</a:t>
            </a:r>
            <a:r>
              <a:rPr lang="ca-ES" sz="12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rPr>
              <a:t>. Classifiqui les diferents despeses dins del Diagrama de Venn situant al centre les més controvertides (per exemple, el mòbil). </a:t>
            </a:r>
            <a:endParaRPr lang="es-ES" sz="1200" dirty="0">
              <a:solidFill>
                <a:schemeClr val="tx1">
                  <a:lumMod val="50000"/>
                  <a:lumOff val="50000"/>
                </a:schemeClr>
              </a:solidFill>
              <a:effectLst/>
              <a:latin typeface="RoBOTO" panose="020B0604020202020204" charset="0"/>
              <a:ea typeface="RoBOTO" panose="020B0604020202020204" charset="0"/>
              <a:cs typeface="Times New Roman" panose="02020603050405020304" pitchFamily="18" charset="0"/>
            </a:endParaRPr>
          </a:p>
        </p:txBody>
      </p:sp>
      <p:pic>
        <p:nvPicPr>
          <p:cNvPr id="16" name="Imagen 15"/>
          <p:cNvPicPr>
            <a:picLocks noChangeAspect="1"/>
          </p:cNvPicPr>
          <p:nvPr/>
        </p:nvPicPr>
        <p:blipFill>
          <a:blip r:embed="rId5"/>
          <a:stretch>
            <a:fillRect/>
          </a:stretch>
        </p:blipFill>
        <p:spPr>
          <a:xfrm>
            <a:off x="3493722" y="7652367"/>
            <a:ext cx="3023878" cy="1883827"/>
          </a:xfrm>
          <a:prstGeom prst="rect">
            <a:avLst/>
          </a:prstGeom>
        </p:spPr>
      </p:pic>
      <p:sp>
        <p:nvSpPr>
          <p:cNvPr id="17" name="Rectángulo 16"/>
          <p:cNvSpPr/>
          <p:nvPr/>
        </p:nvSpPr>
        <p:spPr>
          <a:xfrm>
            <a:off x="825588" y="7793942"/>
            <a:ext cx="2670088" cy="1569660"/>
          </a:xfrm>
          <a:prstGeom prst="rect">
            <a:avLst/>
          </a:prstGeom>
        </p:spPr>
        <p:txBody>
          <a:bodyPr wrap="square">
            <a:spAutoFit/>
          </a:bodyPr>
          <a:lstStyle/>
          <a:p>
            <a:pPr algn="just"/>
            <a:r>
              <a:rPr lang="ca-ES" sz="1200" b="1" dirty="0">
                <a:solidFill>
                  <a:srgbClr val="1F497D"/>
                </a:solidFill>
                <a:latin typeface="RoBOTO" panose="020B0604020202020204" charset="0"/>
                <a:ea typeface="RoBOTO" panose="020B0604020202020204" charset="0"/>
                <a:cs typeface="Times New Roman" panose="02020603050405020304" pitchFamily="18" charset="0"/>
              </a:rPr>
              <a:t>Poden distingir entre necessitats i desitjos?</a:t>
            </a:r>
            <a:r>
              <a:rPr lang="ca-ES" sz="1200" dirty="0">
                <a:solidFill>
                  <a:srgbClr val="1F497D"/>
                </a:solidFill>
                <a:latin typeface="RoBOTO" panose="020B0604020202020204" charset="0"/>
                <a:ea typeface="RoBOTO" panose="020B0604020202020204" charset="0"/>
                <a:cs typeface="Times New Roman" panose="02020603050405020304" pitchFamily="18" charset="0"/>
              </a:rPr>
              <a:t> </a:t>
            </a:r>
          </a:p>
          <a:p>
            <a:pPr algn="just"/>
            <a:r>
              <a:rPr lang="ca-ES" sz="12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rPr>
              <a:t>Per exemple, quines despeses prioritzarien? Segurament la resposta hauria de ser el menjar, els subministraments o el lloguer. Demani als estudiants que raonin les seves respostes.</a:t>
            </a:r>
            <a:endParaRPr lang="es-ES" sz="1200" dirty="0">
              <a:solidFill>
                <a:schemeClr val="tx1">
                  <a:lumMod val="50000"/>
                  <a:lumOff val="50000"/>
                </a:schemeClr>
              </a:solidFill>
              <a:latin typeface="RoBOTO" panose="020B0604020202020204" charset="0"/>
              <a:ea typeface="RoBOTO" panose="020B0604020202020204" charset="0"/>
            </a:endParaRPr>
          </a:p>
        </p:txBody>
      </p:sp>
    </p:spTree>
    <p:extLst>
      <p:ext uri="{BB962C8B-B14F-4D97-AF65-F5344CB8AC3E}">
        <p14:creationId xmlns:p14="http://schemas.microsoft.com/office/powerpoint/2010/main" val="25887942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redondeado 1"/>
          <p:cNvSpPr/>
          <p:nvPr/>
        </p:nvSpPr>
        <p:spPr>
          <a:xfrm>
            <a:off x="604299" y="970059"/>
            <a:ext cx="5740842" cy="572494"/>
          </a:xfrm>
          <a:prstGeom prst="roundRect">
            <a:avLst/>
          </a:prstGeom>
          <a:solidFill>
            <a:srgbClr val="1F49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b="1" dirty="0">
                <a:latin typeface="RoBOTO" panose="020B0604020202020204" charset="0"/>
                <a:ea typeface="RoBOTO" panose="020B0604020202020204" charset="0"/>
              </a:rPr>
              <a:t>ADMINISTRANT ELS TEUS DINERS</a:t>
            </a:r>
          </a:p>
        </p:txBody>
      </p:sp>
      <p:pic>
        <p:nvPicPr>
          <p:cNvPr id="3" name="Recurso-1.png"/>
          <p:cNvPicPr/>
          <p:nvPr/>
        </p:nvPicPr>
        <p:blipFill rotWithShape="1">
          <a:blip r:embed="rId2" cstate="print">
            <a:extLst>
              <a:ext uri="{28A0092B-C50C-407E-A947-70E740481C1C}">
                <a14:useLocalDpi xmlns:a14="http://schemas.microsoft.com/office/drawing/2010/main" val="0"/>
              </a:ext>
            </a:extLst>
          </a:blip>
          <a:srcRect r="9896" b="5435"/>
          <a:stretch/>
        </p:blipFill>
        <p:spPr bwMode="auto">
          <a:xfrm>
            <a:off x="4967287" y="285750"/>
            <a:ext cx="1647825" cy="1657350"/>
          </a:xfrm>
          <a:prstGeom prst="rect">
            <a:avLst/>
          </a:prstGeom>
          <a:ln>
            <a:noFill/>
          </a:ln>
          <a:extLst>
            <a:ext uri="{53640926-AAD7-44D8-BBD7-CCE9431645EC}">
              <a14:shadowObscured xmlns:a14="http://schemas.microsoft.com/office/drawing/2010/main"/>
            </a:ext>
          </a:extLst>
        </p:spPr>
      </p:pic>
      <p:sp>
        <p:nvSpPr>
          <p:cNvPr id="4" name="Rectangle 41"/>
          <p:cNvSpPr>
            <a:spLocks noChangeArrowheads="1"/>
          </p:cNvSpPr>
          <p:nvPr/>
        </p:nvSpPr>
        <p:spPr bwMode="auto">
          <a:xfrm>
            <a:off x="1163047" y="1808862"/>
            <a:ext cx="127825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es-ES" sz="1200" b="1" i="0" u="none" strike="noStrike" cap="none" normalizeH="0" baseline="0" dirty="0">
                <a:ln>
                  <a:noFill/>
                </a:ln>
                <a:solidFill>
                  <a:srgbClr val="C0504D"/>
                </a:solidFill>
                <a:effectLst/>
                <a:latin typeface="Roboto" panose="020B0604020202020204" charset="0"/>
                <a:ea typeface="Roboto" panose="020B0604020202020204" charset="0"/>
                <a:cs typeface="Times New Roman" panose="02020603050405020304" pitchFamily="18" charset="0"/>
              </a:rPr>
              <a:t>ACTIVITAT 1.4</a:t>
            </a:r>
            <a:r>
              <a:rPr kumimoji="0" lang="ca-ES" altLang="es-ES" sz="1200" b="1" i="0" u="none" strike="noStrike" cap="none" normalizeH="0" baseline="0" dirty="0">
                <a:ln>
                  <a:noFill/>
                </a:ln>
                <a:solidFill>
                  <a:srgbClr val="1F497D"/>
                </a:solidFill>
                <a:effectLst/>
                <a:latin typeface="Roboto" panose="020B0604020202020204" charset="0"/>
                <a:ea typeface="Roboto" panose="020B0604020202020204" charset="0"/>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es-ES" sz="1000" b="0" i="0" u="none" strike="noStrike" cap="none" normalizeH="0" baseline="0" dirty="0">
                <a:ln>
                  <a:noFill/>
                </a:ln>
                <a:solidFill>
                  <a:srgbClr val="7F7F7F"/>
                </a:solidFill>
                <a:effectLst/>
                <a:latin typeface="Roboto" panose="020B0604020202020204" charset="0"/>
                <a:ea typeface="Roboto" panose="020B0604020202020204" charset="0"/>
                <a:cs typeface="Times New Roman" panose="02020603050405020304" pitchFamily="18" charset="0"/>
              </a:rPr>
              <a:t>(Diapositiva nº 18)</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1000" b="0" i="0" u="none" strike="noStrike" cap="none" normalizeH="0" baseline="0" dirty="0">
              <a:ln>
                <a:noFill/>
              </a:ln>
              <a:solidFill>
                <a:schemeClr val="tx1"/>
              </a:solidFill>
              <a:effectLst/>
              <a:latin typeface="Roboto" panose="020B0604020202020204" charset="0"/>
              <a:ea typeface="Roboto" panose="020B0604020202020204" charset="0"/>
            </a:endParaRPr>
          </a:p>
        </p:txBody>
      </p:sp>
      <p:pic>
        <p:nvPicPr>
          <p:cNvPr id="5" name="Picture 43" descr="EducaciÃ³n lÃ­nea negra icono - 25 conjunto de iconos de esquema de negocios"/>
          <p:cNvPicPr>
            <a:picLocks noChangeAspect="1" noChangeArrowheads="1"/>
          </p:cNvPicPr>
          <p:nvPr/>
        </p:nvPicPr>
        <p:blipFill rotWithShape="1">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l="77394" t="48571" r="13340" b="39289"/>
          <a:stretch/>
        </p:blipFill>
        <p:spPr bwMode="auto">
          <a:xfrm>
            <a:off x="604299" y="1731561"/>
            <a:ext cx="552451" cy="723901"/>
          </a:xfrm>
          <a:prstGeom prst="rect">
            <a:avLst/>
          </a:prstGeom>
          <a:noFill/>
          <a:extLst>
            <a:ext uri="{909E8E84-426E-40DD-AFC4-6F175D3DCCD1}">
              <a14:hiddenFill xmlns:a14="http://schemas.microsoft.com/office/drawing/2010/main">
                <a:solidFill>
                  <a:srgbClr val="FFFFFF"/>
                </a:solidFill>
              </a14:hiddenFill>
            </a:ext>
          </a:extLst>
        </p:spPr>
      </p:pic>
      <p:sp>
        <p:nvSpPr>
          <p:cNvPr id="6" name="Rectángulo 5"/>
          <p:cNvSpPr/>
          <p:nvPr/>
        </p:nvSpPr>
        <p:spPr>
          <a:xfrm>
            <a:off x="648748" y="2595383"/>
            <a:ext cx="5740842" cy="517065"/>
          </a:xfrm>
          <a:prstGeom prst="rect">
            <a:avLst/>
          </a:prstGeom>
        </p:spPr>
        <p:txBody>
          <a:bodyPr wrap="square">
            <a:spAutoFit/>
          </a:bodyPr>
          <a:lstStyle/>
          <a:p>
            <a:pPr marL="171450" indent="-171450" algn="just">
              <a:lnSpc>
                <a:spcPct val="115000"/>
              </a:lnSpc>
              <a:spcAft>
                <a:spcPts val="1000"/>
              </a:spcAft>
              <a:buFont typeface="Wingdings" panose="05000000000000000000" pitchFamily="2" charset="2"/>
              <a:buChar char="§"/>
            </a:pPr>
            <a:r>
              <a:rPr lang="ca-ES" sz="12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rPr>
              <a:t>Amb la classificació de despeses del </a:t>
            </a:r>
            <a:r>
              <a:rPr lang="ca-ES" sz="1200" b="1"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rPr>
              <a:t>Diagrama de Venn </a:t>
            </a:r>
            <a:r>
              <a:rPr lang="ca-ES" sz="12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rPr>
              <a:t>(necessitat o desig), introdueixi els tres tipus existents de despeses:</a:t>
            </a:r>
            <a:endParaRPr lang="es-ES" sz="1200" dirty="0">
              <a:solidFill>
                <a:schemeClr val="tx1">
                  <a:lumMod val="50000"/>
                  <a:lumOff val="50000"/>
                </a:schemeClr>
              </a:solidFill>
              <a:effectLst/>
              <a:latin typeface="RoBOTO" panose="020B0604020202020204" charset="0"/>
              <a:ea typeface="RoBOTO" panose="020B0604020202020204" charset="0"/>
              <a:cs typeface="Times New Roman" panose="02020603050405020304" pitchFamily="18" charset="0"/>
            </a:endParaRPr>
          </a:p>
        </p:txBody>
      </p:sp>
      <p:pic>
        <p:nvPicPr>
          <p:cNvPr id="7" name="Picture 4" descr="Hombre agobiado por las cargas"/>
          <p:cNvPicPr/>
          <p:nvPr/>
        </p:nvPicPr>
        <p:blipFill rotWithShape="1">
          <a:blip r:embed="rId4">
            <a:extLst>
              <a:ext uri="{BEBA8EAE-BF5A-486C-A8C5-ECC9F3942E4B}">
                <a14:imgProps xmlns:a14="http://schemas.microsoft.com/office/drawing/2010/main">
                  <a14:imgLayer r:embed="rId5">
                    <a14:imgEffect>
                      <a14:backgroundRemoval t="5112" b="96326" l="9744" r="89776"/>
                    </a14:imgEffect>
                  </a14:imgLayer>
                </a14:imgProps>
              </a:ext>
              <a:ext uri="{28A0092B-C50C-407E-A947-70E740481C1C}">
                <a14:useLocalDpi xmlns:a14="http://schemas.microsoft.com/office/drawing/2010/main" val="0"/>
              </a:ext>
            </a:extLst>
          </a:blip>
          <a:srcRect l="27071" r="23917"/>
          <a:stretch/>
        </p:blipFill>
        <p:spPr bwMode="auto">
          <a:xfrm>
            <a:off x="875222" y="3040946"/>
            <a:ext cx="1604645" cy="3274695"/>
          </a:xfrm>
          <a:prstGeom prst="rect">
            <a:avLst/>
          </a:prstGeom>
          <a:noFill/>
          <a:ln>
            <a:noFill/>
          </a:ln>
          <a:extLst>
            <a:ext uri="{53640926-AAD7-44D8-BBD7-CCE9431645EC}">
              <a14:shadowObscured xmlns:a14="http://schemas.microsoft.com/office/drawing/2010/main"/>
            </a:ext>
          </a:extLst>
        </p:spPr>
      </p:pic>
      <p:sp>
        <p:nvSpPr>
          <p:cNvPr id="8" name="Cuadro de texto 2"/>
          <p:cNvSpPr txBox="1">
            <a:spLocks noChangeArrowheads="1"/>
          </p:cNvSpPr>
          <p:nvPr/>
        </p:nvSpPr>
        <p:spPr bwMode="auto">
          <a:xfrm>
            <a:off x="2535140" y="3200434"/>
            <a:ext cx="3803650" cy="314325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342900" lvl="0" indent="-342900" algn="just">
              <a:lnSpc>
                <a:spcPct val="115000"/>
              </a:lnSpc>
              <a:spcAft>
                <a:spcPts val="1000"/>
              </a:spcAft>
              <a:buFont typeface="Arial" panose="020B0604020202020204" pitchFamily="34" charset="0"/>
              <a:buChar char="•"/>
              <a:tabLst>
                <a:tab pos="457200" algn="l"/>
              </a:tabLst>
            </a:pPr>
            <a:r>
              <a:rPr lang="ca-ES" sz="1200" b="1" dirty="0">
                <a:solidFill>
                  <a:srgbClr val="1F497D"/>
                </a:solidFill>
                <a:effectLst/>
                <a:latin typeface="RoBOTO" panose="020B0604020202020204" charset="0"/>
                <a:ea typeface="RoBOTO" panose="020B0604020202020204" charset="0"/>
                <a:cs typeface="Times New Roman" panose="02020603050405020304" pitchFamily="18" charset="0"/>
              </a:rPr>
              <a:t>Despeses fixes necessàries</a:t>
            </a:r>
            <a:r>
              <a:rPr lang="ca-ES" sz="1200" dirty="0">
                <a:solidFill>
                  <a:schemeClr val="tx1">
                    <a:lumMod val="50000"/>
                    <a:lumOff val="50000"/>
                  </a:schemeClr>
                </a:solidFill>
                <a:effectLst/>
                <a:latin typeface="RoBOTO" panose="020B0604020202020204" charset="0"/>
                <a:ea typeface="RoBOTO" panose="020B0604020202020204" charset="0"/>
                <a:cs typeface="Times New Roman" panose="02020603050405020304" pitchFamily="18" charset="0"/>
              </a:rPr>
              <a:t>: S’han de pagar sí o sí. En el cas d’impagat, poden suposar costos addicionals (lloguer, etc.)</a:t>
            </a:r>
            <a:endParaRPr lang="es-ES" sz="1200" dirty="0">
              <a:solidFill>
                <a:schemeClr val="tx1">
                  <a:lumMod val="50000"/>
                  <a:lumOff val="50000"/>
                </a:schemeClr>
              </a:solidFill>
              <a:effectLst/>
              <a:latin typeface="RoBOTO" panose="020B0604020202020204" charset="0"/>
              <a:ea typeface="RoBOTO" panose="020B0604020202020204" charset="0"/>
              <a:cs typeface="Times New Roman" panose="02020603050405020304" pitchFamily="18" charset="0"/>
            </a:endParaRPr>
          </a:p>
          <a:p>
            <a:pPr marL="342900" lvl="0" indent="-342900" algn="just">
              <a:lnSpc>
                <a:spcPct val="115000"/>
              </a:lnSpc>
              <a:spcAft>
                <a:spcPts val="1000"/>
              </a:spcAft>
              <a:buFont typeface="Arial" panose="020B0604020202020204" pitchFamily="34" charset="0"/>
              <a:buChar char="•"/>
              <a:tabLst>
                <a:tab pos="457200" algn="l"/>
              </a:tabLst>
            </a:pPr>
            <a:r>
              <a:rPr lang="ca-ES" sz="1200" b="1" dirty="0">
                <a:solidFill>
                  <a:srgbClr val="1F497D"/>
                </a:solidFill>
                <a:effectLst/>
                <a:latin typeface="RoBOTO" panose="020B0604020202020204" charset="0"/>
                <a:ea typeface="RoBOTO" panose="020B0604020202020204" charset="0"/>
                <a:cs typeface="Times New Roman" panose="02020603050405020304" pitchFamily="18" charset="0"/>
              </a:rPr>
              <a:t>Despeses variables necessàries</a:t>
            </a:r>
            <a:r>
              <a:rPr lang="ca-ES" sz="1200" dirty="0">
                <a:solidFill>
                  <a:schemeClr val="tx1">
                    <a:lumMod val="50000"/>
                    <a:lumOff val="50000"/>
                  </a:schemeClr>
                </a:solidFill>
                <a:effectLst/>
                <a:latin typeface="RoBOTO" panose="020B0604020202020204" charset="0"/>
                <a:ea typeface="RoBOTO" panose="020B0604020202020204" charset="0"/>
                <a:cs typeface="Times New Roman" panose="02020603050405020304" pitchFamily="18" charset="0"/>
              </a:rPr>
              <a:t>: Són necessàries per viure, però en podem fer un ús racional (supermercat, roba, etc.)</a:t>
            </a:r>
            <a:endParaRPr lang="es-ES" sz="1200" dirty="0">
              <a:solidFill>
                <a:schemeClr val="tx1">
                  <a:lumMod val="50000"/>
                  <a:lumOff val="50000"/>
                </a:schemeClr>
              </a:solidFill>
              <a:effectLst/>
              <a:latin typeface="RoBOTO" panose="020B0604020202020204" charset="0"/>
              <a:ea typeface="RoBOTO" panose="020B0604020202020204" charset="0"/>
              <a:cs typeface="Times New Roman" panose="02020603050405020304" pitchFamily="18" charset="0"/>
            </a:endParaRPr>
          </a:p>
          <a:p>
            <a:pPr marL="342900" lvl="0" indent="-342900" algn="just">
              <a:lnSpc>
                <a:spcPct val="115000"/>
              </a:lnSpc>
              <a:spcAft>
                <a:spcPts val="1000"/>
              </a:spcAft>
              <a:buFont typeface="Arial" panose="020B0604020202020204" pitchFamily="34" charset="0"/>
              <a:buChar char="•"/>
              <a:tabLst>
                <a:tab pos="457200" algn="l"/>
              </a:tabLst>
            </a:pPr>
            <a:r>
              <a:rPr lang="ca-ES" sz="1200" b="1" dirty="0">
                <a:solidFill>
                  <a:srgbClr val="1F497D"/>
                </a:solidFill>
                <a:effectLst/>
                <a:latin typeface="RoBOTO" panose="020B0604020202020204" charset="0"/>
                <a:ea typeface="RoBOTO" panose="020B0604020202020204" charset="0"/>
                <a:cs typeface="Times New Roman" panose="02020603050405020304" pitchFamily="18" charset="0"/>
              </a:rPr>
              <a:t>Despeses discrecionals</a:t>
            </a:r>
            <a:r>
              <a:rPr lang="ca-ES" sz="1200" dirty="0">
                <a:solidFill>
                  <a:schemeClr val="tx1">
                    <a:lumMod val="50000"/>
                    <a:lumOff val="50000"/>
                  </a:schemeClr>
                </a:solidFill>
                <a:effectLst/>
                <a:latin typeface="RoBOTO" panose="020B0604020202020204" charset="0"/>
                <a:ea typeface="RoBOTO" panose="020B0604020202020204" charset="0"/>
                <a:cs typeface="Times New Roman" panose="02020603050405020304" pitchFamily="18" charset="0"/>
              </a:rPr>
              <a:t>: Despeses prescindibles (desitjos). </a:t>
            </a:r>
            <a:endParaRPr lang="es-ES" sz="1200" dirty="0">
              <a:solidFill>
                <a:schemeClr val="tx1">
                  <a:lumMod val="50000"/>
                  <a:lumOff val="50000"/>
                </a:schemeClr>
              </a:solidFill>
              <a:effectLst/>
              <a:latin typeface="RoBOTO" panose="020B0604020202020204" charset="0"/>
              <a:ea typeface="RoBOTO" panose="020B0604020202020204" charset="0"/>
              <a:cs typeface="Times New Roman" panose="02020603050405020304" pitchFamily="18" charset="0"/>
            </a:endParaRPr>
          </a:p>
          <a:p>
            <a:pPr algn="just">
              <a:lnSpc>
                <a:spcPct val="115000"/>
              </a:lnSpc>
              <a:spcAft>
                <a:spcPts val="1000"/>
              </a:spcAft>
            </a:pPr>
            <a:r>
              <a:rPr lang="ca-ES" sz="1200" b="1" dirty="0">
                <a:solidFill>
                  <a:schemeClr val="tx1">
                    <a:lumMod val="50000"/>
                    <a:lumOff val="50000"/>
                  </a:schemeClr>
                </a:solidFill>
                <a:effectLst/>
                <a:latin typeface="RoBOTO" panose="020B0604020202020204" charset="0"/>
                <a:ea typeface="RoBOTO" panose="020B0604020202020204" charset="0"/>
                <a:cs typeface="Times New Roman" panose="02020603050405020304" pitchFamily="18" charset="0"/>
              </a:rPr>
              <a:t>Demani als alumnes que identifiquin les despeses que han classificat a l’apartat de “necessitats” </a:t>
            </a:r>
            <a:r>
              <a:rPr lang="ca-ES" sz="1200" dirty="0">
                <a:solidFill>
                  <a:schemeClr val="tx1">
                    <a:lumMod val="50000"/>
                    <a:lumOff val="50000"/>
                  </a:schemeClr>
                </a:solidFill>
                <a:effectLst/>
                <a:latin typeface="RoBOTO" panose="020B0604020202020204" charset="0"/>
                <a:ea typeface="RoBOTO" panose="020B0604020202020204" charset="0"/>
                <a:cs typeface="Times New Roman" panose="02020603050405020304" pitchFamily="18" charset="0"/>
              </a:rPr>
              <a:t>en funció de si les consideren </a:t>
            </a:r>
            <a:r>
              <a:rPr lang="ca-ES" sz="1200" b="1" dirty="0">
                <a:solidFill>
                  <a:schemeClr val="tx1">
                    <a:lumMod val="50000"/>
                    <a:lumOff val="50000"/>
                  </a:schemeClr>
                </a:solidFill>
                <a:effectLst/>
                <a:latin typeface="RoBOTO" panose="020B0604020202020204" charset="0"/>
                <a:ea typeface="RoBOTO" panose="020B0604020202020204" charset="0"/>
                <a:cs typeface="Times New Roman" panose="02020603050405020304" pitchFamily="18" charset="0"/>
              </a:rPr>
              <a:t>fixes </a:t>
            </a:r>
            <a:r>
              <a:rPr lang="ca-ES" sz="1200" dirty="0">
                <a:solidFill>
                  <a:schemeClr val="tx1">
                    <a:lumMod val="50000"/>
                    <a:lumOff val="50000"/>
                  </a:schemeClr>
                </a:solidFill>
                <a:effectLst/>
                <a:latin typeface="RoBOTO" panose="020B0604020202020204" charset="0"/>
                <a:ea typeface="RoBOTO" panose="020B0604020202020204" charset="0"/>
                <a:cs typeface="Times New Roman" panose="02020603050405020304" pitchFamily="18" charset="0"/>
              </a:rPr>
              <a:t>o </a:t>
            </a:r>
            <a:r>
              <a:rPr lang="ca-ES" sz="1200" b="1" dirty="0">
                <a:solidFill>
                  <a:schemeClr val="tx1">
                    <a:lumMod val="50000"/>
                    <a:lumOff val="50000"/>
                  </a:schemeClr>
                </a:solidFill>
                <a:effectLst/>
                <a:latin typeface="RoBOTO" panose="020B0604020202020204" charset="0"/>
                <a:ea typeface="RoBOTO" panose="020B0604020202020204" charset="0"/>
                <a:cs typeface="Times New Roman" panose="02020603050405020304" pitchFamily="18" charset="0"/>
              </a:rPr>
              <a:t>variables</a:t>
            </a:r>
            <a:r>
              <a:rPr lang="ca-ES" sz="1200" dirty="0">
                <a:solidFill>
                  <a:schemeClr val="tx1">
                    <a:lumMod val="50000"/>
                    <a:lumOff val="50000"/>
                  </a:schemeClr>
                </a:solidFill>
                <a:effectLst/>
                <a:latin typeface="RoBOTO" panose="020B0604020202020204" charset="0"/>
                <a:ea typeface="RoBOTO" panose="020B0604020202020204" charset="0"/>
                <a:cs typeface="Times New Roman" panose="02020603050405020304" pitchFamily="18" charset="0"/>
              </a:rPr>
              <a:t>. Marqui-ho d’alguna manera a la pissarra (amb colors diferents).</a:t>
            </a:r>
            <a:endParaRPr lang="es-ES" sz="1200" dirty="0">
              <a:solidFill>
                <a:schemeClr val="tx1">
                  <a:lumMod val="50000"/>
                  <a:lumOff val="50000"/>
                </a:schemeClr>
              </a:solidFill>
              <a:effectLst/>
              <a:latin typeface="RoBOTO" panose="020B0604020202020204" charset="0"/>
              <a:ea typeface="RoBOTO" panose="020B0604020202020204" charset="0"/>
              <a:cs typeface="Times New Roman" panose="02020603050405020304" pitchFamily="18" charset="0"/>
            </a:endParaRPr>
          </a:p>
        </p:txBody>
      </p:sp>
      <p:sp>
        <p:nvSpPr>
          <p:cNvPr id="13" name="Rectángulo 12"/>
          <p:cNvSpPr/>
          <p:nvPr/>
        </p:nvSpPr>
        <p:spPr>
          <a:xfrm>
            <a:off x="1357997" y="7654899"/>
            <a:ext cx="4980793" cy="1623008"/>
          </a:xfrm>
          <a:prstGeom prst="rect">
            <a:avLst/>
          </a:prstGeom>
        </p:spPr>
        <p:txBody>
          <a:bodyPr wrap="square">
            <a:spAutoFit/>
          </a:bodyPr>
          <a:lstStyle/>
          <a:p>
            <a:pPr algn="just">
              <a:lnSpc>
                <a:spcPct val="115000"/>
              </a:lnSpc>
              <a:spcAft>
                <a:spcPts val="1000"/>
              </a:spcAft>
            </a:pPr>
            <a:r>
              <a:rPr lang="ca-ES" sz="1200" b="1"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rPr>
              <a:t>Objectiu:</a:t>
            </a:r>
            <a:r>
              <a:rPr lang="ca-ES" sz="12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rPr>
              <a:t> Realització del pressupost personal de la Laura, una noia de 18 anys que comença a treballar i aprofita la seva situació econòmica per emancipar-se.</a:t>
            </a:r>
          </a:p>
          <a:p>
            <a:pPr lvl="0" algn="just">
              <a:lnSpc>
                <a:spcPct val="115000"/>
              </a:lnSpc>
              <a:spcAft>
                <a:spcPts val="1000"/>
              </a:spcAft>
            </a:pPr>
            <a:r>
              <a:rPr kumimoji="0" lang="ca-ES" altLang="es-ES" sz="1200" b="0" i="1" u="none" strike="noStrike" cap="none" normalizeH="0" baseline="0" dirty="0">
                <a:ln>
                  <a:noFill/>
                </a:ln>
                <a:solidFill>
                  <a:srgbClr val="1F497D"/>
                </a:solidFill>
                <a:effectLst/>
                <a:latin typeface="Roboto" panose="020B0604020202020204" charset="0"/>
                <a:ea typeface="Roboto" panose="020B0604020202020204" charset="0"/>
                <a:cs typeface="Times New Roman" panose="02020603050405020304" pitchFamily="18" charset="0"/>
              </a:rPr>
              <a:t>Aquesta part consta de dues activitats que s’han de resoldre de forma conjunta</a:t>
            </a:r>
            <a:r>
              <a:rPr kumimoji="0" lang="ca-ES" altLang="es-ES" sz="1200" b="0" i="1" u="none" strike="noStrike" cap="none" normalizeH="0" dirty="0">
                <a:ln>
                  <a:noFill/>
                </a:ln>
                <a:solidFill>
                  <a:srgbClr val="1F497D"/>
                </a:solidFill>
                <a:effectLst/>
                <a:latin typeface="Roboto" panose="020B0604020202020204" charset="0"/>
                <a:ea typeface="Roboto" panose="020B0604020202020204" charset="0"/>
                <a:cs typeface="Times New Roman" panose="02020603050405020304" pitchFamily="18" charset="0"/>
              </a:rPr>
              <a:t> fent ús del </a:t>
            </a:r>
            <a:r>
              <a:rPr kumimoji="0" lang="ca-ES" altLang="es-ES" sz="1200" b="0" i="1" u="none" strike="noStrike" cap="none" normalizeH="0" dirty="0" err="1">
                <a:ln>
                  <a:noFill/>
                </a:ln>
                <a:solidFill>
                  <a:srgbClr val="1F497D"/>
                </a:solidFill>
                <a:effectLst/>
                <a:latin typeface="Roboto" panose="020B0604020202020204" charset="0"/>
                <a:ea typeface="Roboto" panose="020B0604020202020204" charset="0"/>
                <a:cs typeface="Times New Roman" panose="02020603050405020304" pitchFamily="18" charset="0"/>
              </a:rPr>
              <a:t>podcast</a:t>
            </a:r>
            <a:r>
              <a:rPr kumimoji="0" lang="ca-ES" altLang="es-ES" sz="1200" b="0" i="1" u="none" strike="noStrike" cap="none" normalizeH="0" dirty="0">
                <a:ln>
                  <a:noFill/>
                </a:ln>
                <a:solidFill>
                  <a:srgbClr val="1F497D"/>
                </a:solidFill>
                <a:effectLst/>
                <a:latin typeface="Roboto" panose="020B0604020202020204" charset="0"/>
                <a:ea typeface="Roboto" panose="020B0604020202020204" charset="0"/>
                <a:cs typeface="Times New Roman" panose="02020603050405020304" pitchFamily="18" charset="0"/>
              </a:rPr>
              <a:t> facilitat, la presentació i la pissarra. </a:t>
            </a:r>
            <a:endParaRPr kumimoji="0" lang="ca-ES" altLang="es-ES" sz="1200" b="0" i="0" u="none" strike="noStrike" cap="none" normalizeH="0" baseline="0" dirty="0">
              <a:ln>
                <a:noFill/>
              </a:ln>
              <a:solidFill>
                <a:srgbClr val="1F497D"/>
              </a:solidFill>
              <a:effectLst/>
              <a:latin typeface="Roboto" panose="020B0604020202020204" charset="0"/>
              <a:ea typeface="Roboto" panose="020B0604020202020204" charset="0"/>
            </a:endParaRPr>
          </a:p>
          <a:p>
            <a:pPr algn="just">
              <a:lnSpc>
                <a:spcPct val="115000"/>
              </a:lnSpc>
              <a:spcAft>
                <a:spcPts val="1000"/>
              </a:spcAft>
            </a:pPr>
            <a:endParaRPr lang="es-ES" sz="1200" dirty="0">
              <a:solidFill>
                <a:schemeClr val="tx1">
                  <a:lumMod val="50000"/>
                  <a:lumOff val="50000"/>
                </a:schemeClr>
              </a:solidFill>
              <a:effectLst/>
              <a:latin typeface="RoBOTO" panose="020B0604020202020204" charset="0"/>
              <a:ea typeface="RoBOTO" panose="020B0604020202020204" charset="0"/>
              <a:cs typeface="Times New Roman" panose="02020603050405020304" pitchFamily="18" charset="0"/>
            </a:endParaRPr>
          </a:p>
        </p:txBody>
      </p:sp>
      <p:grpSp>
        <p:nvGrpSpPr>
          <p:cNvPr id="26" name="Grupo 25"/>
          <p:cNvGrpSpPr/>
          <p:nvPr/>
        </p:nvGrpSpPr>
        <p:grpSpPr>
          <a:xfrm>
            <a:off x="1359838" y="6936792"/>
            <a:ext cx="5059266" cy="466725"/>
            <a:chOff x="1220138" y="2212392"/>
            <a:chExt cx="5059266" cy="466725"/>
          </a:xfrm>
        </p:grpSpPr>
        <p:sp>
          <p:nvSpPr>
            <p:cNvPr id="27" name="Rectángulo redondeado 34"/>
            <p:cNvSpPr>
              <a:spLocks noChangeArrowheads="1"/>
            </p:cNvSpPr>
            <p:nvPr/>
          </p:nvSpPr>
          <p:spPr bwMode="auto">
            <a:xfrm>
              <a:off x="1220138" y="2212392"/>
              <a:ext cx="5059266" cy="466725"/>
            </a:xfrm>
            <a:prstGeom prst="roundRect">
              <a:avLst>
                <a:gd name="adj" fmla="val 16667"/>
              </a:avLst>
            </a:prstGeom>
            <a:solidFill>
              <a:srgbClr val="C0504D"/>
            </a:solidFill>
            <a:ln>
              <a:noFill/>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1400" b="1" i="0" u="none" strike="noStrike" cap="none" normalizeH="0" baseline="0" dirty="0">
                <a:ln>
                  <a:noFill/>
                </a:ln>
                <a:solidFill>
                  <a:srgbClr val="FFFFFF"/>
                </a:solidFill>
                <a:effectLst/>
                <a:latin typeface="Roboto" panose="020B0604020202020204"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s-ES" altLang="es-ES" sz="1400" b="1" dirty="0">
                  <a:solidFill>
                    <a:srgbClr val="FFFFFF"/>
                  </a:solidFill>
                  <a:latin typeface="Roboto" panose="020B0604020202020204" charset="0"/>
                  <a:ea typeface="Times New Roman" panose="02020603050405020304" pitchFamily="18" charset="0"/>
                  <a:cs typeface="Times New Roman" panose="02020603050405020304" pitchFamily="18" charset="0"/>
                </a:rPr>
                <a:t>    </a:t>
              </a:r>
              <a:endParaRPr kumimoji="0" lang="es-ES" altLang="es-ES" sz="1800" b="0" i="0" u="none" strike="noStrike" cap="none" normalizeH="0" baseline="0" dirty="0">
                <a:ln>
                  <a:noFill/>
                </a:ln>
                <a:solidFill>
                  <a:schemeClr val="tx1"/>
                </a:solidFill>
                <a:effectLst/>
                <a:latin typeface="Arial" panose="020B0604020202020204" pitchFamily="34" charset="0"/>
              </a:endParaRPr>
            </a:p>
          </p:txBody>
        </p:sp>
        <p:sp>
          <p:nvSpPr>
            <p:cNvPr id="28" name="Rectángulo 27"/>
            <p:cNvSpPr/>
            <p:nvPr/>
          </p:nvSpPr>
          <p:spPr>
            <a:xfrm>
              <a:off x="1436178" y="2263341"/>
              <a:ext cx="3106941" cy="307777"/>
            </a:xfrm>
            <a:prstGeom prst="rect">
              <a:avLst/>
            </a:prstGeom>
          </p:spPr>
          <p:txBody>
            <a:bodyPr wrap="none">
              <a:spAutoFit/>
            </a:bodyPr>
            <a:lstStyle/>
            <a:p>
              <a:pPr eaLnBrk="0" fontAlgn="base" hangingPunct="0">
                <a:spcBef>
                  <a:spcPct val="0"/>
                </a:spcBef>
                <a:spcAft>
                  <a:spcPct val="0"/>
                </a:spcAft>
              </a:pPr>
              <a:r>
                <a:rPr lang="ca-ES" altLang="es-ES" sz="1400" b="1" dirty="0">
                  <a:solidFill>
                    <a:srgbClr val="FFFFFF"/>
                  </a:solidFill>
                  <a:latin typeface="Roboto" panose="020B0604020202020204" charset="0"/>
                  <a:ea typeface="Times New Roman" panose="02020603050405020304" pitchFamily="18" charset="0"/>
                  <a:cs typeface="Times New Roman" panose="02020603050405020304" pitchFamily="18" charset="0"/>
                </a:rPr>
                <a:t>El pressupost de la Laura (15 MIN)</a:t>
              </a:r>
              <a:endParaRPr lang="ca-ES" altLang="es-ES" sz="400" dirty="0"/>
            </a:p>
          </p:txBody>
        </p:sp>
      </p:grpSp>
      <p:pic>
        <p:nvPicPr>
          <p:cNvPr id="9" name="Imagen 8" descr="Pack de vectores de temporizador"/>
          <p:cNvPicPr/>
          <p:nvPr/>
        </p:nvPicPr>
        <p:blipFill rotWithShape="1">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l="10080" t="65181" r="69761" b="5756"/>
          <a:stretch/>
        </p:blipFill>
        <p:spPr bwMode="auto">
          <a:xfrm>
            <a:off x="707123" y="6584036"/>
            <a:ext cx="714374" cy="995362"/>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969794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redondeado 1"/>
          <p:cNvSpPr/>
          <p:nvPr/>
        </p:nvSpPr>
        <p:spPr>
          <a:xfrm>
            <a:off x="604299" y="970059"/>
            <a:ext cx="5740842" cy="572494"/>
          </a:xfrm>
          <a:prstGeom prst="roundRect">
            <a:avLst/>
          </a:prstGeom>
          <a:solidFill>
            <a:srgbClr val="1F49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b="1" dirty="0">
                <a:latin typeface="RoBOTO" panose="020B0604020202020204" charset="0"/>
                <a:ea typeface="RoBOTO" panose="020B0604020202020204" charset="0"/>
              </a:rPr>
              <a:t>ADMINISTRANT ELS TEUS DINERS</a:t>
            </a:r>
          </a:p>
        </p:txBody>
      </p:sp>
      <p:pic>
        <p:nvPicPr>
          <p:cNvPr id="3" name="Recurso-1.png"/>
          <p:cNvPicPr/>
          <p:nvPr/>
        </p:nvPicPr>
        <p:blipFill rotWithShape="1">
          <a:blip r:embed="rId2" cstate="print">
            <a:extLst>
              <a:ext uri="{28A0092B-C50C-407E-A947-70E740481C1C}">
                <a14:useLocalDpi xmlns:a14="http://schemas.microsoft.com/office/drawing/2010/main" val="0"/>
              </a:ext>
            </a:extLst>
          </a:blip>
          <a:srcRect r="9896" b="5435"/>
          <a:stretch/>
        </p:blipFill>
        <p:spPr bwMode="auto">
          <a:xfrm>
            <a:off x="4967287" y="285750"/>
            <a:ext cx="1647825" cy="1657350"/>
          </a:xfrm>
          <a:prstGeom prst="rect">
            <a:avLst/>
          </a:prstGeom>
          <a:ln>
            <a:noFill/>
          </a:ln>
          <a:extLst>
            <a:ext uri="{53640926-AAD7-44D8-BBD7-CCE9431645EC}">
              <a14:shadowObscured xmlns:a14="http://schemas.microsoft.com/office/drawing/2010/main"/>
            </a:ext>
          </a:extLst>
        </p:spPr>
      </p:pic>
      <p:sp>
        <p:nvSpPr>
          <p:cNvPr id="11" name="Rectángulo 10"/>
          <p:cNvSpPr/>
          <p:nvPr/>
        </p:nvSpPr>
        <p:spPr>
          <a:xfrm>
            <a:off x="645553" y="4867715"/>
            <a:ext cx="5564631" cy="502445"/>
          </a:xfrm>
          <a:prstGeom prst="rect">
            <a:avLst/>
          </a:prstGeom>
        </p:spPr>
        <p:txBody>
          <a:bodyPr wrap="square">
            <a:spAutoFit/>
          </a:bodyPr>
          <a:lstStyle/>
          <a:p>
            <a:pPr marL="171450" indent="-171450" algn="just">
              <a:lnSpc>
                <a:spcPct val="115000"/>
              </a:lnSpc>
              <a:spcAft>
                <a:spcPts val="1000"/>
              </a:spcAft>
              <a:buFont typeface="Wingdings" panose="05000000000000000000" pitchFamily="2" charset="2"/>
              <a:buChar char="§"/>
            </a:pPr>
            <a:r>
              <a:rPr lang="ca-ES" sz="1200" b="1"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rPr>
              <a:t>Facin el pressupost de la Laura a la pissarra </a:t>
            </a:r>
            <a:r>
              <a:rPr lang="ca-ES" sz="12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rPr>
              <a:t>de forma conjunta, d’acord amb les dades que han recollit els alumnes</a:t>
            </a:r>
            <a:r>
              <a:rPr lang="ca-ES" sz="1200">
                <a:solidFill>
                  <a:schemeClr val="tx1">
                    <a:lumMod val="50000"/>
                    <a:lumOff val="50000"/>
                  </a:schemeClr>
                </a:solidFill>
                <a:latin typeface="RoBOTO" panose="020B0604020202020204" charset="0"/>
                <a:ea typeface="RoBOTO" panose="020B0604020202020204" charset="0"/>
                <a:cs typeface="Times New Roman" panose="02020603050405020304" pitchFamily="18" charset="0"/>
              </a:rPr>
              <a:t>. </a:t>
            </a:r>
            <a:endParaRPr lang="es-ES" sz="1200" dirty="0">
              <a:solidFill>
                <a:schemeClr val="tx1">
                  <a:lumMod val="50000"/>
                  <a:lumOff val="50000"/>
                </a:schemeClr>
              </a:solidFill>
              <a:effectLst/>
              <a:latin typeface="RoBOTO" panose="020B0604020202020204" charset="0"/>
              <a:ea typeface="RoBOTO" panose="020B0604020202020204" charset="0"/>
              <a:cs typeface="Times New Roman" panose="02020603050405020304" pitchFamily="18" charset="0"/>
            </a:endParaRPr>
          </a:p>
        </p:txBody>
      </p:sp>
      <p:sp>
        <p:nvSpPr>
          <p:cNvPr id="14" name="Rectángulo 13"/>
          <p:cNvSpPr/>
          <p:nvPr/>
        </p:nvSpPr>
        <p:spPr>
          <a:xfrm>
            <a:off x="2136040" y="2758192"/>
            <a:ext cx="4243183" cy="1707134"/>
          </a:xfrm>
          <a:prstGeom prst="rect">
            <a:avLst/>
          </a:prstGeom>
        </p:spPr>
        <p:txBody>
          <a:bodyPr wrap="square">
            <a:spAutoFit/>
          </a:bodyPr>
          <a:lstStyle/>
          <a:p>
            <a:pPr algn="just">
              <a:lnSpc>
                <a:spcPct val="115000"/>
              </a:lnSpc>
              <a:spcAft>
                <a:spcPts val="1000"/>
              </a:spcAft>
            </a:pPr>
            <a:r>
              <a:rPr lang="ca-ES" sz="1200" b="1" dirty="0">
                <a:solidFill>
                  <a:schemeClr val="tx1">
                    <a:lumMod val="50000"/>
                    <a:lumOff val="50000"/>
                  </a:schemeClr>
                </a:solidFill>
                <a:effectLst/>
                <a:latin typeface="RoBOTO" panose="020B0604020202020204" charset="0"/>
                <a:ea typeface="RoBOTO" panose="020B0604020202020204" charset="0"/>
                <a:cs typeface="Times New Roman" panose="02020603050405020304" pitchFamily="18" charset="0"/>
              </a:rPr>
              <a:t>Presenti el cas de la Laura amb l’audició</a:t>
            </a:r>
            <a:r>
              <a:rPr lang="ca-ES" sz="1200" dirty="0">
                <a:solidFill>
                  <a:schemeClr val="tx1">
                    <a:lumMod val="50000"/>
                    <a:lumOff val="50000"/>
                  </a:schemeClr>
                </a:solidFill>
                <a:effectLst/>
                <a:latin typeface="RoBOTO" panose="020B0604020202020204" charset="0"/>
                <a:ea typeface="RoBOTO" panose="020B0604020202020204" charset="0"/>
                <a:cs typeface="Times New Roman" panose="02020603050405020304" pitchFamily="18" charset="0"/>
              </a:rPr>
              <a:t> de l’entrevista que li han fet a </a:t>
            </a:r>
            <a:r>
              <a:rPr lang="ca-ES" sz="1200" b="1" dirty="0" err="1">
                <a:solidFill>
                  <a:srgbClr val="1F497D"/>
                </a:solidFill>
                <a:effectLst/>
                <a:latin typeface="RoBOTO" panose="020B0604020202020204" charset="0"/>
                <a:ea typeface="RoBOTO" panose="020B0604020202020204" charset="0"/>
                <a:cs typeface="Times New Roman" panose="02020603050405020304" pitchFamily="18" charset="0"/>
              </a:rPr>
              <a:t>RàdioEFEC</a:t>
            </a:r>
            <a:r>
              <a:rPr lang="ca-ES" sz="1200" b="1" baseline="-25000" dirty="0" err="1">
                <a:solidFill>
                  <a:srgbClr val="1F497D"/>
                </a:solidFill>
                <a:effectLst/>
                <a:latin typeface="RoBOTO" panose="020B0604020202020204" charset="0"/>
                <a:ea typeface="RoBOTO" panose="020B0604020202020204" charset="0"/>
                <a:cs typeface="Times New Roman" panose="02020603050405020304" pitchFamily="18" charset="0"/>
              </a:rPr>
              <a:t>FM</a:t>
            </a:r>
            <a:r>
              <a:rPr lang="ca-ES" sz="1200" baseline="-25000" dirty="0">
                <a:solidFill>
                  <a:srgbClr val="1F497D"/>
                </a:solidFill>
                <a:effectLst/>
                <a:latin typeface="RoBOTO" panose="020B0604020202020204" charset="0"/>
                <a:ea typeface="RoBOTO" panose="020B0604020202020204" charset="0"/>
                <a:cs typeface="Times New Roman" panose="02020603050405020304" pitchFamily="18" charset="0"/>
              </a:rPr>
              <a:t> . </a:t>
            </a:r>
            <a:r>
              <a:rPr lang="ca-ES" sz="1200" dirty="0">
                <a:solidFill>
                  <a:schemeClr val="tx1">
                    <a:lumMod val="50000"/>
                    <a:lumOff val="50000"/>
                  </a:schemeClr>
                </a:solidFill>
                <a:effectLst/>
                <a:latin typeface="RoBOTO" panose="020B0604020202020204" charset="0"/>
                <a:ea typeface="RoBOTO" panose="020B0604020202020204" charset="0"/>
                <a:cs typeface="Times New Roman" panose="02020603050405020304" pitchFamily="18" charset="0"/>
              </a:rPr>
              <a:t>Demani als alumnes que prenguin nota de tots els ingressos i les despeses de la Laura. </a:t>
            </a:r>
          </a:p>
          <a:p>
            <a:pPr algn="just">
              <a:lnSpc>
                <a:spcPct val="115000"/>
              </a:lnSpc>
              <a:spcAft>
                <a:spcPts val="1000"/>
              </a:spcAft>
            </a:pPr>
            <a:r>
              <a:rPr lang="ca-ES" sz="1200" i="1"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rPr>
              <a:t>Si no hi ha possibilitat de reproduir l’àudio, caldrà fer ús de la versió en paper. Pot proposar que diversos alumnes llegeixin els paràgrafs en veu alta i resolen conjuntament l’activitat a la pissarra.  </a:t>
            </a:r>
          </a:p>
        </p:txBody>
      </p:sp>
      <p:pic>
        <p:nvPicPr>
          <p:cNvPr id="15" name="Picture 2" descr="Plantilla del dÃ­a mundial de la radio"/>
          <p:cNvPicPr>
            <a:picLocks noChangeAspect="1" noChangeArrowheads="1"/>
          </p:cNvPicPr>
          <p:nvPr/>
        </p:nvPicPr>
        <p:blipFill rotWithShape="1">
          <a:blip r:embed="rId3" cstate="print">
            <a:clrChange>
              <a:clrFrom>
                <a:srgbClr val="D1EDE1"/>
              </a:clrFrom>
              <a:clrTo>
                <a:srgbClr val="D1EDE1">
                  <a:alpha val="0"/>
                </a:srgbClr>
              </a:clrTo>
            </a:clrChange>
            <a:extLst>
              <a:ext uri="{28A0092B-C50C-407E-A947-70E740481C1C}">
                <a14:useLocalDpi xmlns:a14="http://schemas.microsoft.com/office/drawing/2010/main" val="0"/>
              </a:ext>
            </a:extLst>
          </a:blip>
          <a:srcRect l="32606" t="1207" b="7011"/>
          <a:stretch/>
        </p:blipFill>
        <p:spPr bwMode="auto">
          <a:xfrm>
            <a:off x="632853" y="2524126"/>
            <a:ext cx="1469105" cy="2000738"/>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41"/>
          <p:cNvSpPr>
            <a:spLocks noChangeArrowheads="1"/>
          </p:cNvSpPr>
          <p:nvPr/>
        </p:nvSpPr>
        <p:spPr bwMode="auto">
          <a:xfrm>
            <a:off x="1162634" y="1808862"/>
            <a:ext cx="168216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es-ES" sz="1200" b="1" i="0" u="none" strike="noStrike" cap="none" normalizeH="0" baseline="0" dirty="0">
                <a:ln>
                  <a:noFill/>
                </a:ln>
                <a:solidFill>
                  <a:srgbClr val="C0504D"/>
                </a:solidFill>
                <a:effectLst/>
                <a:latin typeface="Roboto" panose="020B0604020202020204" charset="0"/>
                <a:ea typeface="Roboto" panose="020B0604020202020204" charset="0"/>
                <a:cs typeface="Times New Roman" panose="02020603050405020304" pitchFamily="18" charset="0"/>
              </a:rPr>
              <a:t>ACTIVITAT 2.1</a:t>
            </a:r>
            <a:r>
              <a:rPr kumimoji="0" lang="ca-ES" altLang="es-ES" sz="1200" b="1" i="0" u="none" strike="noStrike" cap="none" normalizeH="0" baseline="0" dirty="0">
                <a:ln>
                  <a:noFill/>
                </a:ln>
                <a:solidFill>
                  <a:srgbClr val="1F497D"/>
                </a:solidFill>
                <a:effectLst/>
                <a:latin typeface="Roboto" panose="020B0604020202020204" charset="0"/>
                <a:ea typeface="Roboto" panose="020B0604020202020204" charset="0"/>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es-ES" sz="1000" b="0" i="0" u="none" strike="noStrike" cap="none" normalizeH="0" baseline="0" dirty="0">
                <a:ln>
                  <a:noFill/>
                </a:ln>
                <a:solidFill>
                  <a:srgbClr val="7F7F7F"/>
                </a:solidFill>
                <a:effectLst/>
                <a:latin typeface="Roboto" panose="020B0604020202020204" charset="0"/>
                <a:ea typeface="Roboto" panose="020B0604020202020204" charset="0"/>
                <a:cs typeface="Times New Roman" panose="02020603050405020304" pitchFamily="18" charset="0"/>
              </a:rPr>
              <a:t>(Diapositiva nº </a:t>
            </a:r>
            <a:r>
              <a:rPr lang="ca-ES" altLang="es-ES" sz="1000" dirty="0">
                <a:solidFill>
                  <a:srgbClr val="7F7F7F"/>
                </a:solidFill>
                <a:latin typeface="Roboto" panose="020B0604020202020204" charset="0"/>
                <a:ea typeface="Roboto" panose="020B0604020202020204" charset="0"/>
                <a:cs typeface="Times New Roman" panose="02020603050405020304" pitchFamily="18" charset="0"/>
              </a:rPr>
              <a:t>20-21</a:t>
            </a:r>
            <a:r>
              <a:rPr kumimoji="0" lang="ca-ES" altLang="es-ES" sz="1000" b="0" i="0" u="none" strike="noStrike" cap="none" normalizeH="0" baseline="0" dirty="0">
                <a:ln>
                  <a:noFill/>
                </a:ln>
                <a:solidFill>
                  <a:srgbClr val="7F7F7F"/>
                </a:solidFill>
                <a:effectLst/>
                <a:latin typeface="Roboto" panose="020B0604020202020204" charset="0"/>
                <a:ea typeface="Roboto" panose="020B0604020202020204" charset="0"/>
                <a:cs typeface="Times New Roman" panose="02020603050405020304" pitchFamily="18"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1000" b="0" i="0" u="none" strike="noStrike" cap="none" normalizeH="0" baseline="0" dirty="0">
              <a:ln>
                <a:noFill/>
              </a:ln>
              <a:solidFill>
                <a:schemeClr val="tx1"/>
              </a:solidFill>
              <a:effectLst/>
              <a:latin typeface="Roboto" panose="020B0604020202020204" charset="0"/>
              <a:ea typeface="Roboto" panose="020B0604020202020204" charset="0"/>
            </a:endParaRPr>
          </a:p>
        </p:txBody>
      </p:sp>
      <p:pic>
        <p:nvPicPr>
          <p:cNvPr id="13" name="Picture 43" descr="EducaciÃ³n lÃ­nea negra icono - 25 conjunto de iconos de esquema de negocios"/>
          <p:cNvPicPr>
            <a:picLocks noChangeAspect="1" noChangeArrowheads="1"/>
          </p:cNvPicPr>
          <p:nvPr/>
        </p:nvPicPr>
        <p:blipFill rotWithShape="1">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l="77394" t="48571" r="13340" b="39289"/>
          <a:stretch/>
        </p:blipFill>
        <p:spPr bwMode="auto">
          <a:xfrm>
            <a:off x="604299" y="1731561"/>
            <a:ext cx="552451" cy="723901"/>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n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0456" y="5680965"/>
            <a:ext cx="6250646" cy="3564478"/>
          </a:xfrm>
          <a:prstGeom prst="rect">
            <a:avLst/>
          </a:prstGeom>
        </p:spPr>
      </p:pic>
    </p:spTree>
    <p:extLst>
      <p:ext uri="{BB962C8B-B14F-4D97-AF65-F5344CB8AC3E}">
        <p14:creationId xmlns:p14="http://schemas.microsoft.com/office/powerpoint/2010/main" val="29848229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redondeado 1"/>
          <p:cNvSpPr/>
          <p:nvPr/>
        </p:nvSpPr>
        <p:spPr>
          <a:xfrm>
            <a:off x="604299" y="970059"/>
            <a:ext cx="5740842" cy="572494"/>
          </a:xfrm>
          <a:prstGeom prst="roundRect">
            <a:avLst/>
          </a:prstGeom>
          <a:solidFill>
            <a:srgbClr val="1F49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b="1" dirty="0">
                <a:latin typeface="RoBOTO" panose="020B0604020202020204" charset="0"/>
                <a:ea typeface="RoBOTO" panose="020B0604020202020204" charset="0"/>
              </a:rPr>
              <a:t>ADMINISTRANT ELS TEUS DINERS</a:t>
            </a:r>
          </a:p>
        </p:txBody>
      </p:sp>
      <p:pic>
        <p:nvPicPr>
          <p:cNvPr id="3" name="Recurso-1.png"/>
          <p:cNvPicPr/>
          <p:nvPr/>
        </p:nvPicPr>
        <p:blipFill rotWithShape="1">
          <a:blip r:embed="rId2" cstate="print">
            <a:extLst>
              <a:ext uri="{28A0092B-C50C-407E-A947-70E740481C1C}">
                <a14:useLocalDpi xmlns:a14="http://schemas.microsoft.com/office/drawing/2010/main" val="0"/>
              </a:ext>
            </a:extLst>
          </a:blip>
          <a:srcRect r="9896" b="5435"/>
          <a:stretch/>
        </p:blipFill>
        <p:spPr bwMode="auto">
          <a:xfrm>
            <a:off x="4967287" y="285750"/>
            <a:ext cx="1647825" cy="1657350"/>
          </a:xfrm>
          <a:prstGeom prst="rect">
            <a:avLst/>
          </a:prstGeom>
          <a:ln>
            <a:noFill/>
          </a:ln>
          <a:extLst>
            <a:ext uri="{53640926-AAD7-44D8-BBD7-CCE9431645EC}">
              <a14:shadowObscured xmlns:a14="http://schemas.microsoft.com/office/drawing/2010/main"/>
            </a:ext>
          </a:extLst>
        </p:spPr>
      </p:pic>
      <p:sp>
        <p:nvSpPr>
          <p:cNvPr id="6" name="Rectángulo 5"/>
          <p:cNvSpPr/>
          <p:nvPr/>
        </p:nvSpPr>
        <p:spPr>
          <a:xfrm>
            <a:off x="654050" y="2574492"/>
            <a:ext cx="5734050" cy="1892826"/>
          </a:xfrm>
          <a:prstGeom prst="rect">
            <a:avLst/>
          </a:prstGeom>
        </p:spPr>
        <p:txBody>
          <a:bodyPr wrap="square">
            <a:spAutoFit/>
          </a:bodyPr>
          <a:lstStyle/>
          <a:p>
            <a:pPr marL="171450" indent="-171450" algn="just" defTabSz="457200">
              <a:lnSpc>
                <a:spcPct val="125000"/>
              </a:lnSpc>
              <a:buFont typeface="Wingdings" panose="05000000000000000000" pitchFamily="2" charset="2"/>
              <a:buChar char="§"/>
              <a:defRPr/>
            </a:pPr>
            <a:r>
              <a:rPr lang="ca-ES" altLang="es-ES" sz="1200" b="1" dirty="0">
                <a:solidFill>
                  <a:schemeClr val="tx1">
                    <a:lumMod val="50000"/>
                    <a:lumOff val="50000"/>
                  </a:schemeClr>
                </a:solidFill>
                <a:latin typeface="Roboto" panose="02000000000000000000" pitchFamily="2" charset="0"/>
                <a:ea typeface="Roboto" panose="02000000000000000000" pitchFamily="2" charset="0"/>
                <a:cs typeface="Arial" charset="0"/>
              </a:rPr>
              <a:t>Comenti breument el resultat final del pressupost de la Laura:</a:t>
            </a:r>
          </a:p>
          <a:p>
            <a:pPr algn="just" defTabSz="457200">
              <a:lnSpc>
                <a:spcPct val="125000"/>
              </a:lnSpc>
              <a:defRPr/>
            </a:pPr>
            <a:r>
              <a:rPr lang="ca-ES" altLang="es-ES" sz="1200" dirty="0">
                <a:solidFill>
                  <a:schemeClr val="tx1">
                    <a:lumMod val="50000"/>
                    <a:lumOff val="50000"/>
                  </a:schemeClr>
                </a:solidFill>
                <a:latin typeface="Roboto" panose="02000000000000000000" pitchFamily="2" charset="0"/>
                <a:ea typeface="Roboto" panose="02000000000000000000" pitchFamily="2" charset="0"/>
                <a:cs typeface="Arial" charset="0"/>
              </a:rPr>
              <a:t>Té dèficit (ens falten diners) o estalvi (ens sobren diners)?</a:t>
            </a:r>
          </a:p>
          <a:p>
            <a:pPr algn="just" defTabSz="457200">
              <a:lnSpc>
                <a:spcPct val="125000"/>
              </a:lnSpc>
              <a:defRPr/>
            </a:pPr>
            <a:endParaRPr lang="ca-ES" sz="1200" dirty="0">
              <a:solidFill>
                <a:schemeClr val="tx1">
                  <a:lumMod val="50000"/>
                  <a:lumOff val="50000"/>
                </a:schemeClr>
              </a:solidFill>
              <a:latin typeface="Roboto" panose="02000000000000000000" pitchFamily="2" charset="0"/>
              <a:ea typeface="Roboto" panose="02000000000000000000" pitchFamily="2" charset="0"/>
              <a:cs typeface="Arial" charset="0"/>
              <a:sym typeface="Avenir Roman"/>
            </a:endParaRPr>
          </a:p>
          <a:p>
            <a:pPr algn="just" defTabSz="457200">
              <a:lnSpc>
                <a:spcPct val="125000"/>
              </a:lnSpc>
              <a:defRPr/>
            </a:pPr>
            <a:r>
              <a:rPr lang="ca-ES" sz="1200" i="1" dirty="0">
                <a:solidFill>
                  <a:schemeClr val="tx1">
                    <a:lumMod val="50000"/>
                    <a:lumOff val="50000"/>
                  </a:schemeClr>
                </a:solidFill>
                <a:latin typeface="Roboto" panose="02000000000000000000" pitchFamily="2" charset="0"/>
                <a:ea typeface="Roboto" panose="02000000000000000000" pitchFamily="2" charset="0"/>
                <a:sym typeface="Avenir Roman"/>
              </a:rPr>
              <a:t>És preferible, sempre, per a la nostra salut financera, que ingressem més del que gastem, i l’estalvi que acumulem l’utilitzem per al nostre futur. Una possible estratègia és incloure l'estalvi com si fos una despesa mensual, i no com a resultat final, tal i com hem vist amb el pressupost de la Laura. </a:t>
            </a:r>
          </a:p>
          <a:p>
            <a:pPr algn="just"/>
            <a:endParaRPr lang="ca-ES" altLang="es-ES" sz="1200" dirty="0">
              <a:solidFill>
                <a:schemeClr val="tx1">
                  <a:lumMod val="50000"/>
                  <a:lumOff val="50000"/>
                </a:schemeClr>
              </a:solidFill>
              <a:latin typeface="Roboto" panose="02000000000000000000" pitchFamily="2" charset="0"/>
              <a:ea typeface="Roboto" panose="02000000000000000000" pitchFamily="2" charset="0"/>
              <a:cs typeface="Arial" charset="0"/>
            </a:endParaRPr>
          </a:p>
        </p:txBody>
      </p:sp>
      <p:sp>
        <p:nvSpPr>
          <p:cNvPr id="7" name="Rectángulo 6"/>
          <p:cNvSpPr/>
          <p:nvPr/>
        </p:nvSpPr>
        <p:spPr>
          <a:xfrm>
            <a:off x="1104900" y="4492718"/>
            <a:ext cx="3011391" cy="2311402"/>
          </a:xfrm>
          <a:prstGeom prst="rect">
            <a:avLst/>
          </a:prstGeom>
        </p:spPr>
        <p:txBody>
          <a:bodyPr wrap="square">
            <a:spAutoFit/>
          </a:bodyPr>
          <a:lstStyle/>
          <a:p>
            <a:pPr algn="just">
              <a:lnSpc>
                <a:spcPct val="80000"/>
              </a:lnSpc>
              <a:spcBef>
                <a:spcPts val="563"/>
              </a:spcBef>
            </a:pPr>
            <a:r>
              <a:rPr lang="ca-ES" altLang="es-ES" sz="1200" b="1" dirty="0">
                <a:solidFill>
                  <a:srgbClr val="C0504D"/>
                </a:solidFill>
                <a:latin typeface="Roboto" panose="02000000000000000000" pitchFamily="2" charset="0"/>
                <a:ea typeface="Roboto" panose="02000000000000000000" pitchFamily="2" charset="0"/>
                <a:cs typeface="Roboto Regular"/>
                <a:sym typeface="Calibri"/>
              </a:rPr>
              <a:t>L’estalvi ens permet</a:t>
            </a:r>
            <a:r>
              <a:rPr lang="ca-ES" altLang="ja-JP" sz="1200" b="1" dirty="0">
                <a:solidFill>
                  <a:schemeClr val="tx1">
                    <a:lumMod val="50000"/>
                    <a:lumOff val="50000"/>
                  </a:schemeClr>
                </a:solidFill>
                <a:latin typeface="Roboto" panose="02000000000000000000" pitchFamily="2" charset="0"/>
                <a:ea typeface="Roboto" panose="02000000000000000000" pitchFamily="2" charset="0"/>
                <a:cs typeface="Roboto Regular"/>
                <a:sym typeface="Calibri"/>
              </a:rPr>
              <a:t>: </a:t>
            </a:r>
          </a:p>
          <a:p>
            <a:pPr indent="-171450" algn="just">
              <a:buSzPct val="75000"/>
              <a:buFont typeface="Wingdings" panose="05000000000000000000" pitchFamily="2" charset="2"/>
              <a:buChar char="§"/>
            </a:pPr>
            <a:r>
              <a:rPr lang="ca-ES" altLang="es-ES" sz="1200" dirty="0">
                <a:solidFill>
                  <a:schemeClr val="tx1">
                    <a:lumMod val="50000"/>
                    <a:lumOff val="50000"/>
                  </a:schemeClr>
                </a:solidFill>
                <a:latin typeface="Roboto" panose="02000000000000000000" pitchFamily="2" charset="0"/>
                <a:ea typeface="Roboto" panose="02000000000000000000" pitchFamily="2" charset="0"/>
                <a:cs typeface="Roboto Regular"/>
              </a:rPr>
              <a:t>Assumir despeses grans que tenim pensades.  </a:t>
            </a:r>
          </a:p>
          <a:p>
            <a:pPr indent="-171450" algn="just">
              <a:buSzPct val="75000"/>
              <a:buFont typeface="Wingdings" panose="05000000000000000000" pitchFamily="2" charset="2"/>
              <a:buChar char="§"/>
            </a:pPr>
            <a:r>
              <a:rPr lang="ca-ES" altLang="es-ES" sz="1200" dirty="0">
                <a:solidFill>
                  <a:schemeClr val="tx1">
                    <a:lumMod val="50000"/>
                    <a:lumOff val="50000"/>
                  </a:schemeClr>
                </a:solidFill>
                <a:latin typeface="Roboto" panose="02000000000000000000" pitchFamily="2" charset="0"/>
                <a:ea typeface="Roboto" panose="02000000000000000000" pitchFamily="2" charset="0"/>
                <a:cs typeface="Roboto Regular"/>
              </a:rPr>
              <a:t>Gestionar millor els imprevistos.</a:t>
            </a:r>
          </a:p>
          <a:p>
            <a:pPr marL="144000" indent="-171450" algn="just">
              <a:buSzPct val="75000"/>
              <a:buFont typeface="Wingdings" panose="05000000000000000000" pitchFamily="2" charset="2"/>
              <a:buChar char="§"/>
            </a:pPr>
            <a:r>
              <a:rPr lang="ca-ES" altLang="es-ES" sz="1200" dirty="0">
                <a:solidFill>
                  <a:schemeClr val="tx1">
                    <a:lumMod val="50000"/>
                    <a:lumOff val="50000"/>
                  </a:schemeClr>
                </a:solidFill>
                <a:latin typeface="Roboto" panose="02000000000000000000" pitchFamily="2" charset="0"/>
                <a:ea typeface="Roboto" panose="02000000000000000000" pitchFamily="2" charset="0"/>
                <a:cs typeface="Roboto Regular"/>
              </a:rPr>
              <a:t>Tenir la tranquil·litat del propi estalvi. </a:t>
            </a:r>
          </a:p>
          <a:p>
            <a:pPr algn="just"/>
            <a:endParaRPr lang="ca-ES" altLang="es-ES" sz="1200" dirty="0">
              <a:solidFill>
                <a:schemeClr val="tx1">
                  <a:lumMod val="50000"/>
                  <a:lumOff val="50000"/>
                </a:schemeClr>
              </a:solidFill>
              <a:latin typeface="Roboto" panose="02000000000000000000" pitchFamily="2" charset="0"/>
              <a:ea typeface="Roboto" panose="02000000000000000000" pitchFamily="2" charset="0"/>
              <a:cs typeface="Arial" charset="0"/>
            </a:endParaRPr>
          </a:p>
          <a:p>
            <a:pPr algn="just">
              <a:lnSpc>
                <a:spcPct val="80000"/>
              </a:lnSpc>
              <a:spcBef>
                <a:spcPts val="600"/>
              </a:spcBef>
            </a:pPr>
            <a:r>
              <a:rPr lang="ca-ES" altLang="es-ES" sz="1200" b="1" dirty="0">
                <a:solidFill>
                  <a:srgbClr val="C0504D"/>
                </a:solidFill>
                <a:latin typeface="Roboto" panose="02000000000000000000" pitchFamily="2" charset="0"/>
                <a:ea typeface="Roboto" panose="02000000000000000000" pitchFamily="2" charset="0"/>
                <a:cs typeface="Roboto Regular"/>
                <a:sym typeface="Calibri"/>
              </a:rPr>
              <a:t>El dèficit:</a:t>
            </a:r>
          </a:p>
          <a:p>
            <a:pPr indent="-171450" algn="just">
              <a:buSzPct val="75000"/>
              <a:buFont typeface="Wingdings" panose="05000000000000000000" pitchFamily="2" charset="2"/>
              <a:buChar char="§"/>
            </a:pPr>
            <a:r>
              <a:rPr lang="ca-ES" altLang="es-ES" sz="1200" dirty="0">
                <a:solidFill>
                  <a:schemeClr val="tx1">
                    <a:lumMod val="50000"/>
                    <a:lumOff val="50000"/>
                  </a:schemeClr>
                </a:solidFill>
                <a:latin typeface="Roboto" panose="02000000000000000000" pitchFamily="2" charset="0"/>
                <a:ea typeface="Roboto" panose="02000000000000000000" pitchFamily="2" charset="0"/>
                <a:cs typeface="Roboto Regular"/>
              </a:rPr>
              <a:t>Ens pot obligar a endeutar-nos.  </a:t>
            </a:r>
          </a:p>
          <a:p>
            <a:pPr indent="-171450" algn="just">
              <a:buSzPct val="75000"/>
              <a:buFont typeface="Wingdings" panose="05000000000000000000" pitchFamily="2" charset="2"/>
              <a:buChar char="§"/>
            </a:pPr>
            <a:r>
              <a:rPr lang="ca-ES" altLang="es-ES" sz="1200" dirty="0">
                <a:solidFill>
                  <a:schemeClr val="tx1">
                    <a:lumMod val="50000"/>
                    <a:lumOff val="50000"/>
                  </a:schemeClr>
                </a:solidFill>
                <a:latin typeface="Roboto" panose="02000000000000000000" pitchFamily="2" charset="0"/>
                <a:ea typeface="Roboto" panose="02000000000000000000" pitchFamily="2" charset="0"/>
                <a:cs typeface="Roboto Regular"/>
              </a:rPr>
              <a:t>Les despeses inesperades són més problemàtiques.   </a:t>
            </a:r>
          </a:p>
          <a:p>
            <a:pPr indent="-171450" algn="just">
              <a:buSzPct val="75000"/>
              <a:buFont typeface="Wingdings" panose="05000000000000000000" pitchFamily="2" charset="2"/>
              <a:buChar char="§"/>
            </a:pPr>
            <a:r>
              <a:rPr lang="ca-ES" altLang="es-ES" sz="1200" dirty="0">
                <a:solidFill>
                  <a:schemeClr val="tx1">
                    <a:lumMod val="50000"/>
                    <a:lumOff val="50000"/>
                  </a:schemeClr>
                </a:solidFill>
                <a:latin typeface="Roboto" panose="02000000000000000000" pitchFamily="2" charset="0"/>
                <a:ea typeface="Roboto" panose="02000000000000000000" pitchFamily="2" charset="0"/>
                <a:cs typeface="Roboto Regular"/>
              </a:rPr>
              <a:t>Ens pot dur a la fallida.  </a:t>
            </a:r>
          </a:p>
          <a:p>
            <a:pPr indent="-171450" algn="just">
              <a:buSzPct val="75000"/>
              <a:buFont typeface="Wingdings" panose="05000000000000000000" pitchFamily="2" charset="2"/>
              <a:buChar char="§"/>
            </a:pPr>
            <a:r>
              <a:rPr lang="ca-ES" altLang="es-ES" sz="1200" dirty="0">
                <a:solidFill>
                  <a:schemeClr val="tx1">
                    <a:lumMod val="50000"/>
                    <a:lumOff val="50000"/>
                  </a:schemeClr>
                </a:solidFill>
                <a:latin typeface="Roboto" panose="02000000000000000000" pitchFamily="2" charset="0"/>
                <a:ea typeface="Roboto" panose="02000000000000000000" pitchFamily="2" charset="0"/>
                <a:cs typeface="Roboto Regular"/>
              </a:rPr>
              <a:t>Ens genera estrès.</a:t>
            </a:r>
          </a:p>
        </p:txBody>
      </p:sp>
      <p:pic>
        <p:nvPicPr>
          <p:cNvPr id="13" name="Imagen 12"/>
          <p:cNvPicPr>
            <a:picLocks noChangeAspect="1"/>
          </p:cNvPicPr>
          <p:nvPr/>
        </p:nvPicPr>
        <p:blipFill>
          <a:blip r:embed="rId3"/>
          <a:stretch>
            <a:fillRect/>
          </a:stretch>
        </p:blipFill>
        <p:spPr>
          <a:xfrm>
            <a:off x="4239095" y="4500601"/>
            <a:ext cx="1456383" cy="1374017"/>
          </a:xfrm>
          <a:prstGeom prst="rect">
            <a:avLst/>
          </a:prstGeom>
        </p:spPr>
      </p:pic>
      <p:pic>
        <p:nvPicPr>
          <p:cNvPr id="19" name="Imagen 18"/>
          <p:cNvPicPr>
            <a:picLocks noChangeAspect="1"/>
          </p:cNvPicPr>
          <p:nvPr/>
        </p:nvPicPr>
        <p:blipFill>
          <a:blip r:embed="rId4"/>
          <a:stretch>
            <a:fillRect/>
          </a:stretch>
        </p:blipFill>
        <p:spPr>
          <a:xfrm>
            <a:off x="4869697" y="5588157"/>
            <a:ext cx="1484497" cy="1398778"/>
          </a:xfrm>
          <a:prstGeom prst="rect">
            <a:avLst/>
          </a:prstGeom>
        </p:spPr>
      </p:pic>
      <p:sp>
        <p:nvSpPr>
          <p:cNvPr id="23" name="Rectángulo 22"/>
          <p:cNvSpPr/>
          <p:nvPr/>
        </p:nvSpPr>
        <p:spPr>
          <a:xfrm>
            <a:off x="1285875" y="8074491"/>
            <a:ext cx="4980793" cy="1623008"/>
          </a:xfrm>
          <a:prstGeom prst="rect">
            <a:avLst/>
          </a:prstGeom>
        </p:spPr>
        <p:txBody>
          <a:bodyPr wrap="square">
            <a:spAutoFit/>
          </a:bodyPr>
          <a:lstStyle/>
          <a:p>
            <a:pPr algn="just">
              <a:lnSpc>
                <a:spcPct val="115000"/>
              </a:lnSpc>
              <a:spcAft>
                <a:spcPts val="1000"/>
              </a:spcAft>
            </a:pPr>
            <a:r>
              <a:rPr lang="ca-ES" sz="1200" b="1"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rPr>
              <a:t>Objectiu: </a:t>
            </a:r>
            <a:r>
              <a:rPr lang="ca-ES" sz="12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rPr>
              <a:t>Entendre, a nivell financer i a nivell psicològic, la importància de l’estalvi i la necessitat de disposar d’un fons d’emergència.</a:t>
            </a:r>
          </a:p>
          <a:p>
            <a:pPr lvl="0" algn="just">
              <a:lnSpc>
                <a:spcPct val="115000"/>
              </a:lnSpc>
              <a:spcAft>
                <a:spcPts val="1000"/>
              </a:spcAft>
            </a:pPr>
            <a:r>
              <a:rPr kumimoji="0" lang="ca-ES" altLang="es-ES" sz="1200" b="0" i="1" u="none" strike="noStrike" cap="none" normalizeH="0" baseline="0" dirty="0">
                <a:ln>
                  <a:noFill/>
                </a:ln>
                <a:solidFill>
                  <a:srgbClr val="1F497D"/>
                </a:solidFill>
                <a:effectLst/>
                <a:latin typeface="Roboto" panose="020B0604020202020204" charset="0"/>
                <a:ea typeface="Roboto" panose="020B0604020202020204" charset="0"/>
                <a:cs typeface="Times New Roman" panose="02020603050405020304" pitchFamily="18" charset="0"/>
              </a:rPr>
              <a:t>Aquesta part consta d’una única activitat que cal presentar com un espai de reflexió</a:t>
            </a:r>
            <a:r>
              <a:rPr kumimoji="0" lang="ca-ES" altLang="es-ES" sz="1200" b="0" i="1" u="none" strike="noStrike" cap="none" normalizeH="0" dirty="0">
                <a:ln>
                  <a:noFill/>
                </a:ln>
                <a:solidFill>
                  <a:srgbClr val="1F497D"/>
                </a:solidFill>
                <a:effectLst/>
                <a:latin typeface="Roboto" panose="020B0604020202020204" charset="0"/>
                <a:ea typeface="Roboto" panose="020B0604020202020204" charset="0"/>
                <a:cs typeface="Times New Roman" panose="02020603050405020304" pitchFamily="18" charset="0"/>
              </a:rPr>
              <a:t> col·lectiu (no hi ha respostes bones ni dolentes, però és recomanable orientar els alumnes en les seves conclusions). </a:t>
            </a:r>
            <a:endParaRPr kumimoji="0" lang="ca-ES" altLang="es-ES" sz="1200" b="0" i="0" u="none" strike="noStrike" cap="none" normalizeH="0" baseline="0" dirty="0">
              <a:ln>
                <a:noFill/>
              </a:ln>
              <a:solidFill>
                <a:srgbClr val="1F497D"/>
              </a:solidFill>
              <a:effectLst/>
              <a:latin typeface="Roboto" panose="020B0604020202020204" charset="0"/>
              <a:ea typeface="Roboto" panose="020B0604020202020204" charset="0"/>
            </a:endParaRPr>
          </a:p>
          <a:p>
            <a:pPr algn="just">
              <a:lnSpc>
                <a:spcPct val="115000"/>
              </a:lnSpc>
              <a:spcAft>
                <a:spcPts val="1000"/>
              </a:spcAft>
            </a:pPr>
            <a:endParaRPr lang="es-ES" sz="1200" dirty="0">
              <a:solidFill>
                <a:schemeClr val="tx1">
                  <a:lumMod val="50000"/>
                  <a:lumOff val="50000"/>
                </a:schemeClr>
              </a:solidFill>
              <a:effectLst/>
              <a:latin typeface="RoBOTO" panose="020B0604020202020204" charset="0"/>
              <a:ea typeface="RoBOTO" panose="020B0604020202020204" charset="0"/>
              <a:cs typeface="Times New Roman" panose="02020603050405020304" pitchFamily="18" charset="0"/>
            </a:endParaRPr>
          </a:p>
        </p:txBody>
      </p:sp>
      <p:pic>
        <p:nvPicPr>
          <p:cNvPr id="15" name="Picture 43" descr="EducaciÃ³n lÃ­nea negra icono - 25 conjunto de iconos de esquema de negocios"/>
          <p:cNvPicPr>
            <a:picLocks noChangeAspect="1" noChangeArrowheads="1"/>
          </p:cNvPicPr>
          <p:nvPr/>
        </p:nvPicPr>
        <p:blipFill rotWithShape="1">
          <a:blip r:embed="rId5">
            <a:clrChange>
              <a:clrFrom>
                <a:srgbClr val="FEFEFE"/>
              </a:clrFrom>
              <a:clrTo>
                <a:srgbClr val="FEFEFE">
                  <a:alpha val="0"/>
                </a:srgbClr>
              </a:clrTo>
            </a:clrChange>
            <a:extLst>
              <a:ext uri="{28A0092B-C50C-407E-A947-70E740481C1C}">
                <a14:useLocalDpi xmlns:a14="http://schemas.microsoft.com/office/drawing/2010/main" val="0"/>
              </a:ext>
            </a:extLst>
          </a:blip>
          <a:srcRect l="77394" t="48571" r="13340" b="39289"/>
          <a:stretch/>
        </p:blipFill>
        <p:spPr bwMode="auto">
          <a:xfrm>
            <a:off x="604299" y="1731561"/>
            <a:ext cx="552451" cy="723901"/>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41"/>
          <p:cNvSpPr>
            <a:spLocks noChangeArrowheads="1"/>
          </p:cNvSpPr>
          <p:nvPr/>
        </p:nvSpPr>
        <p:spPr bwMode="auto">
          <a:xfrm>
            <a:off x="1162634" y="1808862"/>
            <a:ext cx="161866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es-ES" sz="1200" b="1" i="0" u="none" strike="noStrike" cap="none" normalizeH="0" baseline="0" dirty="0">
                <a:ln>
                  <a:noFill/>
                </a:ln>
                <a:solidFill>
                  <a:srgbClr val="C0504D"/>
                </a:solidFill>
                <a:effectLst/>
                <a:latin typeface="Roboto" panose="020B0604020202020204" charset="0"/>
                <a:ea typeface="Roboto" panose="020B0604020202020204" charset="0"/>
                <a:cs typeface="Times New Roman" panose="02020603050405020304" pitchFamily="18" charset="0"/>
              </a:rPr>
              <a:t>ACTIVITAT </a:t>
            </a:r>
            <a:r>
              <a:rPr lang="ca-ES" altLang="es-ES" sz="1200" b="1" dirty="0">
                <a:solidFill>
                  <a:srgbClr val="C0504D"/>
                </a:solidFill>
                <a:latin typeface="Roboto" panose="020B0604020202020204" charset="0"/>
                <a:ea typeface="Roboto" panose="020B0604020202020204" charset="0"/>
                <a:cs typeface="Times New Roman" panose="02020603050405020304" pitchFamily="18" charset="0"/>
              </a:rPr>
              <a:t>2.2</a:t>
            </a:r>
            <a:r>
              <a:rPr kumimoji="0" lang="ca-ES" altLang="es-ES" sz="1200" b="1" i="0" u="none" strike="noStrike" cap="none" normalizeH="0" baseline="0" dirty="0">
                <a:ln>
                  <a:noFill/>
                </a:ln>
                <a:solidFill>
                  <a:srgbClr val="1F497D"/>
                </a:solidFill>
                <a:effectLst/>
                <a:latin typeface="Roboto" panose="020B0604020202020204" charset="0"/>
                <a:ea typeface="Roboto" panose="020B0604020202020204" charset="0"/>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es-ES" sz="1000" b="0" i="0" u="none" strike="noStrike" cap="none" normalizeH="0" baseline="0" dirty="0">
                <a:ln>
                  <a:noFill/>
                </a:ln>
                <a:solidFill>
                  <a:srgbClr val="7F7F7F"/>
                </a:solidFill>
                <a:effectLst/>
                <a:latin typeface="Roboto" panose="020B0604020202020204" charset="0"/>
                <a:ea typeface="Roboto" panose="020B0604020202020204" charset="0"/>
                <a:cs typeface="Times New Roman" panose="02020603050405020304" pitchFamily="18" charset="0"/>
              </a:rPr>
              <a:t>(Diapositiva nº </a:t>
            </a:r>
            <a:r>
              <a:rPr lang="ca-ES" altLang="es-ES" sz="1000" dirty="0">
                <a:solidFill>
                  <a:srgbClr val="7F7F7F"/>
                </a:solidFill>
                <a:latin typeface="Roboto" panose="020B0604020202020204" charset="0"/>
                <a:ea typeface="Roboto" panose="020B0604020202020204" charset="0"/>
                <a:cs typeface="Times New Roman" panose="02020603050405020304" pitchFamily="18" charset="0"/>
              </a:rPr>
              <a:t>22-23</a:t>
            </a:r>
            <a:r>
              <a:rPr kumimoji="0" lang="ca-ES" altLang="es-ES" sz="1000" b="0" i="0" u="none" strike="noStrike" cap="none" normalizeH="0" baseline="0" dirty="0">
                <a:ln>
                  <a:noFill/>
                </a:ln>
                <a:solidFill>
                  <a:srgbClr val="7F7F7F"/>
                </a:solidFill>
                <a:effectLst/>
                <a:latin typeface="Roboto" panose="020B0604020202020204" charset="0"/>
                <a:ea typeface="Roboto" panose="020B0604020202020204" charset="0"/>
                <a:cs typeface="Times New Roman" panose="02020603050405020304" pitchFamily="18"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1000" b="0" i="0" u="none" strike="noStrike" cap="none" normalizeH="0" baseline="0" dirty="0">
              <a:ln>
                <a:noFill/>
              </a:ln>
              <a:solidFill>
                <a:schemeClr val="tx1"/>
              </a:solidFill>
              <a:effectLst/>
              <a:latin typeface="Roboto" panose="020B0604020202020204" charset="0"/>
              <a:ea typeface="Roboto" panose="020B0604020202020204" charset="0"/>
            </a:endParaRPr>
          </a:p>
        </p:txBody>
      </p:sp>
      <p:grpSp>
        <p:nvGrpSpPr>
          <p:cNvPr id="31" name="Grupo 30"/>
          <p:cNvGrpSpPr/>
          <p:nvPr/>
        </p:nvGrpSpPr>
        <p:grpSpPr>
          <a:xfrm>
            <a:off x="1309038" y="7381292"/>
            <a:ext cx="5059266" cy="466725"/>
            <a:chOff x="1220138" y="2212392"/>
            <a:chExt cx="5059266" cy="466725"/>
          </a:xfrm>
        </p:grpSpPr>
        <p:sp>
          <p:nvSpPr>
            <p:cNvPr id="32" name="Rectángulo redondeado 34"/>
            <p:cNvSpPr>
              <a:spLocks noChangeArrowheads="1"/>
            </p:cNvSpPr>
            <p:nvPr/>
          </p:nvSpPr>
          <p:spPr bwMode="auto">
            <a:xfrm>
              <a:off x="1220138" y="2212392"/>
              <a:ext cx="5059266" cy="466725"/>
            </a:xfrm>
            <a:prstGeom prst="roundRect">
              <a:avLst>
                <a:gd name="adj" fmla="val 16667"/>
              </a:avLst>
            </a:prstGeom>
            <a:solidFill>
              <a:srgbClr val="C0504D"/>
            </a:solidFill>
            <a:ln>
              <a:noFill/>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1400" b="1" i="0" u="none" strike="noStrike" cap="none" normalizeH="0" baseline="0" dirty="0">
                <a:ln>
                  <a:noFill/>
                </a:ln>
                <a:solidFill>
                  <a:srgbClr val="FFFFFF"/>
                </a:solidFill>
                <a:effectLst/>
                <a:latin typeface="Roboto" panose="020B0604020202020204"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s-ES" altLang="es-ES" sz="1400" b="1" dirty="0">
                  <a:solidFill>
                    <a:srgbClr val="FFFFFF"/>
                  </a:solidFill>
                  <a:latin typeface="Roboto" panose="020B0604020202020204" charset="0"/>
                  <a:ea typeface="Times New Roman" panose="02020603050405020304" pitchFamily="18" charset="0"/>
                  <a:cs typeface="Times New Roman" panose="02020603050405020304" pitchFamily="18" charset="0"/>
                </a:rPr>
                <a:t>    </a:t>
              </a:r>
              <a:endParaRPr kumimoji="0" lang="es-ES" altLang="es-ES" sz="1800" b="0" i="0" u="none" strike="noStrike" cap="none" normalizeH="0" baseline="0" dirty="0">
                <a:ln>
                  <a:noFill/>
                </a:ln>
                <a:solidFill>
                  <a:schemeClr val="tx1"/>
                </a:solidFill>
                <a:effectLst/>
                <a:latin typeface="Arial" panose="020B0604020202020204" pitchFamily="34" charset="0"/>
              </a:endParaRPr>
            </a:p>
          </p:txBody>
        </p:sp>
        <p:sp>
          <p:nvSpPr>
            <p:cNvPr id="33" name="Rectángulo 32"/>
            <p:cNvSpPr/>
            <p:nvPr/>
          </p:nvSpPr>
          <p:spPr>
            <a:xfrm>
              <a:off x="1436178" y="2263341"/>
              <a:ext cx="2560316" cy="307777"/>
            </a:xfrm>
            <a:prstGeom prst="rect">
              <a:avLst/>
            </a:prstGeom>
          </p:spPr>
          <p:txBody>
            <a:bodyPr wrap="none">
              <a:spAutoFit/>
            </a:bodyPr>
            <a:lstStyle/>
            <a:p>
              <a:pPr lvl="0" eaLnBrk="0" fontAlgn="base" hangingPunct="0">
                <a:spcBef>
                  <a:spcPct val="0"/>
                </a:spcBef>
                <a:spcAft>
                  <a:spcPct val="0"/>
                </a:spcAft>
              </a:pPr>
              <a:r>
                <a:rPr lang="ca-ES" altLang="es-ES" sz="1400" b="1" dirty="0">
                  <a:solidFill>
                    <a:srgbClr val="FFFFFF"/>
                  </a:solidFill>
                  <a:latin typeface="Roboto" panose="020B0604020202020204" charset="0"/>
                  <a:ea typeface="Times New Roman" panose="02020603050405020304" pitchFamily="18" charset="0"/>
                  <a:cs typeface="Times New Roman" panose="02020603050405020304" pitchFamily="18" charset="0"/>
                </a:rPr>
                <a:t>Fons d’emergència (10 MIN)</a:t>
              </a:r>
              <a:endParaRPr lang="ca-ES" altLang="es-ES" sz="400" dirty="0"/>
            </a:p>
          </p:txBody>
        </p:sp>
      </p:grpSp>
      <p:pic>
        <p:nvPicPr>
          <p:cNvPr id="22" name="Imagen 21" descr="Pack de vectores de temporizador"/>
          <p:cNvPicPr/>
          <p:nvPr/>
        </p:nvPicPr>
        <p:blipFill rotWithShape="1">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l="39814" t="66357" r="39523" b="6260"/>
          <a:stretch/>
        </p:blipFill>
        <p:spPr bwMode="auto">
          <a:xfrm>
            <a:off x="642377" y="7054206"/>
            <a:ext cx="731495" cy="962878"/>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603440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redondeado 1"/>
          <p:cNvSpPr/>
          <p:nvPr/>
        </p:nvSpPr>
        <p:spPr>
          <a:xfrm>
            <a:off x="604299" y="970059"/>
            <a:ext cx="5740842" cy="572494"/>
          </a:xfrm>
          <a:prstGeom prst="roundRect">
            <a:avLst/>
          </a:prstGeom>
          <a:solidFill>
            <a:srgbClr val="1F49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b="1" dirty="0">
                <a:latin typeface="RoBOTO" panose="020B0604020202020204" charset="0"/>
                <a:ea typeface="RoBOTO" panose="020B0604020202020204" charset="0"/>
              </a:rPr>
              <a:t>ADMINISTRANT ELS TEUS DINERS</a:t>
            </a:r>
          </a:p>
        </p:txBody>
      </p:sp>
      <p:pic>
        <p:nvPicPr>
          <p:cNvPr id="3" name="Recurso-1.png"/>
          <p:cNvPicPr/>
          <p:nvPr/>
        </p:nvPicPr>
        <p:blipFill rotWithShape="1">
          <a:blip r:embed="rId2" cstate="print">
            <a:extLst>
              <a:ext uri="{28A0092B-C50C-407E-A947-70E740481C1C}">
                <a14:useLocalDpi xmlns:a14="http://schemas.microsoft.com/office/drawing/2010/main" val="0"/>
              </a:ext>
            </a:extLst>
          </a:blip>
          <a:srcRect r="9896" b="5435"/>
          <a:stretch/>
        </p:blipFill>
        <p:spPr bwMode="auto">
          <a:xfrm>
            <a:off x="4967287" y="285750"/>
            <a:ext cx="1647825" cy="1657350"/>
          </a:xfrm>
          <a:prstGeom prst="rect">
            <a:avLst/>
          </a:prstGeom>
          <a:ln>
            <a:noFill/>
          </a:ln>
          <a:extLst>
            <a:ext uri="{53640926-AAD7-44D8-BBD7-CCE9431645EC}">
              <a14:shadowObscured xmlns:a14="http://schemas.microsoft.com/office/drawing/2010/main"/>
            </a:ext>
          </a:extLst>
        </p:spPr>
      </p:pic>
      <p:pic>
        <p:nvPicPr>
          <p:cNvPr id="9" name="Imagen 8"/>
          <p:cNvPicPr>
            <a:picLocks noChangeAspect="1"/>
          </p:cNvPicPr>
          <p:nvPr/>
        </p:nvPicPr>
        <p:blipFill>
          <a:blip r:embed="rId3"/>
          <a:stretch>
            <a:fillRect/>
          </a:stretch>
        </p:blipFill>
        <p:spPr>
          <a:xfrm>
            <a:off x="3790732" y="3347543"/>
            <a:ext cx="2924393" cy="2920848"/>
          </a:xfrm>
          <a:prstGeom prst="rect">
            <a:avLst/>
          </a:prstGeom>
        </p:spPr>
      </p:pic>
      <p:sp>
        <p:nvSpPr>
          <p:cNvPr id="11" name="Rectángulo 10"/>
          <p:cNvSpPr/>
          <p:nvPr/>
        </p:nvSpPr>
        <p:spPr>
          <a:xfrm>
            <a:off x="819150" y="3472383"/>
            <a:ext cx="3429000" cy="2862322"/>
          </a:xfrm>
          <a:prstGeom prst="rect">
            <a:avLst/>
          </a:prstGeom>
        </p:spPr>
        <p:txBody>
          <a:bodyPr>
            <a:spAutoFit/>
          </a:bodyPr>
          <a:lstStyle/>
          <a:p>
            <a:pPr algn="just"/>
            <a:r>
              <a:rPr lang="ca-ES" sz="1200" b="1" dirty="0">
                <a:solidFill>
                  <a:srgbClr val="1F497D"/>
                </a:solidFill>
                <a:latin typeface="Roboto" panose="02000000000000000000" pitchFamily="2" charset="0"/>
                <a:ea typeface="Roboto" panose="02000000000000000000" pitchFamily="2" charset="0"/>
                <a:sym typeface="Avenir Roman"/>
              </a:rPr>
              <a:t>Pregunti als estudiants si saben “Què és un fons d’emergència?”</a:t>
            </a:r>
            <a:r>
              <a:rPr lang="ca-ES" sz="1200" dirty="0">
                <a:solidFill>
                  <a:srgbClr val="1F497D"/>
                </a:solidFill>
                <a:latin typeface="Roboto" panose="02000000000000000000" pitchFamily="2" charset="0"/>
                <a:ea typeface="Roboto" panose="02000000000000000000" pitchFamily="2" charset="0"/>
                <a:sym typeface="Avenir Roman"/>
              </a:rPr>
              <a:t> </a:t>
            </a:r>
            <a:r>
              <a:rPr lang="ca-ES" sz="1200" dirty="0">
                <a:solidFill>
                  <a:schemeClr val="tx1">
                    <a:lumMod val="50000"/>
                    <a:lumOff val="50000"/>
                  </a:schemeClr>
                </a:solidFill>
                <a:latin typeface="Roboto" panose="02000000000000000000" pitchFamily="2" charset="0"/>
                <a:ea typeface="Roboto" panose="02000000000000000000" pitchFamily="2" charset="0"/>
                <a:sym typeface="Avenir Roman"/>
              </a:rPr>
              <a:t>Comenti amb ells (no cal escriure-ho a la pissarra) que exposin exemples de situacions concretes on podríem </a:t>
            </a:r>
            <a:r>
              <a:rPr lang="ca-ES" sz="1200" b="1" dirty="0">
                <a:solidFill>
                  <a:schemeClr val="tx1">
                    <a:lumMod val="50000"/>
                    <a:lumOff val="50000"/>
                  </a:schemeClr>
                </a:solidFill>
                <a:latin typeface="Roboto" panose="02000000000000000000" pitchFamily="2" charset="0"/>
                <a:ea typeface="Roboto" panose="02000000000000000000" pitchFamily="2" charset="0"/>
                <a:sym typeface="Avenir Roman"/>
              </a:rPr>
              <a:t>fer servir o no</a:t>
            </a:r>
            <a:r>
              <a:rPr lang="ca-ES" sz="1200" dirty="0">
                <a:solidFill>
                  <a:schemeClr val="tx1">
                    <a:lumMod val="50000"/>
                    <a:lumOff val="50000"/>
                  </a:schemeClr>
                </a:solidFill>
                <a:latin typeface="Roboto" panose="02000000000000000000" pitchFamily="2" charset="0"/>
                <a:ea typeface="Roboto" panose="02000000000000000000" pitchFamily="2" charset="0"/>
                <a:sym typeface="Avenir Roman"/>
              </a:rPr>
              <a:t> el nostre fons d’emergència.</a:t>
            </a:r>
            <a:endParaRPr lang="ca-ES" sz="1200" b="1" dirty="0">
              <a:solidFill>
                <a:schemeClr val="tx1">
                  <a:lumMod val="50000"/>
                  <a:lumOff val="50000"/>
                </a:schemeClr>
              </a:solidFill>
              <a:latin typeface="Roboto" panose="02000000000000000000" pitchFamily="2" charset="0"/>
              <a:ea typeface="Roboto" panose="02000000000000000000" pitchFamily="2" charset="0"/>
              <a:sym typeface="Avenir Roman"/>
            </a:endParaRPr>
          </a:p>
          <a:p>
            <a:pPr algn="just"/>
            <a:endParaRPr lang="ca-ES" sz="1200" b="1" dirty="0">
              <a:solidFill>
                <a:schemeClr val="tx1">
                  <a:lumMod val="50000"/>
                  <a:lumOff val="50000"/>
                </a:schemeClr>
              </a:solidFill>
              <a:latin typeface="Roboto" panose="02000000000000000000" pitchFamily="2" charset="0"/>
              <a:ea typeface="Roboto" panose="02000000000000000000" pitchFamily="2" charset="0"/>
              <a:sym typeface="Avenir Roman"/>
            </a:endParaRPr>
          </a:p>
          <a:p>
            <a:pPr algn="just"/>
            <a:r>
              <a:rPr lang="ca-ES" sz="1200" b="1" dirty="0">
                <a:solidFill>
                  <a:srgbClr val="C0504D"/>
                </a:solidFill>
                <a:latin typeface="Roboto" panose="02000000000000000000" pitchFamily="2" charset="0"/>
                <a:ea typeface="Roboto" panose="02000000000000000000" pitchFamily="2" charset="0"/>
                <a:sym typeface="Avenir Roman"/>
              </a:rPr>
              <a:t>Fons d’Emergència</a:t>
            </a:r>
            <a:r>
              <a:rPr lang="ca-ES" sz="1200" b="1" dirty="0">
                <a:solidFill>
                  <a:schemeClr val="tx1">
                    <a:lumMod val="50000"/>
                    <a:lumOff val="50000"/>
                  </a:schemeClr>
                </a:solidFill>
                <a:latin typeface="Roboto" panose="02000000000000000000" pitchFamily="2" charset="0"/>
                <a:ea typeface="Roboto" panose="02000000000000000000" pitchFamily="2" charset="0"/>
                <a:sym typeface="Avenir Roman"/>
              </a:rPr>
              <a:t>: </a:t>
            </a:r>
            <a:r>
              <a:rPr lang="ca-ES" sz="1200" dirty="0">
                <a:solidFill>
                  <a:schemeClr val="tx1">
                    <a:lumMod val="50000"/>
                    <a:lumOff val="50000"/>
                  </a:schemeClr>
                </a:solidFill>
                <a:latin typeface="Roboto" panose="02000000000000000000" pitchFamily="2" charset="0"/>
                <a:ea typeface="Roboto" panose="02000000000000000000" pitchFamily="2" charset="0"/>
                <a:sym typeface="Avenir Roman"/>
              </a:rPr>
              <a:t>Són unes reserves que tenim disponibles per si hi ha un problema o imprevist, com l’averia d’un cotxe, un company de pis que no ha pogut pagar el lloguer, un viatge no programat, etc., o que, realment, passi alguna cosa que afecti greument els nostres ingressos, com per exemple, que no ens renovin el contracte i ens acomiadin i esgotem la prestació d’atur. </a:t>
            </a:r>
          </a:p>
        </p:txBody>
      </p:sp>
      <p:sp>
        <p:nvSpPr>
          <p:cNvPr id="12" name="Rectángulo 11"/>
          <p:cNvSpPr/>
          <p:nvPr/>
        </p:nvSpPr>
        <p:spPr>
          <a:xfrm>
            <a:off x="661665" y="6447446"/>
            <a:ext cx="5683475" cy="553998"/>
          </a:xfrm>
          <a:prstGeom prst="rect">
            <a:avLst/>
          </a:prstGeom>
        </p:spPr>
        <p:txBody>
          <a:bodyPr wrap="square">
            <a:spAutoFit/>
          </a:bodyPr>
          <a:lstStyle/>
          <a:p>
            <a:pPr algn="just" defTabSz="457200">
              <a:lnSpc>
                <a:spcPct val="125000"/>
              </a:lnSpc>
              <a:defRPr/>
            </a:pPr>
            <a:r>
              <a:rPr lang="ca-ES" sz="1200" b="1" dirty="0">
                <a:solidFill>
                  <a:schemeClr val="tx1">
                    <a:lumMod val="50000"/>
                    <a:lumOff val="50000"/>
                  </a:schemeClr>
                </a:solidFill>
                <a:latin typeface="Roboto" panose="02000000000000000000" pitchFamily="2" charset="0"/>
                <a:ea typeface="Roboto" panose="02000000000000000000" pitchFamily="2" charset="0"/>
                <a:cs typeface="Arial" charset="0"/>
                <a:sym typeface="Avenir Roman"/>
              </a:rPr>
              <a:t>(La quantitat que hauríem de tenir al fons d’emergència, hauria de ser entre 3 i 6 mesos de despeses necessàries per subsistir. ) </a:t>
            </a:r>
          </a:p>
        </p:txBody>
      </p:sp>
      <p:sp>
        <p:nvSpPr>
          <p:cNvPr id="16" name="Rectángulo 15"/>
          <p:cNvSpPr/>
          <p:nvPr/>
        </p:nvSpPr>
        <p:spPr>
          <a:xfrm>
            <a:off x="1385081" y="7953486"/>
            <a:ext cx="4960058" cy="1419619"/>
          </a:xfrm>
          <a:prstGeom prst="rect">
            <a:avLst/>
          </a:prstGeom>
        </p:spPr>
        <p:txBody>
          <a:bodyPr wrap="square">
            <a:spAutoFit/>
          </a:bodyPr>
          <a:lstStyle/>
          <a:p>
            <a:pPr marL="171450" indent="-171450" algn="just" defTabSz="457200">
              <a:lnSpc>
                <a:spcPct val="125000"/>
              </a:lnSpc>
              <a:buFont typeface="Wingdings" panose="05000000000000000000" pitchFamily="2" charset="2"/>
              <a:buChar char="§"/>
              <a:defRPr/>
            </a:pPr>
            <a:r>
              <a:rPr lang="ca-ES" altLang="es-ES" sz="1200" b="1" dirty="0">
                <a:solidFill>
                  <a:schemeClr val="tx1">
                    <a:lumMod val="50000"/>
                    <a:lumOff val="50000"/>
                  </a:schemeClr>
                </a:solidFill>
                <a:latin typeface="Roboto" panose="02000000000000000000" pitchFamily="2" charset="0"/>
                <a:ea typeface="Roboto" panose="02000000000000000000" pitchFamily="2" charset="0"/>
                <a:cs typeface="Arial" charset="0"/>
              </a:rPr>
              <a:t>Faci un resum del taller. </a:t>
            </a:r>
            <a:r>
              <a:rPr lang="ca-ES" altLang="es-ES" sz="1000" dirty="0">
                <a:solidFill>
                  <a:srgbClr val="7F7F7F"/>
                </a:solidFill>
                <a:latin typeface="Roboto" panose="020B0604020202020204" charset="0"/>
                <a:ea typeface="Roboto" panose="020B0604020202020204" charset="0"/>
                <a:cs typeface="Times New Roman" panose="02020603050405020304" pitchFamily="18" charset="0"/>
              </a:rPr>
              <a:t>(Diapositiva 28)</a:t>
            </a:r>
          </a:p>
          <a:p>
            <a:pPr marL="171450" indent="-171450" algn="just" defTabSz="457200">
              <a:lnSpc>
                <a:spcPct val="125000"/>
              </a:lnSpc>
              <a:buFont typeface="Wingdings" panose="05000000000000000000" pitchFamily="2" charset="2"/>
              <a:buChar char="§"/>
              <a:defRPr/>
            </a:pPr>
            <a:r>
              <a:rPr lang="ca-ES" altLang="es-ES" sz="1200" b="1" dirty="0">
                <a:solidFill>
                  <a:schemeClr val="tx1">
                    <a:lumMod val="50000"/>
                    <a:lumOff val="50000"/>
                  </a:schemeClr>
                </a:solidFill>
                <a:latin typeface="Roboto" panose="02000000000000000000" pitchFamily="2" charset="0"/>
                <a:ea typeface="Roboto" panose="02000000000000000000" pitchFamily="2" charset="0"/>
                <a:cs typeface="Arial" charset="0"/>
              </a:rPr>
              <a:t>Resolgui els dubtes </a:t>
            </a:r>
            <a:r>
              <a:rPr lang="ca-ES" altLang="es-ES" sz="1200" dirty="0">
                <a:solidFill>
                  <a:schemeClr val="tx1">
                    <a:lumMod val="50000"/>
                    <a:lumOff val="50000"/>
                  </a:schemeClr>
                </a:solidFill>
                <a:latin typeface="Roboto" panose="02000000000000000000" pitchFamily="2" charset="0"/>
                <a:ea typeface="Roboto" panose="02000000000000000000" pitchFamily="2" charset="0"/>
                <a:cs typeface="Arial" charset="0"/>
              </a:rPr>
              <a:t>que puguin tenir els alumnes sobre els temes tractats</a:t>
            </a:r>
          </a:p>
          <a:p>
            <a:pPr algn="just" defTabSz="457200">
              <a:lnSpc>
                <a:spcPct val="125000"/>
              </a:lnSpc>
              <a:defRPr/>
            </a:pPr>
            <a:endParaRPr lang="ca-ES" altLang="es-ES" sz="700" i="1" dirty="0">
              <a:solidFill>
                <a:schemeClr val="tx1">
                  <a:lumMod val="50000"/>
                  <a:lumOff val="50000"/>
                </a:schemeClr>
              </a:solidFill>
              <a:latin typeface="Roboto" panose="02000000000000000000" pitchFamily="2" charset="0"/>
              <a:ea typeface="Roboto" panose="02000000000000000000" pitchFamily="2" charset="0"/>
              <a:cs typeface="Arial" charset="0"/>
            </a:endParaRPr>
          </a:p>
          <a:p>
            <a:pPr algn="just" defTabSz="457200">
              <a:lnSpc>
                <a:spcPct val="125000"/>
              </a:lnSpc>
              <a:defRPr/>
            </a:pPr>
            <a:r>
              <a:rPr lang="ca-ES" altLang="es-ES" sz="1200" i="1" dirty="0">
                <a:solidFill>
                  <a:schemeClr val="tx1">
                    <a:lumMod val="50000"/>
                    <a:lumOff val="50000"/>
                  </a:schemeClr>
                </a:solidFill>
                <a:latin typeface="Roboto" panose="02000000000000000000" pitchFamily="2" charset="0"/>
                <a:ea typeface="Roboto" panose="02000000000000000000" pitchFamily="2" charset="0"/>
                <a:cs typeface="Arial" charset="0"/>
              </a:rPr>
              <a:t>En funció del temps disponible, la resolució de dubtes podrà ser més extensa o no.</a:t>
            </a:r>
          </a:p>
        </p:txBody>
      </p:sp>
      <p:pic>
        <p:nvPicPr>
          <p:cNvPr id="14" name="Picture 43" descr="EducaciÃ³n lÃ­nea negra icono - 25 conjunto de iconos de esquema de negocios"/>
          <p:cNvPicPr>
            <a:picLocks noChangeAspect="1" noChangeArrowheads="1"/>
          </p:cNvPicPr>
          <p:nvPr/>
        </p:nvPicPr>
        <p:blipFill rotWithShape="1">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l="77394" t="48571" r="13340" b="39289"/>
          <a:stretch/>
        </p:blipFill>
        <p:spPr bwMode="auto">
          <a:xfrm>
            <a:off x="604299" y="1731561"/>
            <a:ext cx="552451" cy="723901"/>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41"/>
          <p:cNvSpPr>
            <a:spLocks noChangeArrowheads="1"/>
          </p:cNvSpPr>
          <p:nvPr/>
        </p:nvSpPr>
        <p:spPr bwMode="auto">
          <a:xfrm>
            <a:off x="1162634" y="1808862"/>
            <a:ext cx="160596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es-ES" sz="1200" b="1" i="0" u="none" strike="noStrike" cap="none" normalizeH="0" baseline="0" dirty="0">
                <a:ln>
                  <a:noFill/>
                </a:ln>
                <a:solidFill>
                  <a:srgbClr val="C0504D"/>
                </a:solidFill>
                <a:effectLst/>
                <a:latin typeface="Roboto" panose="020B0604020202020204" charset="0"/>
                <a:ea typeface="Roboto" panose="020B0604020202020204" charset="0"/>
                <a:cs typeface="Times New Roman" panose="02020603050405020304" pitchFamily="18" charset="0"/>
              </a:rPr>
              <a:t>ACTIVITAT 3</a:t>
            </a:r>
            <a:r>
              <a:rPr kumimoji="0" lang="ca-ES" altLang="es-ES" sz="1200" b="1" i="0" u="none" strike="noStrike" cap="none" normalizeH="0" baseline="0" dirty="0">
                <a:ln>
                  <a:noFill/>
                </a:ln>
                <a:solidFill>
                  <a:srgbClr val="1F497D"/>
                </a:solidFill>
                <a:effectLst/>
                <a:latin typeface="Roboto" panose="020B0604020202020204" charset="0"/>
                <a:ea typeface="Roboto" panose="020B0604020202020204" charset="0"/>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es-ES" sz="1000" b="0" i="0" u="none" strike="noStrike" cap="none" normalizeH="0" baseline="0" dirty="0">
                <a:ln>
                  <a:noFill/>
                </a:ln>
                <a:solidFill>
                  <a:srgbClr val="7F7F7F"/>
                </a:solidFill>
                <a:effectLst/>
                <a:latin typeface="Roboto" panose="020B0604020202020204" charset="0"/>
                <a:ea typeface="Roboto" panose="020B0604020202020204" charset="0"/>
                <a:cs typeface="Times New Roman" panose="02020603050405020304" pitchFamily="18" charset="0"/>
              </a:rPr>
              <a:t>(Diapositiva nº </a:t>
            </a:r>
            <a:r>
              <a:rPr lang="ca-ES" altLang="es-ES" sz="1000" dirty="0">
                <a:solidFill>
                  <a:srgbClr val="7F7F7F"/>
                </a:solidFill>
                <a:latin typeface="Roboto" panose="020B0604020202020204" charset="0"/>
                <a:ea typeface="Roboto" panose="020B0604020202020204" charset="0"/>
                <a:cs typeface="Times New Roman" panose="02020603050405020304" pitchFamily="18" charset="0"/>
              </a:rPr>
              <a:t>25-26</a:t>
            </a:r>
            <a:r>
              <a:rPr kumimoji="0" lang="ca-ES" altLang="es-ES" sz="1000" b="0" i="0" u="none" strike="noStrike" cap="none" normalizeH="0" baseline="0" dirty="0">
                <a:ln>
                  <a:noFill/>
                </a:ln>
                <a:solidFill>
                  <a:srgbClr val="7F7F7F"/>
                </a:solidFill>
                <a:effectLst/>
                <a:latin typeface="Roboto" panose="020B0604020202020204" charset="0"/>
                <a:ea typeface="Roboto" panose="020B0604020202020204" charset="0"/>
                <a:cs typeface="Times New Roman" panose="02020603050405020304" pitchFamily="18"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1000" b="0" i="0" u="none" strike="noStrike" cap="none" normalizeH="0" baseline="0" dirty="0">
              <a:ln>
                <a:noFill/>
              </a:ln>
              <a:solidFill>
                <a:schemeClr val="tx1"/>
              </a:solidFill>
              <a:effectLst/>
              <a:latin typeface="Roboto" panose="020B0604020202020204" charset="0"/>
              <a:ea typeface="Roboto" panose="020B0604020202020204" charset="0"/>
            </a:endParaRPr>
          </a:p>
        </p:txBody>
      </p:sp>
      <p:sp>
        <p:nvSpPr>
          <p:cNvPr id="20" name="Rectángulo 19"/>
          <p:cNvSpPr/>
          <p:nvPr/>
        </p:nvSpPr>
        <p:spPr>
          <a:xfrm>
            <a:off x="654050" y="2574492"/>
            <a:ext cx="5734050" cy="762196"/>
          </a:xfrm>
          <a:prstGeom prst="rect">
            <a:avLst/>
          </a:prstGeom>
        </p:spPr>
        <p:txBody>
          <a:bodyPr wrap="square">
            <a:spAutoFit/>
          </a:bodyPr>
          <a:lstStyle/>
          <a:p>
            <a:pPr marL="171450" indent="-171450" algn="just" defTabSz="457200">
              <a:lnSpc>
                <a:spcPct val="125000"/>
              </a:lnSpc>
              <a:buFont typeface="Wingdings" panose="05000000000000000000" pitchFamily="2" charset="2"/>
              <a:buChar char="§"/>
              <a:defRPr/>
            </a:pPr>
            <a:r>
              <a:rPr lang="ca-ES" altLang="es-ES" sz="1200" b="1" dirty="0">
                <a:solidFill>
                  <a:schemeClr val="tx1">
                    <a:lumMod val="50000"/>
                    <a:lumOff val="50000"/>
                  </a:schemeClr>
                </a:solidFill>
                <a:latin typeface="Roboto" panose="02000000000000000000" pitchFamily="2" charset="0"/>
                <a:ea typeface="Roboto" panose="02000000000000000000" pitchFamily="2" charset="0"/>
                <a:cs typeface="Arial" charset="0"/>
              </a:rPr>
              <a:t>Demani als alumnes que plantegin situacions hipotètiques i imprevistes amb les que es podria trobar la Laura. </a:t>
            </a:r>
            <a:r>
              <a:rPr lang="ca-ES" altLang="es-ES" sz="1200" dirty="0">
                <a:solidFill>
                  <a:schemeClr val="tx1">
                    <a:lumMod val="50000"/>
                    <a:lumOff val="50000"/>
                  </a:schemeClr>
                </a:solidFill>
                <a:latin typeface="Roboto" panose="02000000000000000000" pitchFamily="2" charset="0"/>
                <a:ea typeface="Roboto" panose="02000000000000000000" pitchFamily="2" charset="0"/>
                <a:cs typeface="Arial" charset="0"/>
              </a:rPr>
              <a:t>Com afectaria això al seu pressupost?</a:t>
            </a:r>
          </a:p>
        </p:txBody>
      </p:sp>
      <p:grpSp>
        <p:nvGrpSpPr>
          <p:cNvPr id="21" name="Grupo 20"/>
          <p:cNvGrpSpPr/>
          <p:nvPr/>
        </p:nvGrpSpPr>
        <p:grpSpPr>
          <a:xfrm>
            <a:off x="1309038" y="7381292"/>
            <a:ext cx="5059266" cy="466725"/>
            <a:chOff x="1220138" y="2212392"/>
            <a:chExt cx="5059266" cy="466725"/>
          </a:xfrm>
        </p:grpSpPr>
        <p:sp>
          <p:nvSpPr>
            <p:cNvPr id="22" name="Rectángulo redondeado 34"/>
            <p:cNvSpPr>
              <a:spLocks noChangeArrowheads="1"/>
            </p:cNvSpPr>
            <p:nvPr/>
          </p:nvSpPr>
          <p:spPr bwMode="auto">
            <a:xfrm>
              <a:off x="1220138" y="2212392"/>
              <a:ext cx="5059266" cy="466725"/>
            </a:xfrm>
            <a:prstGeom prst="roundRect">
              <a:avLst>
                <a:gd name="adj" fmla="val 16667"/>
              </a:avLst>
            </a:prstGeom>
            <a:solidFill>
              <a:srgbClr val="C0504D"/>
            </a:solidFill>
            <a:ln>
              <a:noFill/>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1400" b="1" i="0" u="none" strike="noStrike" cap="none" normalizeH="0" baseline="0" dirty="0">
                <a:ln>
                  <a:noFill/>
                </a:ln>
                <a:solidFill>
                  <a:srgbClr val="FFFFFF"/>
                </a:solidFill>
                <a:effectLst/>
                <a:latin typeface="Roboto" panose="020B0604020202020204"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s-ES" altLang="es-ES" sz="1400" b="1" dirty="0">
                  <a:solidFill>
                    <a:srgbClr val="FFFFFF"/>
                  </a:solidFill>
                  <a:latin typeface="Roboto" panose="020B0604020202020204" charset="0"/>
                  <a:ea typeface="Times New Roman" panose="02020603050405020304" pitchFamily="18" charset="0"/>
                  <a:cs typeface="Times New Roman" panose="02020603050405020304" pitchFamily="18" charset="0"/>
                </a:rPr>
                <a:t>    </a:t>
              </a:r>
              <a:endParaRPr kumimoji="0" lang="es-ES" altLang="es-ES" sz="1800" b="0" i="0" u="none" strike="noStrike" cap="none" normalizeH="0" baseline="0" dirty="0">
                <a:ln>
                  <a:noFill/>
                </a:ln>
                <a:solidFill>
                  <a:schemeClr val="tx1"/>
                </a:solidFill>
                <a:effectLst/>
                <a:latin typeface="Arial" panose="020B0604020202020204" pitchFamily="34" charset="0"/>
              </a:endParaRPr>
            </a:p>
          </p:txBody>
        </p:sp>
        <p:sp>
          <p:nvSpPr>
            <p:cNvPr id="23" name="Rectángulo 22"/>
            <p:cNvSpPr/>
            <p:nvPr/>
          </p:nvSpPr>
          <p:spPr>
            <a:xfrm>
              <a:off x="1436178" y="2263341"/>
              <a:ext cx="1903085" cy="307777"/>
            </a:xfrm>
            <a:prstGeom prst="rect">
              <a:avLst/>
            </a:prstGeom>
          </p:spPr>
          <p:txBody>
            <a:bodyPr wrap="none">
              <a:spAutoFit/>
            </a:bodyPr>
            <a:lstStyle/>
            <a:p>
              <a:pPr lvl="0" eaLnBrk="0" fontAlgn="base" hangingPunct="0">
                <a:spcBef>
                  <a:spcPct val="0"/>
                </a:spcBef>
                <a:spcAft>
                  <a:spcPct val="0"/>
                </a:spcAft>
              </a:pPr>
              <a:r>
                <a:rPr lang="ca-ES" altLang="es-ES" sz="1400" b="1" dirty="0">
                  <a:solidFill>
                    <a:srgbClr val="FFFFFF"/>
                  </a:solidFill>
                  <a:latin typeface="Roboto" panose="020B0604020202020204" charset="0"/>
                  <a:ea typeface="Times New Roman" panose="02020603050405020304" pitchFamily="18" charset="0"/>
                  <a:cs typeface="Times New Roman" panose="02020603050405020304" pitchFamily="18" charset="0"/>
                </a:rPr>
                <a:t>Conclusions (5 MIN)</a:t>
              </a:r>
              <a:endParaRPr lang="ca-ES" altLang="es-ES" sz="400" dirty="0"/>
            </a:p>
          </p:txBody>
        </p:sp>
      </p:grpSp>
      <p:pic>
        <p:nvPicPr>
          <p:cNvPr id="15" name="Imagen 14"/>
          <p:cNvPicPr>
            <a:picLocks noChangeAspect="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68372" t="66454" r="9105" b="6709"/>
          <a:stretch/>
        </p:blipFill>
        <p:spPr>
          <a:xfrm>
            <a:off x="623564" y="7077625"/>
            <a:ext cx="761517" cy="907339"/>
          </a:xfrm>
          <a:prstGeom prst="rect">
            <a:avLst/>
          </a:prstGeom>
        </p:spPr>
      </p:pic>
    </p:spTree>
    <p:extLst>
      <p:ext uri="{BB962C8B-B14F-4D97-AF65-F5344CB8AC3E}">
        <p14:creationId xmlns:p14="http://schemas.microsoft.com/office/powerpoint/2010/main" val="8199962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redondeado 1"/>
          <p:cNvSpPr/>
          <p:nvPr/>
        </p:nvSpPr>
        <p:spPr>
          <a:xfrm>
            <a:off x="604299" y="970059"/>
            <a:ext cx="5740842" cy="572494"/>
          </a:xfrm>
          <a:prstGeom prst="roundRect">
            <a:avLst/>
          </a:prstGeom>
          <a:solidFill>
            <a:srgbClr val="1F49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b="1" dirty="0">
                <a:latin typeface="RoBOTO" panose="020B0604020202020204" charset="0"/>
                <a:ea typeface="RoBOTO" panose="020B0604020202020204" charset="0"/>
              </a:rPr>
              <a:t>ADMINISTRANT ELS TEUS DINERS</a:t>
            </a:r>
          </a:p>
        </p:txBody>
      </p:sp>
      <p:sp>
        <p:nvSpPr>
          <p:cNvPr id="5" name="Rectángulo redondeado 4"/>
          <p:cNvSpPr/>
          <p:nvPr/>
        </p:nvSpPr>
        <p:spPr>
          <a:xfrm>
            <a:off x="953866" y="1866050"/>
            <a:ext cx="5306917" cy="578882"/>
          </a:xfrm>
          <a:prstGeom prst="roundRect">
            <a:avLst/>
          </a:prstGeom>
          <a:solidFill>
            <a:schemeClr val="bg1">
              <a:lumMod val="95000"/>
            </a:schemeClr>
          </a:solidFill>
        </p:spPr>
        <p:txBody>
          <a:bodyPr wrap="square">
            <a:spAutoFit/>
          </a:bodyPr>
          <a:lstStyle/>
          <a:p>
            <a:r>
              <a:rPr lang="ca-ES" sz="1400" b="1" dirty="0">
                <a:solidFill>
                  <a:srgbClr val="1F497D"/>
                </a:solidFill>
                <a:latin typeface="RoBOTO" panose="020B0604020202020204" charset="0"/>
                <a:ea typeface="RoBOTO" panose="020B0604020202020204" charset="0"/>
                <a:cs typeface="Times New Roman" panose="02020603050405020304" pitchFamily="18" charset="0"/>
              </a:rPr>
              <a:t>         </a:t>
            </a:r>
            <a:r>
              <a:rPr lang="ca-ES" sz="1400" b="1" dirty="0">
                <a:solidFill>
                  <a:srgbClr val="C0504D"/>
                </a:solidFill>
                <a:latin typeface="RoBOTO" panose="020B0604020202020204" charset="0"/>
                <a:ea typeface="RoBOTO" panose="020B0604020202020204" charset="0"/>
                <a:cs typeface="Times New Roman" panose="02020603050405020304" pitchFamily="18" charset="0"/>
              </a:rPr>
              <a:t>Competències bàsiques de l’alumnat</a:t>
            </a:r>
            <a:endParaRPr lang="ca-ES" sz="1400" b="1" dirty="0">
              <a:solidFill>
                <a:schemeClr val="tx1">
                  <a:lumMod val="65000"/>
                  <a:lumOff val="35000"/>
                </a:schemeClr>
              </a:solidFill>
              <a:latin typeface="RoBOTO" panose="020B0604020202020204" charset="0"/>
              <a:ea typeface="RoBOTO" panose="020B0604020202020204" charset="0"/>
              <a:cs typeface="Times New Roman" panose="02020603050405020304" pitchFamily="18" charset="0"/>
            </a:endParaRPr>
          </a:p>
          <a:p>
            <a:r>
              <a:rPr lang="ca-ES" sz="1400" b="1" dirty="0">
                <a:solidFill>
                  <a:srgbClr val="1F497D"/>
                </a:solidFill>
                <a:latin typeface="RoBOTO" panose="020B0604020202020204" charset="0"/>
                <a:ea typeface="RoBOTO" panose="020B0604020202020204" charset="0"/>
                <a:cs typeface="Times New Roman" panose="02020603050405020304" pitchFamily="18" charset="0"/>
              </a:rPr>
              <a:t>         </a:t>
            </a:r>
            <a:r>
              <a:rPr lang="ca-ES" sz="1200" dirty="0">
                <a:solidFill>
                  <a:schemeClr val="tx1">
                    <a:lumMod val="50000"/>
                    <a:lumOff val="50000"/>
                  </a:schemeClr>
                </a:solidFill>
                <a:latin typeface="RoBOTO" panose="020B0604020202020204" charset="0"/>
                <a:ea typeface="RoBOTO" panose="020B0604020202020204" charset="0"/>
                <a:cs typeface="Times New Roman" panose="02020603050405020304" pitchFamily="18" charset="0"/>
              </a:rPr>
              <a:t>En aquest taller es treballen les següents competències:</a:t>
            </a:r>
            <a:endParaRPr lang="es-ES" sz="1400" dirty="0">
              <a:solidFill>
                <a:schemeClr val="tx1">
                  <a:lumMod val="50000"/>
                  <a:lumOff val="50000"/>
                </a:schemeClr>
              </a:solidFill>
              <a:effectLst/>
              <a:latin typeface="RoBOTO" panose="020B0604020202020204" charset="0"/>
              <a:ea typeface="RoBOTO" panose="020B0604020202020204" charset="0"/>
              <a:cs typeface="Times New Roman" panose="02020603050405020304" pitchFamily="18" charset="0"/>
            </a:endParaRPr>
          </a:p>
        </p:txBody>
      </p:sp>
      <p:sp>
        <p:nvSpPr>
          <p:cNvPr id="7" name="CuadroTexto 6"/>
          <p:cNvSpPr txBox="1"/>
          <p:nvPr/>
        </p:nvSpPr>
        <p:spPr>
          <a:xfrm>
            <a:off x="604299" y="2800867"/>
            <a:ext cx="5656483" cy="5586145"/>
          </a:xfrm>
          <a:prstGeom prst="rect">
            <a:avLst/>
          </a:prstGeom>
          <a:noFill/>
        </p:spPr>
        <p:txBody>
          <a:bodyPr wrap="square" rtlCol="0">
            <a:spAutoFit/>
          </a:bodyPr>
          <a:lstStyle/>
          <a:p>
            <a:pPr algn="just" fontAlgn="base">
              <a:spcAft>
                <a:spcPts val="600"/>
              </a:spcAft>
            </a:pPr>
            <a:r>
              <a:rPr lang="ca-ES" sz="1200" b="1" dirty="0">
                <a:solidFill>
                  <a:schemeClr val="tx1">
                    <a:lumMod val="50000"/>
                    <a:lumOff val="50000"/>
                  </a:schemeClr>
                </a:solidFill>
                <a:latin typeface="Roboto" panose="02000000000000000000" pitchFamily="2" charset="0"/>
                <a:ea typeface="Roboto" panose="02000000000000000000" pitchFamily="2" charset="0"/>
              </a:rPr>
              <a:t>Relació amb els objectius del currículum d’economia</a:t>
            </a:r>
          </a:p>
          <a:p>
            <a:pPr algn="just" fontAlgn="base">
              <a:spcAft>
                <a:spcPts val="600"/>
              </a:spcAft>
            </a:pPr>
            <a:r>
              <a:rPr lang="ca-ES" sz="1200" dirty="0">
                <a:solidFill>
                  <a:schemeClr val="tx1">
                    <a:lumMod val="50000"/>
                    <a:lumOff val="50000"/>
                  </a:schemeClr>
                </a:solidFill>
                <a:latin typeface="Roboto" panose="02000000000000000000" pitchFamily="2" charset="0"/>
                <a:ea typeface="Roboto" panose="02000000000000000000" pitchFamily="2" charset="0"/>
              </a:rPr>
              <a:t>Objectiu 6. Determinar per a un cas senzill (pressupost personal) l’estructura d’ingressos i despeses d’una persona, i calcular-ne el romanent i el fons de seguretat.</a:t>
            </a:r>
          </a:p>
          <a:p>
            <a:pPr algn="just" fontAlgn="base">
              <a:spcAft>
                <a:spcPts val="600"/>
              </a:spcAft>
            </a:pPr>
            <a:r>
              <a:rPr lang="ca-ES" sz="1200" dirty="0">
                <a:solidFill>
                  <a:schemeClr val="tx1">
                    <a:lumMod val="50000"/>
                    <a:lumOff val="50000"/>
                  </a:schemeClr>
                </a:solidFill>
                <a:latin typeface="Roboto" panose="02000000000000000000" pitchFamily="2" charset="0"/>
                <a:ea typeface="Roboto" panose="02000000000000000000" pitchFamily="2" charset="0"/>
              </a:rPr>
              <a:t/>
            </a:r>
            <a:br>
              <a:rPr lang="ca-ES" sz="1200" dirty="0">
                <a:solidFill>
                  <a:schemeClr val="tx1">
                    <a:lumMod val="50000"/>
                    <a:lumOff val="50000"/>
                  </a:schemeClr>
                </a:solidFill>
                <a:latin typeface="Roboto" panose="02000000000000000000" pitchFamily="2" charset="0"/>
                <a:ea typeface="Roboto" panose="02000000000000000000" pitchFamily="2" charset="0"/>
              </a:rPr>
            </a:br>
            <a:r>
              <a:rPr lang="ca-ES" sz="1200" b="1" dirty="0">
                <a:solidFill>
                  <a:schemeClr val="tx1">
                    <a:lumMod val="50000"/>
                    <a:lumOff val="50000"/>
                  </a:schemeClr>
                </a:solidFill>
                <a:latin typeface="Roboto" panose="02000000000000000000" pitchFamily="2" charset="0"/>
                <a:ea typeface="Roboto" panose="02000000000000000000" pitchFamily="2" charset="0"/>
              </a:rPr>
              <a:t>Relació amb els objectius del currículum d'emprenedoria</a:t>
            </a:r>
          </a:p>
          <a:p>
            <a:pPr algn="just"/>
            <a:r>
              <a:rPr lang="ca-ES" sz="1200" dirty="0">
                <a:solidFill>
                  <a:schemeClr val="tx1">
                    <a:lumMod val="50000"/>
                    <a:lumOff val="50000"/>
                  </a:schemeClr>
                </a:solidFill>
                <a:latin typeface="Roboto" panose="02000000000000000000" pitchFamily="2" charset="0"/>
                <a:ea typeface="Roboto" panose="02000000000000000000" pitchFamily="2" charset="0"/>
              </a:rPr>
              <a:t>Objectiu 9. Planificar les finances personals i gestionar els pressupostos personals.</a:t>
            </a:r>
          </a:p>
          <a:p>
            <a:pPr algn="just">
              <a:spcAft>
                <a:spcPts val="600"/>
              </a:spcAft>
            </a:pPr>
            <a:r>
              <a:rPr lang="ca-ES" sz="1200" dirty="0">
                <a:solidFill>
                  <a:schemeClr val="tx1">
                    <a:lumMod val="50000"/>
                    <a:lumOff val="50000"/>
                  </a:schemeClr>
                </a:solidFill>
                <a:latin typeface="Roboto" panose="02000000000000000000" pitchFamily="2" charset="0"/>
                <a:ea typeface="Roboto" panose="02000000000000000000" pitchFamily="2" charset="0"/>
              </a:rPr>
              <a:t/>
            </a:r>
            <a:br>
              <a:rPr lang="ca-ES" sz="1200" dirty="0">
                <a:solidFill>
                  <a:schemeClr val="tx1">
                    <a:lumMod val="50000"/>
                    <a:lumOff val="50000"/>
                  </a:schemeClr>
                </a:solidFill>
                <a:latin typeface="Roboto" panose="02000000000000000000" pitchFamily="2" charset="0"/>
                <a:ea typeface="Roboto" panose="02000000000000000000" pitchFamily="2" charset="0"/>
              </a:rPr>
            </a:br>
            <a:r>
              <a:rPr lang="ca-ES" sz="1200" b="1" dirty="0">
                <a:solidFill>
                  <a:schemeClr val="tx1">
                    <a:lumMod val="50000"/>
                    <a:lumOff val="50000"/>
                  </a:schemeClr>
                </a:solidFill>
                <a:latin typeface="Roboto" panose="02000000000000000000" pitchFamily="2" charset="0"/>
                <a:ea typeface="Roboto" panose="02000000000000000000" pitchFamily="2" charset="0"/>
              </a:rPr>
              <a:t>Competències bàsiques</a:t>
            </a:r>
          </a:p>
          <a:p>
            <a:pPr algn="just">
              <a:spcAft>
                <a:spcPts val="600"/>
              </a:spcAft>
            </a:pPr>
            <a:r>
              <a:rPr lang="ca-ES" sz="1200" dirty="0">
                <a:solidFill>
                  <a:schemeClr val="tx1">
                    <a:lumMod val="50000"/>
                    <a:lumOff val="50000"/>
                  </a:schemeClr>
                </a:solidFill>
                <a:latin typeface="Roboto" panose="02000000000000000000" pitchFamily="2" charset="0"/>
                <a:ea typeface="Roboto" panose="02000000000000000000" pitchFamily="2" charset="0"/>
              </a:rPr>
              <a:t>Competència 1 de l’àmbit matemàtic. Traduir un problema (elaboració d’un pressupost) a llenguatge matemàtic o a una representació matemàtica utilitzant variables, símbols, diagrames i models adequats.</a:t>
            </a:r>
          </a:p>
          <a:p>
            <a:pPr algn="just">
              <a:spcAft>
                <a:spcPts val="600"/>
              </a:spcAft>
            </a:pPr>
            <a:r>
              <a:rPr lang="ca-ES" sz="1200" dirty="0">
                <a:solidFill>
                  <a:schemeClr val="tx1">
                    <a:lumMod val="50000"/>
                    <a:lumOff val="50000"/>
                  </a:schemeClr>
                </a:solidFill>
                <a:latin typeface="Roboto" panose="02000000000000000000" pitchFamily="2" charset="0"/>
                <a:ea typeface="Roboto" panose="02000000000000000000" pitchFamily="2" charset="0"/>
              </a:rPr>
              <a:t>Competència 2 de l’àmbit matemàtic. Emprar conceptes, eines i estratègies matemàtiques per resoldre problemes.</a:t>
            </a:r>
          </a:p>
          <a:p>
            <a:pPr algn="just">
              <a:spcAft>
                <a:spcPts val="600"/>
              </a:spcAft>
            </a:pPr>
            <a:r>
              <a:rPr lang="ca-ES" sz="1200" dirty="0">
                <a:solidFill>
                  <a:schemeClr val="tx1">
                    <a:lumMod val="50000"/>
                    <a:lumOff val="50000"/>
                  </a:schemeClr>
                </a:solidFill>
                <a:latin typeface="Roboto" panose="02000000000000000000" pitchFamily="2" charset="0"/>
                <a:ea typeface="Roboto" panose="02000000000000000000" pitchFamily="2" charset="0"/>
              </a:rPr>
              <a:t>Competència 11 de l’àmbit social. Formar-se un criteri propi sobre problemes socials rellevants per desenvolupar un pensament crític.</a:t>
            </a:r>
          </a:p>
          <a:p>
            <a:pPr algn="just">
              <a:spcAft>
                <a:spcPts val="600"/>
              </a:spcAft>
            </a:pPr>
            <a:r>
              <a:rPr lang="ca-ES" sz="1200" dirty="0">
                <a:solidFill>
                  <a:schemeClr val="tx1">
                    <a:lumMod val="50000"/>
                    <a:lumOff val="50000"/>
                  </a:schemeClr>
                </a:solidFill>
                <a:latin typeface="Roboto" panose="02000000000000000000" pitchFamily="2" charset="0"/>
                <a:ea typeface="Roboto" panose="02000000000000000000" pitchFamily="2" charset="0"/>
              </a:rPr>
              <a:t>Competència 8 de l’àmbit digital. Realitzar activitats en grup tot utilitzant eines i entorns virtuals de treball </a:t>
            </a:r>
            <a:r>
              <a:rPr lang="ca-ES" sz="1200" dirty="0" err="1">
                <a:solidFill>
                  <a:schemeClr val="tx1">
                    <a:lumMod val="50000"/>
                    <a:lumOff val="50000"/>
                  </a:schemeClr>
                </a:solidFill>
                <a:latin typeface="Roboto" panose="02000000000000000000" pitchFamily="2" charset="0"/>
                <a:ea typeface="Roboto" panose="02000000000000000000" pitchFamily="2" charset="0"/>
              </a:rPr>
              <a:t>col·laboratius</a:t>
            </a:r>
            <a:r>
              <a:rPr lang="ca-ES" sz="1200" dirty="0">
                <a:solidFill>
                  <a:schemeClr val="tx1">
                    <a:lumMod val="50000"/>
                    <a:lumOff val="50000"/>
                  </a:schemeClr>
                </a:solidFill>
                <a:latin typeface="Roboto" panose="02000000000000000000" pitchFamily="2" charset="0"/>
                <a:ea typeface="Roboto" panose="02000000000000000000" pitchFamily="2" charset="0"/>
              </a:rPr>
              <a:t>.</a:t>
            </a:r>
          </a:p>
          <a:p>
            <a:pPr algn="just">
              <a:spcAft>
                <a:spcPts val="600"/>
              </a:spcAft>
            </a:pPr>
            <a:r>
              <a:rPr lang="ca-ES" sz="1200" dirty="0">
                <a:solidFill>
                  <a:schemeClr val="tx1">
                    <a:lumMod val="50000"/>
                    <a:lumOff val="50000"/>
                  </a:schemeClr>
                </a:solidFill>
                <a:latin typeface="Roboto" panose="02000000000000000000" pitchFamily="2" charset="0"/>
                <a:ea typeface="Roboto" panose="02000000000000000000" pitchFamily="2" charset="0"/>
              </a:rPr>
              <a:t>Competència 1 de l’àmbit personal i social. Prendre consciència d’un mateix i implicar-se en el procés de creixement personal</a:t>
            </a:r>
          </a:p>
          <a:p>
            <a:pPr algn="just">
              <a:spcAft>
                <a:spcPts val="600"/>
              </a:spcAft>
            </a:pPr>
            <a:r>
              <a:rPr lang="ca-ES" sz="1200" dirty="0">
                <a:solidFill>
                  <a:schemeClr val="tx1">
                    <a:lumMod val="50000"/>
                    <a:lumOff val="50000"/>
                  </a:schemeClr>
                </a:solidFill>
                <a:latin typeface="Roboto" panose="02000000000000000000" pitchFamily="2" charset="0"/>
                <a:ea typeface="Roboto" panose="02000000000000000000" pitchFamily="2" charset="0"/>
              </a:rPr>
              <a:t>Competència 4 de l'àmbit personal i social. Participar a l’aula, al centre i a l’entorn de manera reflexiva i responsable</a:t>
            </a:r>
          </a:p>
          <a:p>
            <a:pPr algn="just">
              <a:spcAft>
                <a:spcPts val="600"/>
              </a:spcAft>
            </a:pPr>
            <a:r>
              <a:rPr lang="ca-ES" sz="1200" dirty="0">
                <a:solidFill>
                  <a:schemeClr val="tx1">
                    <a:lumMod val="50000"/>
                    <a:lumOff val="50000"/>
                  </a:schemeClr>
                </a:solidFill>
                <a:latin typeface="Roboto" panose="02000000000000000000" pitchFamily="2" charset="0"/>
                <a:ea typeface="Roboto" panose="02000000000000000000" pitchFamily="2" charset="0"/>
              </a:rPr>
              <a:t>Competència 1 de l’àmbit de cultura i valores ètics. Actuar amb autonomia en la presa de decisions i ser responsable dels propis actes.</a:t>
            </a:r>
          </a:p>
        </p:txBody>
      </p:sp>
      <p:pic>
        <p:nvPicPr>
          <p:cNvPr id="3" name="Recurso-1.png"/>
          <p:cNvPicPr/>
          <p:nvPr/>
        </p:nvPicPr>
        <p:blipFill rotWithShape="1">
          <a:blip r:embed="rId2" cstate="print">
            <a:extLst>
              <a:ext uri="{28A0092B-C50C-407E-A947-70E740481C1C}">
                <a14:useLocalDpi xmlns:a14="http://schemas.microsoft.com/office/drawing/2010/main" val="0"/>
              </a:ext>
            </a:extLst>
          </a:blip>
          <a:srcRect r="9896" b="5435"/>
          <a:stretch/>
        </p:blipFill>
        <p:spPr bwMode="auto">
          <a:xfrm>
            <a:off x="4967287" y="285750"/>
            <a:ext cx="1647825" cy="1657350"/>
          </a:xfrm>
          <a:prstGeom prst="rect">
            <a:avLst/>
          </a:prstGeom>
          <a:ln>
            <a:noFill/>
          </a:ln>
          <a:extLst>
            <a:ext uri="{53640926-AAD7-44D8-BBD7-CCE9431645EC}">
              <a14:shadowObscured xmlns:a14="http://schemas.microsoft.com/office/drawing/2010/main"/>
            </a:ext>
          </a:extLst>
        </p:spPr>
      </p:pic>
      <p:pic>
        <p:nvPicPr>
          <p:cNvPr id="9" name="Picture 2" descr="EducaciÃ³n lÃ­nea negra icono - 25 conjunto de iconos de esquema de negocios"/>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bwMode="auto">
          <a:xfrm>
            <a:off x="480474" y="1732557"/>
            <a:ext cx="819150" cy="7500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2272154"/>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iseño personalizado">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1098</TotalTime>
  <Words>1597</Words>
  <Application>Microsoft Office PowerPoint</Application>
  <PresentationFormat>A4 (210 x 297 mm)</PresentationFormat>
  <Paragraphs>154</Paragraphs>
  <Slides>9</Slides>
  <Notes>0</Notes>
  <HiddenSlides>0</HiddenSlides>
  <MMClips>0</MMClips>
  <ScaleCrop>false</ScaleCrop>
  <HeadingPairs>
    <vt:vector size="6" baseType="variant">
      <vt:variant>
        <vt:lpstr>Fuentes usadas</vt:lpstr>
      </vt:variant>
      <vt:variant>
        <vt:i4>9</vt:i4>
      </vt:variant>
      <vt:variant>
        <vt:lpstr>Tema</vt:lpstr>
      </vt:variant>
      <vt:variant>
        <vt:i4>2</vt:i4>
      </vt:variant>
      <vt:variant>
        <vt:lpstr>Títulos de diapositiva</vt:lpstr>
      </vt:variant>
      <vt:variant>
        <vt:i4>9</vt:i4>
      </vt:variant>
    </vt:vector>
  </HeadingPairs>
  <TitlesOfParts>
    <vt:vector size="20" baseType="lpstr">
      <vt:lpstr>Arial</vt:lpstr>
      <vt:lpstr>Avenir Roman</vt:lpstr>
      <vt:lpstr>Calibri</vt:lpstr>
      <vt:lpstr>Calibri Light</vt:lpstr>
      <vt:lpstr>Roboto</vt:lpstr>
      <vt:lpstr>Roboto</vt:lpstr>
      <vt:lpstr>Roboto Regular</vt:lpstr>
      <vt:lpstr>Times New Roman</vt:lpstr>
      <vt:lpstr>Wingdings</vt:lpstr>
      <vt:lpstr>Tema de Office</vt:lpstr>
      <vt:lpstr>Diseño personalizado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Auxiliar2</dc:creator>
  <cp:lastModifiedBy>Auxiliar5</cp:lastModifiedBy>
  <cp:revision>66</cp:revision>
  <cp:lastPrinted>2019-07-19T06:39:50Z</cp:lastPrinted>
  <dcterms:created xsi:type="dcterms:W3CDTF">2019-04-30T08:49:57Z</dcterms:created>
  <dcterms:modified xsi:type="dcterms:W3CDTF">2020-11-05T08:40:21Z</dcterms:modified>
</cp:coreProperties>
</file>