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86" r:id="rId11"/>
    <p:sldId id="266" r:id="rId12"/>
    <p:sldId id="288"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72" r:id="rId31"/>
    <p:sldId id="289" r:id="rId32"/>
  </p:sldIdLst>
  <p:sldSz cx="9144000" cy="6858000" type="screen4x3"/>
  <p:notesSz cx="6797675" cy="9926638"/>
  <p:embeddedFontLst>
    <p:embeddedFont>
      <p:font typeface="Helvetica" panose="020B0604020202020204" pitchFamily="34" charset="0"/>
      <p:regular r:id="rId35"/>
      <p:bold r:id="rId36"/>
      <p:italic r:id="rId37"/>
      <p:boldItalic r:id="rId38"/>
    </p:embeddedFont>
    <p:embeddedFont>
      <p:font typeface="Roboto Light" panose="02000000000000000000" pitchFamily="2" charset="0"/>
      <p:regular r:id="rId39"/>
      <p:italic r:id="rId40"/>
    </p:embeddedFont>
    <p:embeddedFont>
      <p:font typeface="Calibri" panose="020F0502020204030204" pitchFamily="34" charset="0"/>
      <p:regular r:id="rId41"/>
      <p:bold r:id="rId42"/>
      <p:italic r:id="rId43"/>
      <p:boldItalic r:id="rId44"/>
    </p:embeddedFont>
    <p:embeddedFont>
      <p:font typeface="Roboto Black" panose="02000000000000000000" pitchFamily="2" charset="0"/>
      <p:bold r:id="rId45"/>
      <p:boldItalic r:id="rId46"/>
    </p:embeddedFont>
    <p:embeddedFont>
      <p:font typeface="Roboto" panose="02000000000000000000" pitchFamily="2" charset="0"/>
      <p:regular r:id="rId47"/>
      <p:bold r:id="rId48"/>
      <p:italic r:id="rId49"/>
      <p:boldItalic r:id="rId50"/>
    </p:embeddedFont>
    <p:embeddedFont>
      <p:font typeface="Verdana" panose="020B0604030504040204" pitchFamily="34" charset="0"/>
      <p:regular r:id="rId51"/>
      <p:bold r:id="rId52"/>
      <p:italic r:id="rId53"/>
      <p:boldItalic r:id="rId54"/>
    </p:embeddedFont>
  </p:embeddedFontLst>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8EB1"/>
    <a:srgbClr val="3F4A74"/>
    <a:srgbClr val="F2F2F2"/>
    <a:srgbClr val="4D4D4F"/>
    <a:srgbClr val="F04E45"/>
    <a:srgbClr val="C0504D"/>
    <a:srgbClr val="4DA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51" autoAdjust="0"/>
  </p:normalViewPr>
  <p:slideViewPr>
    <p:cSldViewPr>
      <p:cViewPr varScale="1">
        <p:scale>
          <a:sx n="54" d="100"/>
          <a:sy n="54" d="100"/>
        </p:scale>
        <p:origin x="2052"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486" y="50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latin typeface="Roboto Black" panose="02000000000000000000" pitchFamily="2" charset="0"/>
                <a:ea typeface="Roboto Black" panose="02000000000000000000" pitchFamily="2" charset="0"/>
              </a:defRPr>
            </a:pPr>
            <a:r>
              <a:rPr lang="ca-ES" sz="1400" noProof="0" dirty="0" smtClean="0">
                <a:solidFill>
                  <a:srgbClr val="3F4A74"/>
                </a:solidFill>
                <a:latin typeface="Roboto Black" panose="02000000000000000000" pitchFamily="2" charset="0"/>
                <a:ea typeface="Roboto Black" panose="02000000000000000000" pitchFamily="2" charset="0"/>
              </a:rPr>
              <a:t>Pressupostos</a:t>
            </a:r>
            <a:r>
              <a:rPr lang="ca-ES" sz="1400" baseline="0" noProof="0" dirty="0" smtClean="0">
                <a:solidFill>
                  <a:srgbClr val="3F4A74"/>
                </a:solidFill>
                <a:latin typeface="Roboto Black" panose="02000000000000000000" pitchFamily="2" charset="0"/>
                <a:ea typeface="Roboto Black" panose="02000000000000000000" pitchFamily="2" charset="0"/>
              </a:rPr>
              <a:t> </a:t>
            </a:r>
            <a:r>
              <a:rPr lang="ca-ES" sz="1400" noProof="0" dirty="0" smtClean="0">
                <a:solidFill>
                  <a:srgbClr val="3F4A74"/>
                </a:solidFill>
                <a:latin typeface="Roboto Black" panose="02000000000000000000" pitchFamily="2" charset="0"/>
                <a:ea typeface="Roboto Black" panose="02000000000000000000" pitchFamily="2" charset="0"/>
              </a:rPr>
              <a:t>de la Generalitat de Catalunya</a:t>
            </a:r>
            <a:r>
              <a:rPr lang="ca-ES" sz="1400" baseline="0" noProof="0" dirty="0" smtClean="0">
                <a:solidFill>
                  <a:srgbClr val="3F4A74"/>
                </a:solidFill>
                <a:latin typeface="Roboto Black" panose="02000000000000000000" pitchFamily="2" charset="0"/>
                <a:ea typeface="Roboto Black" panose="02000000000000000000" pitchFamily="2" charset="0"/>
              </a:rPr>
              <a:t> per al 2017 </a:t>
            </a:r>
          </a:p>
          <a:p>
            <a:pPr>
              <a:defRPr lang="es-ES">
                <a:latin typeface="Roboto Black" panose="02000000000000000000" pitchFamily="2" charset="0"/>
                <a:ea typeface="Roboto Black" panose="02000000000000000000" pitchFamily="2" charset="0"/>
              </a:defRPr>
            </a:pPr>
            <a:r>
              <a:rPr lang="ca-ES" sz="1400" noProof="0" dirty="0" smtClean="0">
                <a:solidFill>
                  <a:srgbClr val="3F4A74"/>
                </a:solidFill>
                <a:latin typeface="Roboto Black" panose="02000000000000000000" pitchFamily="2" charset="0"/>
                <a:ea typeface="Roboto Black" panose="02000000000000000000" pitchFamily="2" charset="0"/>
              </a:rPr>
              <a:t>(en milions</a:t>
            </a:r>
            <a:r>
              <a:rPr lang="ca-ES" sz="1400" baseline="0" noProof="0" dirty="0" smtClean="0">
                <a:solidFill>
                  <a:srgbClr val="3F4A74"/>
                </a:solidFill>
                <a:latin typeface="Roboto Black" panose="02000000000000000000" pitchFamily="2" charset="0"/>
                <a:ea typeface="Roboto Black" panose="02000000000000000000" pitchFamily="2" charset="0"/>
              </a:rPr>
              <a:t> d’euros</a:t>
            </a:r>
            <a:r>
              <a:rPr lang="ca-ES" sz="1400" noProof="0" dirty="0" smtClean="0">
                <a:solidFill>
                  <a:srgbClr val="3F4A74"/>
                </a:solidFill>
                <a:latin typeface="Roboto Black" panose="02000000000000000000" pitchFamily="2" charset="0"/>
                <a:ea typeface="Roboto Black" panose="02000000000000000000" pitchFamily="2" charset="0"/>
              </a:rPr>
              <a:t>)*</a:t>
            </a:r>
            <a:endParaRPr lang="ca-ES" sz="1400" noProof="0" dirty="0">
              <a:solidFill>
                <a:srgbClr val="3F4A74"/>
              </a:solidFill>
              <a:latin typeface="Roboto Black" panose="02000000000000000000" pitchFamily="2" charset="0"/>
              <a:ea typeface="Roboto Black" panose="02000000000000000000" pitchFamily="2" charset="0"/>
            </a:endParaRPr>
          </a:p>
        </c:rich>
      </c:tx>
      <c:layout/>
      <c:overlay val="0"/>
    </c:title>
    <c:autoTitleDeleted val="0"/>
    <c:plotArea>
      <c:layout/>
      <c:barChart>
        <c:barDir val="bar"/>
        <c:grouping val="clustered"/>
        <c:varyColors val="0"/>
        <c:ser>
          <c:idx val="0"/>
          <c:order val="0"/>
          <c:tx>
            <c:strRef>
              <c:f>Hoja1!$B$1</c:f>
              <c:strCache>
                <c:ptCount val="1"/>
                <c:pt idx="0">
                  <c:v>Serie 1</c:v>
                </c:pt>
              </c:strCache>
            </c:strRef>
          </c:tx>
          <c:spPr>
            <a:solidFill>
              <a:srgbClr val="F04E45"/>
            </a:solidFill>
          </c:spPr>
          <c:invertIfNegative val="0"/>
          <c:dLbls>
            <c:spPr>
              <a:noFill/>
              <a:ln>
                <a:noFill/>
              </a:ln>
              <a:effectLst/>
            </c:spPr>
            <c:txPr>
              <a:bodyPr/>
              <a:lstStyle/>
              <a:p>
                <a:pPr>
                  <a:defRPr lang="es-ES" sz="1400">
                    <a:solidFill>
                      <a:srgbClr val="3F4A74"/>
                    </a:solidFill>
                    <a:latin typeface="Roboto Black" panose="02000000000000000000" pitchFamily="2" charset="0"/>
                    <a:ea typeface="Roboto Black" panose="02000000000000000000" pitchFamily="2"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Hoja1!$A$2:$A$14</c:f>
              <c:strCache>
                <c:ptCount val="13"/>
                <c:pt idx="0">
                  <c:v>Presidència</c:v>
                </c:pt>
                <c:pt idx="1">
                  <c:v>Vicepresidència i d'Economia i Hisenda</c:v>
                </c:pt>
                <c:pt idx="2">
                  <c:v>Afers i Relacions Institucionals, Exteriors i Transparència</c:v>
                </c:pt>
                <c:pt idx="3">
                  <c:v>Governació, Administracions Públiques i Habitatge</c:v>
                </c:pt>
                <c:pt idx="4">
                  <c:v>Ensenyament</c:v>
                </c:pt>
                <c:pt idx="5">
                  <c:v>Salut</c:v>
                </c:pt>
                <c:pt idx="6">
                  <c:v>Interior</c:v>
                </c:pt>
                <c:pt idx="7">
                  <c:v>Territori i Sostenibilitat</c:v>
                </c:pt>
                <c:pt idx="8">
                  <c:v>Cultura</c:v>
                </c:pt>
                <c:pt idx="9">
                  <c:v>Justícia</c:v>
                </c:pt>
                <c:pt idx="10">
                  <c:v>Treball, Afers Socials i Famílies</c:v>
                </c:pt>
                <c:pt idx="11">
                  <c:v>Empresa i Coneixement</c:v>
                </c:pt>
                <c:pt idx="12">
                  <c:v>Agricultura, Ramaderia, Pesca i Alimentació</c:v>
                </c:pt>
              </c:strCache>
            </c:strRef>
          </c:cat>
          <c:val>
            <c:numRef>
              <c:f>Hoja1!$B$2:$B$14</c:f>
              <c:numCache>
                <c:formatCode>#,##0.00</c:formatCode>
                <c:ptCount val="13"/>
                <c:pt idx="0">
                  <c:v>411.71999999999997</c:v>
                </c:pt>
                <c:pt idx="1">
                  <c:v>197.3</c:v>
                </c:pt>
                <c:pt idx="2">
                  <c:v>60.04</c:v>
                </c:pt>
                <c:pt idx="3">
                  <c:v>429.51</c:v>
                </c:pt>
                <c:pt idx="4">
                  <c:v>4821.1400000000003</c:v>
                </c:pt>
                <c:pt idx="5">
                  <c:v>8806.7099999999973</c:v>
                </c:pt>
                <c:pt idx="6">
                  <c:v>1246.4100000000001</c:v>
                </c:pt>
                <c:pt idx="7">
                  <c:v>1668.86</c:v>
                </c:pt>
                <c:pt idx="8">
                  <c:v>261.02</c:v>
                </c:pt>
                <c:pt idx="9">
                  <c:v>950.99</c:v>
                </c:pt>
                <c:pt idx="10">
                  <c:v>2872.02</c:v>
                </c:pt>
                <c:pt idx="11">
                  <c:v>1370.33</c:v>
                </c:pt>
                <c:pt idx="12">
                  <c:v>634.99</c:v>
                </c:pt>
              </c:numCache>
            </c:numRef>
          </c:val>
          <c:extLst>
            <c:ext xmlns:c16="http://schemas.microsoft.com/office/drawing/2014/chart" uri="{C3380CC4-5D6E-409C-BE32-E72D297353CC}">
              <c16:uniqueId val="{00000000-3100-4F71-8824-10E541CA3C46}"/>
            </c:ext>
          </c:extLst>
        </c:ser>
        <c:dLbls>
          <c:showLegendKey val="0"/>
          <c:showVal val="0"/>
          <c:showCatName val="0"/>
          <c:showSerName val="0"/>
          <c:showPercent val="0"/>
          <c:showBubbleSize val="0"/>
        </c:dLbls>
        <c:gapWidth val="150"/>
        <c:axId val="105257216"/>
        <c:axId val="105279488"/>
      </c:barChart>
      <c:catAx>
        <c:axId val="105257216"/>
        <c:scaling>
          <c:orientation val="minMax"/>
        </c:scaling>
        <c:delete val="0"/>
        <c:axPos val="l"/>
        <c:numFmt formatCode="General" sourceLinked="0"/>
        <c:majorTickMark val="out"/>
        <c:minorTickMark val="none"/>
        <c:tickLblPos val="nextTo"/>
        <c:txPr>
          <a:bodyPr/>
          <a:lstStyle/>
          <a:p>
            <a:pPr>
              <a:defRPr lang="es-ES" sz="1400">
                <a:solidFill>
                  <a:srgbClr val="3F4A74"/>
                </a:solidFill>
                <a:latin typeface="Roboto Black" panose="02000000000000000000" pitchFamily="2" charset="0"/>
                <a:ea typeface="Roboto Black" panose="02000000000000000000" pitchFamily="2" charset="0"/>
              </a:defRPr>
            </a:pPr>
            <a:endParaRPr lang="es-ES"/>
          </a:p>
        </c:txPr>
        <c:crossAx val="105279488"/>
        <c:crosses val="autoZero"/>
        <c:auto val="1"/>
        <c:lblAlgn val="ctr"/>
        <c:lblOffset val="100"/>
        <c:noMultiLvlLbl val="0"/>
      </c:catAx>
      <c:valAx>
        <c:axId val="105279488"/>
        <c:scaling>
          <c:orientation val="minMax"/>
        </c:scaling>
        <c:delete val="0"/>
        <c:axPos val="b"/>
        <c:numFmt formatCode="#,##0" sourceLinked="0"/>
        <c:majorTickMark val="out"/>
        <c:minorTickMark val="none"/>
        <c:tickLblPos val="nextTo"/>
        <c:spPr>
          <a:ln>
            <a:solidFill>
              <a:srgbClr val="3F4A74"/>
            </a:solidFill>
          </a:ln>
        </c:spPr>
        <c:txPr>
          <a:bodyPr/>
          <a:lstStyle/>
          <a:p>
            <a:pPr>
              <a:defRPr lang="es-ES" sz="900">
                <a:solidFill>
                  <a:srgbClr val="3F4A74"/>
                </a:solidFill>
                <a:latin typeface="Roboto Light" panose="02000000000000000000" pitchFamily="2" charset="0"/>
                <a:ea typeface="Roboto Light" panose="02000000000000000000" pitchFamily="2" charset="0"/>
              </a:defRPr>
            </a:pPr>
            <a:endParaRPr lang="es-ES"/>
          </a:p>
        </c:txPr>
        <c:crossAx val="105257216"/>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ca-ES" sz="1400" noProof="0" dirty="0" smtClean="0">
                <a:solidFill>
                  <a:srgbClr val="3F4A74"/>
                </a:solidFill>
                <a:latin typeface="Roboto Light" panose="02000000000000000000" pitchFamily="2" charset="0"/>
                <a:ea typeface="Roboto Light" panose="02000000000000000000" pitchFamily="2" charset="0"/>
              </a:rPr>
              <a:t>Pressupostos</a:t>
            </a:r>
            <a:r>
              <a:rPr lang="ca-ES" sz="1400" baseline="0" noProof="0" dirty="0" smtClean="0">
                <a:solidFill>
                  <a:srgbClr val="3F4A74"/>
                </a:solidFill>
                <a:latin typeface="Roboto Light" panose="02000000000000000000" pitchFamily="2" charset="0"/>
                <a:ea typeface="Roboto Light" panose="02000000000000000000" pitchFamily="2" charset="0"/>
              </a:rPr>
              <a:t> generals de l’Estat 2018 </a:t>
            </a:r>
            <a:r>
              <a:rPr lang="ca-ES" sz="1400" noProof="0" dirty="0" smtClean="0">
                <a:solidFill>
                  <a:srgbClr val="3F4A74"/>
                </a:solidFill>
                <a:latin typeface="Roboto Light" panose="02000000000000000000" pitchFamily="2" charset="0"/>
                <a:ea typeface="Roboto Light" panose="02000000000000000000" pitchFamily="2" charset="0"/>
              </a:rPr>
              <a:t>(en milions</a:t>
            </a:r>
            <a:r>
              <a:rPr lang="ca-ES" sz="1400" baseline="0" noProof="0" dirty="0" smtClean="0">
                <a:solidFill>
                  <a:srgbClr val="3F4A74"/>
                </a:solidFill>
                <a:latin typeface="Roboto Light" panose="02000000000000000000" pitchFamily="2" charset="0"/>
                <a:ea typeface="Roboto Light" panose="02000000000000000000" pitchFamily="2" charset="0"/>
              </a:rPr>
              <a:t> d’euros</a:t>
            </a:r>
            <a:r>
              <a:rPr lang="ca-ES" sz="1400" noProof="0" dirty="0" smtClean="0">
                <a:solidFill>
                  <a:srgbClr val="3F4A74"/>
                </a:solidFill>
                <a:latin typeface="Roboto Light" panose="02000000000000000000" pitchFamily="2" charset="0"/>
                <a:ea typeface="Roboto Light" panose="02000000000000000000" pitchFamily="2" charset="0"/>
              </a:rPr>
              <a:t>)</a:t>
            </a:r>
            <a:endParaRPr lang="ca-ES" sz="1400" noProof="0" dirty="0">
              <a:solidFill>
                <a:srgbClr val="3F4A74"/>
              </a:solidFill>
              <a:latin typeface="Roboto Light" panose="02000000000000000000" pitchFamily="2" charset="0"/>
              <a:ea typeface="Roboto Light" panose="02000000000000000000" pitchFamily="2" charset="0"/>
            </a:endParaRPr>
          </a:p>
        </c:rich>
      </c:tx>
      <c:layout>
        <c:manualLayout>
          <c:xMode val="edge"/>
          <c:yMode val="edge"/>
          <c:x val="0.51136105983787006"/>
          <c:y val="8.2105097110288516E-3"/>
        </c:manualLayout>
      </c:layout>
      <c:overlay val="0"/>
    </c:title>
    <c:autoTitleDeleted val="0"/>
    <c:plotArea>
      <c:layout/>
      <c:barChart>
        <c:barDir val="bar"/>
        <c:grouping val="clustered"/>
        <c:varyColors val="0"/>
        <c:ser>
          <c:idx val="0"/>
          <c:order val="0"/>
          <c:tx>
            <c:strRef>
              <c:f>Hoja1!$B$1</c:f>
              <c:strCache>
                <c:ptCount val="1"/>
                <c:pt idx="0">
                  <c:v>Serie 1</c:v>
                </c:pt>
              </c:strCache>
            </c:strRef>
          </c:tx>
          <c:spPr>
            <a:solidFill>
              <a:srgbClr val="F04E45"/>
            </a:solidFill>
          </c:spPr>
          <c:invertIfNegative val="0"/>
          <c:dLbls>
            <c:spPr>
              <a:noFill/>
              <a:ln>
                <a:noFill/>
              </a:ln>
              <a:effectLst/>
            </c:spPr>
            <c:txPr>
              <a:bodyPr/>
              <a:lstStyle/>
              <a:p>
                <a:pPr>
                  <a:defRPr lang="es-ES" sz="900">
                    <a:solidFill>
                      <a:srgbClr val="3F4A74"/>
                    </a:solidFill>
                    <a:latin typeface="Roboto Black" panose="02000000000000000000" pitchFamily="2" charset="0"/>
                    <a:ea typeface="Roboto Black" panose="02000000000000000000" pitchFamily="2"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Hoja1!$A$2:$A$27</c:f>
              <c:strCache>
                <c:ptCount val="26"/>
                <c:pt idx="0">
                  <c:v>Deuda Pública</c:v>
                </c:pt>
                <c:pt idx="1">
                  <c:v>Transferencias a otras Administraciones Públicas</c:v>
                </c:pt>
                <c:pt idx="2">
                  <c:v>Administración financiera y tributaria</c:v>
                </c:pt>
                <c:pt idx="3">
                  <c:v>Servicios de carácter general</c:v>
                </c:pt>
                <c:pt idx="4">
                  <c:v>Órganos constitucionales, Gobierno y Otros</c:v>
                </c:pt>
                <c:pt idx="5">
                  <c:v>Otras actuaciones de carácter económico</c:v>
                </c:pt>
                <c:pt idx="6">
                  <c:v>Investigación, desarrollo e innovación</c:v>
                </c:pt>
                <c:pt idx="7">
                  <c:v>Infraestructuras</c:v>
                </c:pt>
                <c:pt idx="8">
                  <c:v>Subvenciones al transporte</c:v>
                </c:pt>
                <c:pt idx="9">
                  <c:v>Comercio, turismo y PYMES</c:v>
                </c:pt>
                <c:pt idx="10">
                  <c:v>Industria y energía</c:v>
                </c:pt>
                <c:pt idx="11">
                  <c:v>Agricultura, pesca y alimentación</c:v>
                </c:pt>
                <c:pt idx="12">
                  <c:v>Cultura</c:v>
                </c:pt>
                <c:pt idx="13">
                  <c:v>Educación</c:v>
                </c:pt>
                <c:pt idx="14">
                  <c:v>Sanidad</c:v>
                </c:pt>
                <c:pt idx="15">
                  <c:v>Gestión y administración de la Seguridad Social</c:v>
                </c:pt>
                <c:pt idx="16">
                  <c:v>Acceso a la vivienda y fomento de la edificación</c:v>
                </c:pt>
                <c:pt idx="17">
                  <c:v>Desempleo</c:v>
                </c:pt>
                <c:pt idx="18">
                  <c:v>Fomento del empleo</c:v>
                </c:pt>
                <c:pt idx="19">
                  <c:v>Servicios soiales y promoción social</c:v>
                </c:pt>
                <c:pt idx="20">
                  <c:v>Otras prestaciones económicas</c:v>
                </c:pt>
                <c:pt idx="21">
                  <c:v>Pensiones</c:v>
                </c:pt>
                <c:pt idx="22">
                  <c:v>Política exterior</c:v>
                </c:pt>
                <c:pt idx="23">
                  <c:v>Seguridad ciudadana e instituciones penitenciarias</c:v>
                </c:pt>
                <c:pt idx="24">
                  <c:v>Defensa</c:v>
                </c:pt>
                <c:pt idx="25">
                  <c:v>Justicia</c:v>
                </c:pt>
              </c:strCache>
            </c:strRef>
          </c:cat>
          <c:val>
            <c:numRef>
              <c:f>Hoja1!$B$2:$B$27</c:f>
              <c:numCache>
                <c:formatCode>#,##0.00</c:formatCode>
                <c:ptCount val="26"/>
                <c:pt idx="0">
                  <c:v>31547.480000000003</c:v>
                </c:pt>
                <c:pt idx="1">
                  <c:v>49510.400000000001</c:v>
                </c:pt>
                <c:pt idx="2">
                  <c:v>1389.52</c:v>
                </c:pt>
                <c:pt idx="3">
                  <c:v>24658.6</c:v>
                </c:pt>
                <c:pt idx="4">
                  <c:v>681.45999999999992</c:v>
                </c:pt>
                <c:pt idx="5">
                  <c:v>639.47</c:v>
                </c:pt>
                <c:pt idx="6">
                  <c:v>7050.07</c:v>
                </c:pt>
                <c:pt idx="7">
                  <c:v>5656.5</c:v>
                </c:pt>
                <c:pt idx="8">
                  <c:v>2148.7599999999998</c:v>
                </c:pt>
                <c:pt idx="9">
                  <c:v>896.2</c:v>
                </c:pt>
                <c:pt idx="10">
                  <c:v>5768.8200000000006</c:v>
                </c:pt>
                <c:pt idx="11">
                  <c:v>7500.18</c:v>
                </c:pt>
                <c:pt idx="12">
                  <c:v>856.15</c:v>
                </c:pt>
                <c:pt idx="13">
                  <c:v>2581.9</c:v>
                </c:pt>
                <c:pt idx="14">
                  <c:v>4253.25</c:v>
                </c:pt>
                <c:pt idx="15">
                  <c:v>17296.740000000005</c:v>
                </c:pt>
                <c:pt idx="16">
                  <c:v>481.24</c:v>
                </c:pt>
                <c:pt idx="17">
                  <c:v>17702.18</c:v>
                </c:pt>
                <c:pt idx="18">
                  <c:v>5716.14</c:v>
                </c:pt>
                <c:pt idx="19">
                  <c:v>2630.3300000000004</c:v>
                </c:pt>
                <c:pt idx="20">
                  <c:v>14388.359999999999</c:v>
                </c:pt>
                <c:pt idx="21">
                  <c:v>144834.29999999999</c:v>
                </c:pt>
                <c:pt idx="22">
                  <c:v>1581.44</c:v>
                </c:pt>
                <c:pt idx="23">
                  <c:v>8418.1299999999974</c:v>
                </c:pt>
                <c:pt idx="24">
                  <c:v>8400.56</c:v>
                </c:pt>
                <c:pt idx="25">
                  <c:v>1780.74</c:v>
                </c:pt>
              </c:numCache>
            </c:numRef>
          </c:val>
          <c:extLst>
            <c:ext xmlns:c16="http://schemas.microsoft.com/office/drawing/2014/chart" uri="{C3380CC4-5D6E-409C-BE32-E72D297353CC}">
              <c16:uniqueId val="{00000000-640A-4698-AE04-581877746D91}"/>
            </c:ext>
          </c:extLst>
        </c:ser>
        <c:dLbls>
          <c:showLegendKey val="0"/>
          <c:showVal val="0"/>
          <c:showCatName val="0"/>
          <c:showSerName val="0"/>
          <c:showPercent val="0"/>
          <c:showBubbleSize val="0"/>
        </c:dLbls>
        <c:gapWidth val="150"/>
        <c:axId val="135858048"/>
        <c:axId val="135859584"/>
      </c:barChart>
      <c:catAx>
        <c:axId val="135858048"/>
        <c:scaling>
          <c:orientation val="minMax"/>
        </c:scaling>
        <c:delete val="0"/>
        <c:axPos val="l"/>
        <c:numFmt formatCode="General" sourceLinked="0"/>
        <c:majorTickMark val="out"/>
        <c:minorTickMark val="none"/>
        <c:tickLblPos val="nextTo"/>
        <c:txPr>
          <a:bodyPr/>
          <a:lstStyle/>
          <a:p>
            <a:pPr>
              <a:defRPr lang="es-ES" sz="1000">
                <a:solidFill>
                  <a:srgbClr val="3F4A74"/>
                </a:solidFill>
                <a:latin typeface="Roboto Black" panose="02000000000000000000" pitchFamily="2" charset="0"/>
                <a:ea typeface="Roboto Black" panose="02000000000000000000" pitchFamily="2" charset="0"/>
              </a:defRPr>
            </a:pPr>
            <a:endParaRPr lang="es-ES"/>
          </a:p>
        </c:txPr>
        <c:crossAx val="135859584"/>
        <c:crosses val="autoZero"/>
        <c:auto val="1"/>
        <c:lblAlgn val="ctr"/>
        <c:lblOffset val="100"/>
        <c:noMultiLvlLbl val="0"/>
      </c:catAx>
      <c:valAx>
        <c:axId val="135859584"/>
        <c:scaling>
          <c:orientation val="minMax"/>
        </c:scaling>
        <c:delete val="0"/>
        <c:axPos val="b"/>
        <c:numFmt formatCode="#,##0" sourceLinked="0"/>
        <c:majorTickMark val="out"/>
        <c:minorTickMark val="none"/>
        <c:tickLblPos val="nextTo"/>
        <c:spPr>
          <a:ln>
            <a:solidFill>
              <a:srgbClr val="3F4A74"/>
            </a:solidFill>
          </a:ln>
        </c:spPr>
        <c:txPr>
          <a:bodyPr/>
          <a:lstStyle/>
          <a:p>
            <a:pPr>
              <a:defRPr lang="es-ES" sz="900">
                <a:solidFill>
                  <a:srgbClr val="3F4A74"/>
                </a:solidFill>
                <a:latin typeface="Roboto Light" panose="02000000000000000000" pitchFamily="2" charset="0"/>
                <a:ea typeface="Roboto Light" panose="02000000000000000000" pitchFamily="2" charset="0"/>
              </a:defRPr>
            </a:pPr>
            <a:endParaRPr lang="es-ES"/>
          </a:p>
        </c:txPr>
        <c:crossAx val="135858048"/>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50515A6-11B7-4FD0-B016-502ED49CF59B}" type="datetimeFigureOut">
              <a:rPr lang="ca-ES" smtClean="0"/>
              <a:pPr/>
              <a:t>03/10/2018</a:t>
            </a:fld>
            <a:endParaRPr lang="ca-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a-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B4ED50A-745A-40A5-BCA3-0C57AD66BB4F}" type="slidenum">
              <a:rPr lang="ca-ES" smtClean="0"/>
              <a:pPr/>
              <a:t>‹Nº›</a:t>
            </a:fld>
            <a:endParaRPr lang="ca-ES"/>
          </a:p>
        </p:txBody>
      </p:sp>
    </p:spTree>
    <p:extLst>
      <p:ext uri="{BB962C8B-B14F-4D97-AF65-F5344CB8AC3E}">
        <p14:creationId xmlns:p14="http://schemas.microsoft.com/office/powerpoint/2010/main" val="892061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47" name="Shape 47"/>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val="1905687354"/>
      </p:ext>
    </p:extLst>
  </p:cSld>
  <p:clrMap bg1="lt1" tx1="dk1" bg2="lt2" tx2="dk2" accent1="accent1" accent2="accent2" accent3="accent3" accent4="accent4" accent5="accent5" accent6="accent6" hlink="hlink" folHlink="folHlink"/>
  <p:hf hdr="0" ftr="0" dt="0"/>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solidFill>
            <a:schemeClr val="tx1"/>
          </a:solidFill>
          <a:ln>
            <a:solidFill>
              <a:schemeClr val="tx1"/>
            </a:solidFill>
          </a:ln>
        </p:spPr>
      </p:sp>
      <p:sp>
        <p:nvSpPr>
          <p:cNvPr id="3" name="2 Marcador de notas"/>
          <p:cNvSpPr>
            <a:spLocks noGrp="1"/>
          </p:cNvSpPr>
          <p:nvPr>
            <p:ph type="body" idx="1"/>
          </p:nvPr>
        </p:nvSpPr>
        <p:spPr>
          <a:noFill/>
          <a:ln>
            <a:noFill/>
          </a:ln>
        </p:spPr>
        <p:txBody>
          <a:bodyPr/>
          <a:lstStyle/>
          <a:p>
            <a:pPr algn="just"/>
            <a:r>
              <a:rPr lang="ca-ES" sz="900" dirty="0" smtClean="0">
                <a:latin typeface="Roboto" panose="02000000000000000000" pitchFamily="2" charset="0"/>
                <a:ea typeface="Roboto" panose="02000000000000000000" pitchFamily="2" charset="0"/>
                <a:cs typeface="+mj-cs"/>
                <a:sym typeface="Avenir Roman"/>
              </a:rPr>
              <a:t>Presenti’s: nom i descripció ràpida del que fa a la seva feina. És important que els estudiants vegin que els parla un expert i que els pot explicar anècdotes i casos reals. Va a l’aula en nom </a:t>
            </a:r>
            <a:r>
              <a:rPr lang="ca-ES" sz="900" dirty="0" err="1" smtClean="0">
                <a:latin typeface="Roboto" panose="02000000000000000000" pitchFamily="2" charset="0"/>
                <a:ea typeface="Roboto" panose="02000000000000000000" pitchFamily="2" charset="0"/>
                <a:cs typeface="+mj-cs"/>
                <a:sym typeface="Avenir Roman"/>
              </a:rPr>
              <a:t>d’EFEC</a:t>
            </a:r>
            <a:r>
              <a:rPr lang="ca-ES" sz="900" dirty="0" smtClean="0">
                <a:latin typeface="Roboto" panose="02000000000000000000" pitchFamily="2" charset="0"/>
                <a:ea typeface="Roboto" panose="02000000000000000000" pitchFamily="2" charset="0"/>
                <a:cs typeface="+mj-cs"/>
                <a:sym typeface="Avenir Roman"/>
              </a:rPr>
              <a:t>.</a:t>
            </a:r>
          </a:p>
          <a:p>
            <a:pPr algn="just"/>
            <a:r>
              <a:rPr lang="ca-ES" sz="900" dirty="0" smtClean="0">
                <a:latin typeface="Roboto" panose="02000000000000000000" pitchFamily="2" charset="0"/>
                <a:ea typeface="Roboto" panose="02000000000000000000" pitchFamily="2" charset="0"/>
                <a:cs typeface="+mj-cs"/>
                <a:sym typeface="Avenir Roman"/>
              </a:rPr>
              <a:t>En cap cas </a:t>
            </a:r>
            <a:r>
              <a:rPr lang="ca-ES" sz="900" b="1" dirty="0" smtClean="0">
                <a:latin typeface="Roboto" panose="02000000000000000000" pitchFamily="2" charset="0"/>
                <a:ea typeface="Roboto" panose="02000000000000000000" pitchFamily="2" charset="0"/>
                <a:cs typeface="+mj-cs"/>
                <a:sym typeface="Avenir Roman"/>
              </a:rPr>
              <a:t>no pot fer cap acció comercial ni publicitària. (Recordi el decàleg del voluntari)</a:t>
            </a:r>
            <a:r>
              <a:rPr lang="ca-ES" sz="900" dirty="0" smtClean="0">
                <a:latin typeface="Roboto" panose="02000000000000000000" pitchFamily="2" charset="0"/>
                <a:ea typeface="Roboto" panose="02000000000000000000" pitchFamily="2" charset="0"/>
                <a:cs typeface="+mj-cs"/>
                <a:sym typeface="Avenir Roman"/>
              </a:rPr>
              <a:t>. </a:t>
            </a:r>
          </a:p>
          <a:p>
            <a:pPr algn="just"/>
            <a:r>
              <a:rPr lang="ca-ES" sz="900" dirty="0" smtClean="0">
                <a:latin typeface="Roboto" panose="02000000000000000000" pitchFamily="2" charset="0"/>
                <a:ea typeface="Roboto" panose="02000000000000000000" pitchFamily="2" charset="0"/>
                <a:cs typeface="+mj-cs"/>
                <a:sym typeface="Avenir Roman"/>
              </a:rPr>
              <a:t> </a:t>
            </a:r>
            <a:br>
              <a:rPr lang="ca-ES" sz="900" dirty="0" smtClean="0">
                <a:latin typeface="Roboto" panose="02000000000000000000" pitchFamily="2" charset="0"/>
                <a:ea typeface="Roboto" panose="02000000000000000000" pitchFamily="2" charset="0"/>
                <a:cs typeface="+mj-cs"/>
                <a:sym typeface="Avenir Roman"/>
              </a:rPr>
            </a:br>
            <a:r>
              <a:rPr lang="ca-ES" sz="900" dirty="0" smtClean="0">
                <a:latin typeface="Roboto" panose="02000000000000000000" pitchFamily="2" charset="0"/>
                <a:ea typeface="Roboto" panose="02000000000000000000" pitchFamily="2" charset="0"/>
                <a:cs typeface="+mj-cs"/>
                <a:sym typeface="Avenir Roman"/>
              </a:rPr>
              <a:t>Atenció: aquest taller parla sobre els impostos, però té un 5 de 5 més complex que el dels altres tallers, ja que permet fer activitats sobre conceptes financers que no donen per fer un taller sencer. </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b="1" dirty="0" smtClean="0">
                <a:latin typeface="Roboto" panose="02000000000000000000" pitchFamily="2" charset="0"/>
                <a:ea typeface="Roboto" panose="02000000000000000000" pitchFamily="2" charset="0"/>
                <a:cs typeface="+mj-cs"/>
                <a:sym typeface="Avenir Roman"/>
              </a:rPr>
              <a:t>Objectius d’aprenentatge:</a:t>
            </a:r>
            <a:endParaRPr lang="ca-ES" sz="900" dirty="0" smtClean="0">
              <a:latin typeface="Roboto" panose="02000000000000000000" pitchFamily="2" charset="0"/>
              <a:ea typeface="Roboto" panose="02000000000000000000" pitchFamily="2" charset="0"/>
              <a:cs typeface="+mj-cs"/>
              <a:sym typeface="Avenir Roman"/>
            </a:endParaRPr>
          </a:p>
          <a:p>
            <a:pPr lvl="0"/>
            <a:r>
              <a:rPr lang="ca-ES" sz="900" dirty="0" smtClean="0">
                <a:latin typeface="Roboto" panose="02000000000000000000" pitchFamily="2" charset="0"/>
                <a:ea typeface="Roboto" panose="02000000000000000000" pitchFamily="2" charset="0"/>
                <a:cs typeface="+mj-cs"/>
                <a:sym typeface="Avenir Roman"/>
              </a:rPr>
              <a:t>Reflexionar sobre el consum i com triar entre les diferents «ofertes» del súper. </a:t>
            </a:r>
            <a:endParaRPr lang="es-ES" sz="900" dirty="0" smtClean="0">
              <a:latin typeface="Roboto" panose="02000000000000000000" pitchFamily="2" charset="0"/>
              <a:ea typeface="Roboto" panose="02000000000000000000" pitchFamily="2" charset="0"/>
              <a:cs typeface="+mj-cs"/>
              <a:sym typeface="Avenir Roman"/>
            </a:endParaRPr>
          </a:p>
          <a:p>
            <a:pPr lvl="0"/>
            <a:r>
              <a:rPr lang="ca-ES" sz="900" dirty="0" smtClean="0">
                <a:latin typeface="Roboto" panose="02000000000000000000" pitchFamily="2" charset="0"/>
                <a:ea typeface="Roboto" panose="02000000000000000000" pitchFamily="2" charset="0"/>
                <a:cs typeface="+mj-cs"/>
                <a:sym typeface="Avenir Roman"/>
              </a:rPr>
              <a:t>Entendre la importància de revisar les transaccions quotidianes i el funcionament dels impostos més importants per als ciutadans: IRPF i IVA. </a:t>
            </a:r>
            <a:endParaRPr lang="es-ES" sz="900" dirty="0" smtClean="0">
              <a:latin typeface="Roboto" panose="02000000000000000000" pitchFamily="2" charset="0"/>
              <a:ea typeface="Roboto" panose="02000000000000000000" pitchFamily="2" charset="0"/>
              <a:cs typeface="+mj-cs"/>
              <a:sym typeface="Avenir Roman"/>
            </a:endParaRPr>
          </a:p>
          <a:p>
            <a:pPr lvl="0"/>
            <a:r>
              <a:rPr lang="ca-ES" sz="900" dirty="0" smtClean="0">
                <a:latin typeface="Roboto" panose="02000000000000000000" pitchFamily="2" charset="0"/>
                <a:ea typeface="Roboto" panose="02000000000000000000" pitchFamily="2" charset="0"/>
                <a:cs typeface="+mj-cs"/>
                <a:sym typeface="Avenir Roman"/>
              </a:rPr>
              <a:t>Entendre la diferència entre els impostos directes i els indirectes.</a:t>
            </a:r>
            <a:endParaRPr lang="es-ES" sz="900" dirty="0" smtClean="0">
              <a:latin typeface="Roboto" panose="02000000000000000000" pitchFamily="2" charset="0"/>
              <a:ea typeface="Roboto" panose="02000000000000000000" pitchFamily="2" charset="0"/>
              <a:cs typeface="+mj-cs"/>
              <a:sym typeface="Avenir Roman"/>
            </a:endParaRPr>
          </a:p>
          <a:p>
            <a:pPr lvl="0"/>
            <a:r>
              <a:rPr lang="ca-ES" sz="900" dirty="0" smtClean="0">
                <a:latin typeface="Roboto" panose="02000000000000000000" pitchFamily="2" charset="0"/>
                <a:ea typeface="Roboto" panose="02000000000000000000" pitchFamily="2" charset="0"/>
                <a:cs typeface="+mj-cs"/>
                <a:sym typeface="Avenir Roman"/>
              </a:rPr>
              <a:t>Reconèixer la importància d’evitar el frau fiscal i les conseqüències.</a:t>
            </a:r>
            <a:endParaRPr lang="es-ES" sz="900" dirty="0" smtClean="0">
              <a:latin typeface="Roboto" panose="02000000000000000000" pitchFamily="2" charset="0"/>
              <a:ea typeface="Roboto" panose="02000000000000000000" pitchFamily="2" charset="0"/>
              <a:cs typeface="+mj-cs"/>
              <a:sym typeface="Avenir Roman"/>
            </a:endParaRPr>
          </a:p>
          <a:p>
            <a:pPr lvl="0"/>
            <a:r>
              <a:rPr lang="ca-ES" sz="900" dirty="0" smtClean="0">
                <a:latin typeface="Roboto" panose="02000000000000000000" pitchFamily="2" charset="0"/>
                <a:ea typeface="Roboto" panose="02000000000000000000" pitchFamily="2" charset="0"/>
                <a:cs typeface="+mj-cs"/>
                <a:sym typeface="Avenir Roman"/>
              </a:rPr>
              <a:t>Entendre els apartats de la nòmina (salari brut, pagues extres, retencions, contribucions a la Seguretat Social, etc.). </a:t>
            </a:r>
            <a:endParaRPr lang="es-ES" sz="900" dirty="0">
              <a:latin typeface="Roboto" panose="02000000000000000000" pitchFamily="2" charset="0"/>
              <a:ea typeface="Roboto" panose="02000000000000000000" pitchFamily="2" charset="0"/>
              <a:cs typeface="+mj-cs"/>
              <a:sym typeface="Avenir Roman"/>
            </a:endParaRPr>
          </a:p>
        </p:txBody>
      </p:sp>
    </p:spTree>
    <p:extLst>
      <p:ext uri="{BB962C8B-B14F-4D97-AF65-F5344CB8AC3E}">
        <p14:creationId xmlns:p14="http://schemas.microsoft.com/office/powerpoint/2010/main" val="28197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cs typeface="+mj-cs"/>
                <a:sym typeface="Avenir Roman"/>
              </a:rPr>
              <a:t>Explicarem la diferència entre impostos directes i indirectes. </a:t>
            </a:r>
          </a:p>
          <a:p>
            <a:pPr algn="just"/>
            <a:r>
              <a:rPr lang="ca-ES" sz="900" dirty="0" smtClean="0">
                <a:latin typeface="Roboto" panose="02000000000000000000" pitchFamily="2" charset="0"/>
                <a:ea typeface="Roboto" panose="02000000000000000000" pitchFamily="2" charset="0"/>
                <a:cs typeface="+mj-cs"/>
                <a:sym typeface="Avenir Roman"/>
              </a:rPr>
              <a:t>Es diuen directes els que graven (els que permeten a l’Administració Pública obtenir una part del que guanyen les persones i les empreses), una manifestació «directa» de la seva capacitat econòmica. Exemples d’impostos directes són: quan els treballadors cobren un salari, l’Administració pública es se’n queda una part per poder pagar totes les despeses que dèiem abans. Quan les empreses obtenen beneficis, l’Administració també fa el mateix. No és així quan tenen pèrdues, com succeeix quan hi ha crisi econòmica moltes vegades, ja que llavors no hi ha cap capacitat econòmica per gravar. </a:t>
            </a:r>
            <a:r>
              <a:rPr lang="ca-ES" sz="900" dirty="0" smtClean="0">
                <a:latin typeface="Roboto" panose="02000000000000000000" pitchFamily="2" charset="0"/>
                <a:ea typeface="Roboto" panose="02000000000000000000" pitchFamily="2" charset="0"/>
                <a:cs typeface="+mj-cs"/>
                <a:sym typeface="Avenir Roman"/>
              </a:rPr>
              <a:t>Si </a:t>
            </a:r>
            <a:r>
              <a:rPr lang="ca-ES" sz="900" dirty="0" smtClean="0">
                <a:latin typeface="Roboto" panose="02000000000000000000" pitchFamily="2" charset="0"/>
                <a:ea typeface="Roboto" panose="02000000000000000000" pitchFamily="2" charset="0"/>
                <a:cs typeface="+mj-cs"/>
                <a:sym typeface="Avenir Roman"/>
              </a:rPr>
              <a:t>heretem un patrimoni o ens regalen un vehicle, l’Administració també se’n queda una part. Els impostos directes són ideals per «redistribuir» la renda, ja que es grava, simplificant, a les persones amb major poder adquisitiu per donar-ho a les de menor. </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D’altra banda, es diuen impostos indirectes els que graven una manifestació «indirecta» de la capacitat econòmica de la gent. Si comprem un iot, però també quan ens comprem roba, demostrem en certa manera que tenim la suficient capacitat econòmica per fer-ho, que és precisament on actua l’impost. Exemples d’impostos indirectes són: els que graven quan comprem alguna cosa o quan rebem algun servei. Els més coneguts, són l’IVA i l’impost de transmissions patrimonials. </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Després de definir els indirectes podem fer la pregunta: Vosaltres, pagueu impostos? Poden tenir la sensació que això no va amb ells, que els impostos els paguen els adults, però ells cada vegada que consumeixen estan pagant un import indirecte, l’IVA, per tant ells també estan ajudant que les administracions disposin d’ingressos. A continuació els demanarem que diguin alguns impostos directes. Els apuntarem a la pissarra. Farem el mateix amb els indirectes.</a:t>
            </a:r>
            <a:endParaRPr lang="ca-ES" sz="900" dirty="0">
              <a:latin typeface="Roboto" panose="02000000000000000000" pitchFamily="2" charset="0"/>
              <a:ea typeface="Roboto" panose="02000000000000000000" pitchFamily="2" charset="0"/>
              <a:cs typeface="+mj-cs"/>
              <a:sym typeface="Avenir Roman"/>
            </a:endParaRPr>
          </a:p>
        </p:txBody>
      </p:sp>
    </p:spTree>
    <p:extLst>
      <p:ext uri="{BB962C8B-B14F-4D97-AF65-F5344CB8AC3E}">
        <p14:creationId xmlns:p14="http://schemas.microsoft.com/office/powerpoint/2010/main" val="41943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b="1" dirty="0" smtClean="0">
                <a:latin typeface="Roboto" panose="02000000000000000000" pitchFamily="2" charset="0"/>
                <a:ea typeface="Roboto" panose="02000000000000000000" pitchFamily="2" charset="0"/>
                <a:cs typeface="+mj-cs"/>
                <a:sym typeface="Avenir Roman"/>
              </a:rPr>
              <a:t>Activitat 1 </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L’activitat 1 serveix per explicar un impost directe. </a:t>
            </a:r>
            <a:r>
              <a:rPr lang="ca-ES" sz="900" dirty="0" err="1" smtClean="0">
                <a:latin typeface="Roboto" panose="02000000000000000000" pitchFamily="2" charset="0"/>
                <a:ea typeface="Roboto" panose="02000000000000000000" pitchFamily="2" charset="0"/>
                <a:cs typeface="+mj-cs"/>
                <a:sym typeface="Avenir Roman"/>
              </a:rPr>
              <a:t>L’IRPF</a:t>
            </a:r>
            <a:r>
              <a:rPr lang="ca-ES" sz="900" dirty="0" smtClean="0">
                <a:latin typeface="Roboto" panose="02000000000000000000" pitchFamily="2" charset="0"/>
                <a:ea typeface="Roboto" panose="02000000000000000000" pitchFamily="2" charset="0"/>
                <a:cs typeface="+mj-cs"/>
                <a:sym typeface="Avenir Roman"/>
              </a:rPr>
              <a:t>, quan més guanyem més paguem. Això ens permet parlar de diferents conceptes que han de quedar clar als alumnes:</a:t>
            </a:r>
          </a:p>
          <a:p>
            <a:pPr algn="just"/>
            <a:endParaRPr lang="ca-ES" sz="900" dirty="0" smtClean="0">
              <a:latin typeface="Roboto" panose="02000000000000000000" pitchFamily="2" charset="0"/>
              <a:ea typeface="Roboto" panose="02000000000000000000" pitchFamily="2" charset="0"/>
              <a:cs typeface="+mj-cs"/>
              <a:sym typeface="Avenir Roman"/>
            </a:endParaRPr>
          </a:p>
          <a:p>
            <a:pPr lvl="0" algn="just"/>
            <a:r>
              <a:rPr lang="ca-ES" sz="900" dirty="0" smtClean="0">
                <a:latin typeface="Roboto" panose="02000000000000000000" pitchFamily="2" charset="0"/>
                <a:ea typeface="Roboto" panose="02000000000000000000" pitchFamily="2" charset="0"/>
                <a:cs typeface="+mj-cs"/>
                <a:sym typeface="Avenir Roman"/>
              </a:rPr>
              <a:t>Diferència entre salari brut i salari net.</a:t>
            </a:r>
          </a:p>
          <a:p>
            <a:pPr lvl="0" algn="just"/>
            <a:r>
              <a:rPr lang="ca-ES" sz="900" dirty="0" smtClean="0">
                <a:latin typeface="Roboto" panose="02000000000000000000" pitchFamily="2" charset="0"/>
                <a:ea typeface="Roboto" panose="02000000000000000000" pitchFamily="2" charset="0"/>
                <a:cs typeface="+mj-cs"/>
                <a:sym typeface="Avenir Roman"/>
              </a:rPr>
              <a:t>L’empresari efectua la retenció al treballador.</a:t>
            </a:r>
          </a:p>
          <a:p>
            <a:pPr lvl="0" algn="just"/>
            <a:r>
              <a:rPr lang="ca-ES" sz="900" dirty="0" smtClean="0">
                <a:latin typeface="Roboto" panose="02000000000000000000" pitchFamily="2" charset="0"/>
                <a:ea typeface="Roboto" panose="02000000000000000000" pitchFamily="2" charset="0"/>
                <a:cs typeface="+mj-cs"/>
                <a:sym typeface="Avenir Roman"/>
              </a:rPr>
              <a:t>La progressivitat de l’impost .</a:t>
            </a:r>
            <a:endParaRPr lang="ca-ES" sz="900" dirty="0">
              <a:latin typeface="Roboto" panose="02000000000000000000" pitchFamily="2" charset="0"/>
              <a:ea typeface="Roboto" panose="02000000000000000000" pitchFamily="2" charset="0"/>
              <a:cs typeface="+mj-cs"/>
              <a:sym typeface="Avenir Roman"/>
            </a:endParaRPr>
          </a:p>
        </p:txBody>
      </p:sp>
    </p:spTree>
    <p:extLst>
      <p:ext uri="{BB962C8B-B14F-4D97-AF65-F5344CB8AC3E}">
        <p14:creationId xmlns:p14="http://schemas.microsoft.com/office/powerpoint/2010/main" val="241853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cs typeface="+mj-cs"/>
                <a:sym typeface="Avenir Roman"/>
              </a:rPr>
              <a:t>Demanarem als joves que indiquin què és el que fa que el salari net sigui inferior al brut. Posarem la foto d’una nòmina per tal que entenguin quins són els conceptes.</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No hi aprofundirem perquè no tindríem temps d’acabar el taller. </a:t>
            </a:r>
            <a:endParaRPr lang="ca-ES" sz="9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24735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cs typeface="+mj-cs"/>
                <a:sym typeface="Avenir Roman"/>
              </a:rPr>
              <a:t>Pot comentar que </a:t>
            </a:r>
            <a:r>
              <a:rPr lang="ca-ES" sz="900" dirty="0" err="1" smtClean="0">
                <a:latin typeface="Roboto" panose="02000000000000000000" pitchFamily="2" charset="0"/>
                <a:ea typeface="Roboto" panose="02000000000000000000" pitchFamily="2" charset="0"/>
                <a:cs typeface="+mj-cs"/>
                <a:sym typeface="Avenir Roman"/>
              </a:rPr>
              <a:t>l’IRPF</a:t>
            </a:r>
            <a:r>
              <a:rPr lang="ca-ES" sz="900" dirty="0" smtClean="0">
                <a:latin typeface="Roboto" panose="02000000000000000000" pitchFamily="2" charset="0"/>
                <a:ea typeface="Roboto" panose="02000000000000000000" pitchFamily="2" charset="0"/>
                <a:cs typeface="+mj-cs"/>
                <a:sym typeface="Avenir Roman"/>
              </a:rPr>
              <a:t> és un impost progressiu, a diferència de l’IVA que s’aplica</a:t>
            </a:r>
            <a:r>
              <a:rPr lang="ca-ES" sz="900" baseline="0" dirty="0" smtClean="0">
                <a:latin typeface="Roboto" panose="02000000000000000000" pitchFamily="2" charset="0"/>
                <a:ea typeface="Roboto" panose="02000000000000000000" pitchFamily="2" charset="0"/>
                <a:cs typeface="+mj-cs"/>
                <a:sym typeface="Avenir Roman"/>
              </a:rPr>
              <a:t> </a:t>
            </a:r>
            <a:r>
              <a:rPr lang="ca-ES" sz="900" dirty="0" smtClean="0">
                <a:latin typeface="Roboto" panose="02000000000000000000" pitchFamily="2" charset="0"/>
                <a:ea typeface="Roboto" panose="02000000000000000000" pitchFamily="2" charset="0"/>
                <a:cs typeface="+mj-cs"/>
                <a:sym typeface="Avenir Roman"/>
              </a:rPr>
              <a:t>independentment del nivell de renda (regressiu).</a:t>
            </a:r>
          </a:p>
          <a:p>
            <a:pPr algn="just"/>
            <a:r>
              <a:rPr lang="ca-ES" sz="900" dirty="0" smtClean="0">
                <a:latin typeface="Roboto" panose="02000000000000000000" pitchFamily="2" charset="0"/>
                <a:ea typeface="Roboto" panose="02000000000000000000" pitchFamily="2" charset="0"/>
                <a:cs typeface="+mj-cs"/>
                <a:sym typeface="Avenir Roman"/>
              </a:rPr>
              <a:t>POSAR-NE UN EXEMPLE:</a:t>
            </a:r>
          </a:p>
          <a:p>
            <a:pPr algn="just"/>
            <a:r>
              <a:rPr lang="ca-ES" sz="900" dirty="0" smtClean="0">
                <a:latin typeface="Roboto" panose="02000000000000000000" pitchFamily="2" charset="0"/>
                <a:ea typeface="Roboto" panose="02000000000000000000" pitchFamily="2" charset="0"/>
                <a:cs typeface="+mj-cs"/>
                <a:sym typeface="Avenir Roman"/>
              </a:rPr>
              <a:t>Una persona amb una base liquidable (ATENCIÓ: no és igual a ingressos, doncs faltaria incloure el mínim personal, deduccions, reduccions, etc.  No fa falta arribar a aquest detall, però pot comentar-ho) de 30.000 €.</a:t>
            </a:r>
          </a:p>
          <a:p>
            <a:pPr algn="just"/>
            <a:r>
              <a:rPr lang="ca-ES" sz="900" dirty="0" smtClean="0">
                <a:latin typeface="Roboto" panose="02000000000000000000" pitchFamily="2" charset="0"/>
                <a:ea typeface="Roboto" panose="02000000000000000000" pitchFamily="2" charset="0"/>
                <a:cs typeface="+mj-cs"/>
                <a:sym typeface="Avenir Roman"/>
              </a:rPr>
              <a:t>Fins 20.200,00 € paga 4.586,61 €.  La resta: 9.800 € * 29 % = 2.842 €.  Per tant el total de </a:t>
            </a:r>
            <a:r>
              <a:rPr lang="ca-ES" sz="900" dirty="0" err="1" smtClean="0">
                <a:latin typeface="Roboto" panose="02000000000000000000" pitchFamily="2" charset="0"/>
                <a:ea typeface="Roboto" panose="02000000000000000000" pitchFamily="2" charset="0"/>
                <a:cs typeface="+mj-cs"/>
                <a:sym typeface="Avenir Roman"/>
              </a:rPr>
              <a:t>l’IRPF</a:t>
            </a:r>
            <a:r>
              <a:rPr lang="ca-ES" sz="900" dirty="0" smtClean="0">
                <a:latin typeface="Roboto" panose="02000000000000000000" pitchFamily="2" charset="0"/>
                <a:ea typeface="Roboto" panose="02000000000000000000" pitchFamily="2" charset="0"/>
                <a:cs typeface="+mj-cs"/>
                <a:sym typeface="Avenir Roman"/>
              </a:rPr>
              <a:t> per la base general seria 7.428,61 €, que implica un tipus mitjà de 24,76 % (7.428,61 / 30.000).</a:t>
            </a:r>
            <a:endParaRPr lang="ca-ES" sz="900" dirty="0">
              <a:latin typeface="Roboto" panose="02000000000000000000" pitchFamily="2" charset="0"/>
              <a:ea typeface="Roboto" panose="02000000000000000000" pitchFamily="2" charset="0"/>
              <a:cs typeface="+mj-cs"/>
              <a:sym typeface="Avenir Roman"/>
            </a:endParaRPr>
          </a:p>
        </p:txBody>
      </p:sp>
    </p:spTree>
    <p:extLst>
      <p:ext uri="{BB962C8B-B14F-4D97-AF65-F5344CB8AC3E}">
        <p14:creationId xmlns:p14="http://schemas.microsoft.com/office/powerpoint/2010/main" val="307336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cs typeface="Verdana" pitchFamily="34" charset="0"/>
              </a:rPr>
              <a:t>Pot comentar que l’IRPF és un impost progressiu, a diferència de l’IVA que s’aplica igual independentment del nivell de renda (regressiu).</a:t>
            </a:r>
          </a:p>
          <a:p>
            <a:pPr algn="just"/>
            <a:r>
              <a:rPr lang="ca-ES" sz="900" dirty="0" smtClean="0">
                <a:latin typeface="Roboto" panose="02000000000000000000" pitchFamily="2" charset="0"/>
                <a:ea typeface="Roboto" panose="02000000000000000000" pitchFamily="2" charset="0"/>
                <a:cs typeface="Verdana" pitchFamily="34" charset="0"/>
              </a:rPr>
              <a:t>Posar exemples d’operacions que vagin a la base de l’estalvi:</a:t>
            </a:r>
          </a:p>
          <a:p>
            <a:pPr marL="165656" indent="-165656" algn="just">
              <a:buFontTx/>
              <a:buChar char="-"/>
            </a:pPr>
            <a:r>
              <a:rPr lang="ca-ES" sz="900" dirty="0" smtClean="0">
                <a:latin typeface="Roboto" panose="02000000000000000000" pitchFamily="2" charset="0"/>
                <a:ea typeface="Roboto" panose="02000000000000000000" pitchFamily="2" charset="0"/>
                <a:cs typeface="Verdana" pitchFamily="34" charset="0"/>
              </a:rPr>
              <a:t>Venda d’un negoci.</a:t>
            </a:r>
          </a:p>
          <a:p>
            <a:pPr marL="165656" indent="-165656" algn="just">
              <a:buFontTx/>
              <a:buChar char="-"/>
            </a:pPr>
            <a:r>
              <a:rPr lang="ca-ES" sz="900" dirty="0" smtClean="0">
                <a:latin typeface="Roboto" panose="02000000000000000000" pitchFamily="2" charset="0"/>
                <a:ea typeface="Roboto" panose="02000000000000000000" pitchFamily="2" charset="0"/>
                <a:cs typeface="Verdana" pitchFamily="34" charset="0"/>
              </a:rPr>
              <a:t>Venda d’accions o fons d’inversió.</a:t>
            </a:r>
          </a:p>
          <a:p>
            <a:pPr marL="165656" indent="-165656" algn="just">
              <a:buFontTx/>
              <a:buChar char="-"/>
            </a:pPr>
            <a:r>
              <a:rPr lang="ca-ES" sz="900" dirty="0" smtClean="0">
                <a:latin typeface="Roboto" panose="02000000000000000000" pitchFamily="2" charset="0"/>
                <a:ea typeface="Roboto" panose="02000000000000000000" pitchFamily="2" charset="0"/>
                <a:cs typeface="Verdana" pitchFamily="34" charset="0"/>
              </a:rPr>
              <a:t>Interessos per dipòsits o cupons de renda fixa.</a:t>
            </a:r>
          </a:p>
          <a:p>
            <a:pPr marL="165656" indent="-165656" algn="just">
              <a:buFontTx/>
              <a:buChar char="-"/>
            </a:pPr>
            <a:endParaRPr lang="ca-ES" sz="900" dirty="0" smtClean="0">
              <a:latin typeface="Roboto" panose="02000000000000000000" pitchFamily="2" charset="0"/>
              <a:ea typeface="Roboto" panose="02000000000000000000" pitchFamily="2" charset="0"/>
              <a:cs typeface="Verdana" pitchFamily="34" charset="0"/>
            </a:endParaRPr>
          </a:p>
          <a:p>
            <a:pPr marL="165656" indent="-165656" algn="just">
              <a:buFontTx/>
              <a:buChar char="-"/>
            </a:pPr>
            <a:r>
              <a:rPr lang="ca-ES" sz="900" dirty="0" smtClean="0">
                <a:latin typeface="Roboto" panose="02000000000000000000" pitchFamily="2" charset="0"/>
                <a:ea typeface="Roboto" panose="02000000000000000000" pitchFamily="2" charset="0"/>
                <a:cs typeface="Verdana" pitchFamily="34" charset="0"/>
              </a:rPr>
              <a:t>Per exemple, una persona que la base liquidable de l’estalvi sigui de 10.000 €  haurà de pagar:</a:t>
            </a:r>
          </a:p>
          <a:p>
            <a:pPr algn="just"/>
            <a:r>
              <a:rPr lang="ca-ES" sz="900" dirty="0" smtClean="0">
                <a:latin typeface="Roboto" panose="02000000000000000000" pitchFamily="2" charset="0"/>
                <a:ea typeface="Roboto" panose="02000000000000000000" pitchFamily="2" charset="0"/>
                <a:cs typeface="Verdana" pitchFamily="34" charset="0"/>
              </a:rPr>
              <a:t>Els primers 6.000 € *</a:t>
            </a:r>
            <a:r>
              <a:rPr lang="ca-ES" sz="900" baseline="0" dirty="0" smtClean="0">
                <a:latin typeface="Roboto" panose="02000000000000000000" pitchFamily="2" charset="0"/>
                <a:ea typeface="Roboto" panose="02000000000000000000" pitchFamily="2" charset="0"/>
                <a:cs typeface="Verdana" pitchFamily="34" charset="0"/>
              </a:rPr>
              <a:t> </a:t>
            </a:r>
            <a:r>
              <a:rPr lang="ca-ES" sz="900" dirty="0" smtClean="0">
                <a:latin typeface="Roboto" panose="02000000000000000000" pitchFamily="2" charset="0"/>
                <a:ea typeface="Roboto" panose="02000000000000000000" pitchFamily="2" charset="0"/>
                <a:cs typeface="Verdana" pitchFamily="34" charset="0"/>
              </a:rPr>
              <a:t>0,19 = 1.140 €</a:t>
            </a:r>
          </a:p>
          <a:p>
            <a:pPr algn="just"/>
            <a:r>
              <a:rPr lang="ca-ES" sz="900" dirty="0" smtClean="0">
                <a:latin typeface="Roboto" panose="02000000000000000000" pitchFamily="2" charset="0"/>
                <a:ea typeface="Roboto" panose="02000000000000000000" pitchFamily="2" charset="0"/>
                <a:cs typeface="Verdana" pitchFamily="34" charset="0"/>
              </a:rPr>
              <a:t>Pels altres 4.000 €</a:t>
            </a:r>
            <a:r>
              <a:rPr lang="ca-ES" sz="900" baseline="0" dirty="0" smtClean="0">
                <a:latin typeface="Roboto" panose="02000000000000000000" pitchFamily="2" charset="0"/>
                <a:ea typeface="Roboto" panose="02000000000000000000" pitchFamily="2" charset="0"/>
                <a:cs typeface="Verdana" pitchFamily="34" charset="0"/>
              </a:rPr>
              <a:t> </a:t>
            </a:r>
            <a:r>
              <a:rPr lang="ca-ES" sz="900" dirty="0" smtClean="0">
                <a:latin typeface="Roboto" panose="02000000000000000000" pitchFamily="2" charset="0"/>
                <a:ea typeface="Roboto" panose="02000000000000000000" pitchFamily="2" charset="0"/>
                <a:cs typeface="Verdana" pitchFamily="34" charset="0"/>
              </a:rPr>
              <a:t>* 0,21 = 840 €</a:t>
            </a:r>
          </a:p>
          <a:p>
            <a:pPr algn="just"/>
            <a:r>
              <a:rPr lang="ca-ES" sz="900" dirty="0" smtClean="0">
                <a:latin typeface="Roboto" panose="02000000000000000000" pitchFamily="2" charset="0"/>
                <a:ea typeface="Roboto" panose="02000000000000000000" pitchFamily="2" charset="0"/>
                <a:cs typeface="Verdana" pitchFamily="34" charset="0"/>
              </a:rPr>
              <a:t>TOTAL = 1.980 €.  Un tipus mitjà del 19,80 % (1.980 / 10.000)</a:t>
            </a:r>
          </a:p>
          <a:p>
            <a:pPr marL="165656" indent="-165656" algn="just">
              <a:buFontTx/>
              <a:buChar char="-"/>
            </a:pPr>
            <a:endParaRPr lang="ca-ES" sz="900" dirty="0" smtClean="0">
              <a:latin typeface="Roboto" panose="02000000000000000000" pitchFamily="2" charset="0"/>
              <a:ea typeface="Roboto" panose="02000000000000000000" pitchFamily="2" charset="0"/>
              <a:cs typeface="Verdana" pitchFamily="34" charset="0"/>
            </a:endParaRPr>
          </a:p>
          <a:p>
            <a:pPr marL="165656" indent="-165656" algn="just">
              <a:buFontTx/>
              <a:buChar char="-"/>
            </a:pPr>
            <a:r>
              <a:rPr lang="ca-ES" sz="900" dirty="0" smtClean="0">
                <a:latin typeface="Roboto" panose="02000000000000000000" pitchFamily="2" charset="0"/>
                <a:ea typeface="Roboto" panose="02000000000000000000" pitchFamily="2" charset="0"/>
                <a:cs typeface="Verdana" pitchFamily="34" charset="0"/>
              </a:rPr>
              <a:t>Posar un exemple numèric de com es liquida.</a:t>
            </a:r>
          </a:p>
        </p:txBody>
      </p:sp>
    </p:spTree>
    <p:extLst>
      <p:ext uri="{BB962C8B-B14F-4D97-AF65-F5344CB8AC3E}">
        <p14:creationId xmlns:p14="http://schemas.microsoft.com/office/powerpoint/2010/main" val="1804033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es-ES" sz="900" b="1" dirty="0" err="1" smtClean="0">
                <a:latin typeface="Roboto" panose="02000000000000000000" pitchFamily="2" charset="0"/>
                <a:ea typeface="Roboto" panose="02000000000000000000" pitchFamily="2" charset="0"/>
              </a:rPr>
              <a:t>Activitat</a:t>
            </a:r>
            <a:r>
              <a:rPr lang="es-ES" sz="900" b="1" baseline="0" dirty="0" smtClean="0">
                <a:latin typeface="Roboto" panose="02000000000000000000" pitchFamily="2" charset="0"/>
                <a:ea typeface="Roboto" panose="02000000000000000000" pitchFamily="2" charset="0"/>
              </a:rPr>
              <a:t> 2</a:t>
            </a:r>
            <a:endParaRPr lang="ca-ES" sz="900" b="1" dirty="0" smtClean="0">
              <a:latin typeface="Roboto" panose="02000000000000000000" pitchFamily="2" charset="0"/>
              <a:ea typeface="Roboto" panose="02000000000000000000" pitchFamily="2" charset="0"/>
            </a:endParaRPr>
          </a:p>
          <a:p>
            <a:pPr algn="just"/>
            <a:endParaRPr lang="ca-ES" sz="900" dirty="0" smtClean="0">
              <a:latin typeface="Roboto" panose="02000000000000000000" pitchFamily="2" charset="0"/>
              <a:ea typeface="Roboto" panose="02000000000000000000" pitchFamily="2" charset="0"/>
            </a:endParaRPr>
          </a:p>
          <a:p>
            <a:pPr algn="just"/>
            <a:r>
              <a:rPr lang="ca-ES" sz="900" dirty="0" smtClean="0">
                <a:latin typeface="Roboto" panose="02000000000000000000" pitchFamily="2" charset="0"/>
                <a:ea typeface="Roboto" panose="02000000000000000000" pitchFamily="2" charset="0"/>
              </a:rPr>
              <a:t>L’activitat 2 serveix per explicar un</a:t>
            </a:r>
            <a:r>
              <a:rPr lang="ca-ES" sz="900" baseline="0" dirty="0" smtClean="0">
                <a:latin typeface="Roboto" panose="02000000000000000000" pitchFamily="2" charset="0"/>
                <a:ea typeface="Roboto" panose="02000000000000000000" pitchFamily="2" charset="0"/>
              </a:rPr>
              <a:t> impost indirecte. Concretament l’IVA. É</a:t>
            </a:r>
            <a:r>
              <a:rPr lang="ca-ES" sz="900" dirty="0" smtClean="0">
                <a:latin typeface="Roboto" panose="02000000000000000000" pitchFamily="2" charset="0"/>
                <a:ea typeface="Roboto" panose="02000000000000000000" pitchFamily="2" charset="0"/>
              </a:rPr>
              <a:t>s un tribut de naturalesa indirecta que recau sobre el consum i grava: les entregues de béns i prestacions de serveis efectuades per empresaris i professionals, les adquisicions intracomunitàries i les importacions de béns.</a:t>
            </a:r>
          </a:p>
          <a:p>
            <a:pPr algn="just"/>
            <a:endParaRPr lang="ca-ES" sz="900" dirty="0" smtClean="0">
              <a:latin typeface="Roboto" panose="02000000000000000000" pitchFamily="2" charset="0"/>
              <a:ea typeface="Roboto" panose="02000000000000000000" pitchFamily="2" charset="0"/>
            </a:endParaRPr>
          </a:p>
          <a:p>
            <a:pPr algn="just"/>
            <a:r>
              <a:rPr lang="ca-ES" sz="900" dirty="0" smtClean="0">
                <a:latin typeface="Roboto" panose="02000000000000000000" pitchFamily="2" charset="0"/>
                <a:ea typeface="Roboto" panose="02000000000000000000" pitchFamily="2" charset="0"/>
              </a:rPr>
              <a:t>Durant l’exercici els joves aprendran que hi ha diferents tipus d’IVA segons la tipologia de producte o</a:t>
            </a:r>
            <a:r>
              <a:rPr lang="ca-ES" sz="900" baseline="0" dirty="0" smtClean="0">
                <a:latin typeface="Roboto" panose="02000000000000000000" pitchFamily="2" charset="0"/>
                <a:ea typeface="Roboto" panose="02000000000000000000" pitchFamily="2" charset="0"/>
              </a:rPr>
              <a:t> servei </a:t>
            </a:r>
            <a:r>
              <a:rPr lang="ca-ES" sz="900" dirty="0" smtClean="0">
                <a:latin typeface="Roboto" panose="02000000000000000000" pitchFamily="2" charset="0"/>
                <a:ea typeface="Roboto" panose="02000000000000000000" pitchFamily="2" charset="0"/>
              </a:rPr>
              <a:t>que es grava.</a:t>
            </a:r>
            <a:endParaRPr lang="ca-ES" sz="900" i="0" baseline="0" dirty="0" smtClean="0">
              <a:latin typeface="Roboto" panose="02000000000000000000" pitchFamily="2" charset="0"/>
              <a:ea typeface="Roboto" panose="02000000000000000000" pitchFamily="2" charset="0"/>
            </a:endParaRPr>
          </a:p>
          <a:p>
            <a:endParaRPr lang="ca-ES" dirty="0"/>
          </a:p>
        </p:txBody>
      </p:sp>
    </p:spTree>
    <p:extLst>
      <p:ext uri="{BB962C8B-B14F-4D97-AF65-F5344CB8AC3E}">
        <p14:creationId xmlns:p14="http://schemas.microsoft.com/office/powerpoint/2010/main" val="3962109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endParaRPr lang="ca-ES"/>
          </a:p>
        </p:txBody>
      </p:sp>
    </p:spTree>
    <p:extLst>
      <p:ext uri="{BB962C8B-B14F-4D97-AF65-F5344CB8AC3E}">
        <p14:creationId xmlns:p14="http://schemas.microsoft.com/office/powerpoint/2010/main" val="227617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cs typeface="+mj-cs"/>
                <a:sym typeface="Avenir Roman"/>
              </a:rPr>
              <a:t>En aquesta part del taller parlarem del frau fiscal, primer en general sobre el frau.</a:t>
            </a:r>
          </a:p>
          <a:p>
            <a:pPr algn="just"/>
            <a:r>
              <a:rPr lang="ca-ES" sz="900" dirty="0" smtClean="0">
                <a:latin typeface="Roboto" panose="02000000000000000000" pitchFamily="2" charset="0"/>
                <a:ea typeface="Roboto" panose="02000000000000000000" pitchFamily="2" charset="0"/>
                <a:cs typeface="+mj-cs"/>
                <a:sym typeface="Avenir Roman"/>
              </a:rPr>
              <a:t>Preguntarem als joves què és per ells el frau. I després els demanarem exemples de frau quotidià.</a:t>
            </a:r>
          </a:p>
          <a:p>
            <a:pPr algn="just"/>
            <a:r>
              <a:rPr lang="ca-ES" sz="900" dirty="0" smtClean="0">
                <a:latin typeface="Roboto" panose="02000000000000000000" pitchFamily="2" charset="0"/>
                <a:ea typeface="Roboto" panose="02000000000000000000" pitchFamily="2" charset="0"/>
                <a:cs typeface="+mj-cs"/>
                <a:sym typeface="Avenir Roman"/>
              </a:rPr>
              <a:t>Posem tres exemples de frau a la diapositiva: trucar el quilometratge d’una moto, colar-se al metro o quedar-se el canvi quan te’l donen malament.</a:t>
            </a:r>
          </a:p>
          <a:p>
            <a:pPr algn="just"/>
            <a:r>
              <a:rPr lang="ca-ES" sz="900" b="1" dirty="0" smtClean="0">
                <a:latin typeface="Roboto" panose="02000000000000000000" pitchFamily="2" charset="0"/>
                <a:ea typeface="Roboto" panose="02000000000000000000" pitchFamily="2" charset="0"/>
                <a:cs typeface="+mj-cs"/>
                <a:sym typeface="Avenir Roman"/>
              </a:rPr>
              <a:t>COMENTARIS:</a:t>
            </a:r>
            <a:r>
              <a:rPr lang="ca-ES" sz="900" dirty="0" smtClean="0">
                <a:latin typeface="Roboto" panose="02000000000000000000" pitchFamily="2" charset="0"/>
                <a:ea typeface="Roboto" panose="02000000000000000000" pitchFamily="2" charset="0"/>
                <a:cs typeface="+mj-cs"/>
                <a:sym typeface="Avenir Roman"/>
              </a:rPr>
              <a:t> </a:t>
            </a:r>
          </a:p>
          <a:p>
            <a:pPr algn="just"/>
            <a:r>
              <a:rPr lang="ca-ES" sz="900" u="sng" dirty="0" smtClean="0">
                <a:latin typeface="Roboto" panose="02000000000000000000" pitchFamily="2" charset="0"/>
                <a:ea typeface="Roboto" panose="02000000000000000000" pitchFamily="2" charset="0"/>
                <a:cs typeface="+mj-cs"/>
                <a:sym typeface="Avenir Roman"/>
              </a:rPr>
              <a:t>Introducció del concepte de frau</a:t>
            </a:r>
            <a:r>
              <a:rPr lang="ca-ES" sz="900" dirty="0" smtClean="0">
                <a:latin typeface="Roboto" panose="02000000000000000000" pitchFamily="2" charset="0"/>
                <a:ea typeface="Roboto" panose="02000000000000000000" pitchFamily="2" charset="0"/>
                <a:cs typeface="+mj-cs"/>
                <a:sym typeface="Avenir Roman"/>
              </a:rPr>
              <a:t> </a:t>
            </a:r>
          </a:p>
          <a:p>
            <a:pPr algn="just"/>
            <a:r>
              <a:rPr lang="ca-ES" sz="900" dirty="0" smtClean="0">
                <a:latin typeface="Roboto" panose="02000000000000000000" pitchFamily="2" charset="0"/>
                <a:ea typeface="Roboto" panose="02000000000000000000" pitchFamily="2" charset="0"/>
                <a:cs typeface="+mj-cs"/>
                <a:sym typeface="Avenir Roman"/>
              </a:rPr>
              <a:t>S’hauria d’indicar que els diccionaris defineixen el frau com l’acció d’enganyar algú per tal de procurar-se un avantatge en detriment d’aquest algú. </a:t>
            </a:r>
          </a:p>
          <a:p>
            <a:pPr algn="just"/>
            <a:r>
              <a:rPr lang="ca-ES" sz="900" dirty="0" smtClean="0">
                <a:latin typeface="Roboto" panose="02000000000000000000" pitchFamily="2" charset="0"/>
                <a:ea typeface="Roboto" panose="02000000000000000000" pitchFamily="2" charset="0"/>
                <a:cs typeface="+mj-cs"/>
                <a:sym typeface="Avenir Roman"/>
              </a:rPr>
              <a:t>Entre tots podem pensar, una mica, exemples senzills: </a:t>
            </a:r>
          </a:p>
          <a:p>
            <a:pPr algn="just">
              <a:buFont typeface="Arial" pitchFamily="34" charset="0"/>
              <a:buChar char="•"/>
            </a:pPr>
            <a:r>
              <a:rPr lang="ca-ES" sz="900" dirty="0" smtClean="0">
                <a:latin typeface="Roboto" panose="02000000000000000000" pitchFamily="2" charset="0"/>
                <a:ea typeface="Roboto" panose="02000000000000000000" pitchFamily="2" charset="0"/>
                <a:cs typeface="+mj-cs"/>
                <a:sym typeface="Avenir Roman"/>
              </a:rPr>
              <a:t> La meva àvia em dóna diners perquè em compri un llibre i jo m’ho gasto en un videojoc. </a:t>
            </a:r>
          </a:p>
          <a:p>
            <a:pPr algn="just">
              <a:buFont typeface="Arial" pitchFamily="34" charset="0"/>
              <a:buChar char="•"/>
            </a:pPr>
            <a:r>
              <a:rPr lang="ca-ES" sz="900" dirty="0" smtClean="0">
                <a:latin typeface="Roboto" panose="02000000000000000000" pitchFamily="2" charset="0"/>
                <a:ea typeface="Roboto" panose="02000000000000000000" pitchFamily="2" charset="0"/>
                <a:cs typeface="+mj-cs"/>
                <a:sym typeface="Avenir Roman"/>
              </a:rPr>
              <a:t> Venc una consola per Internet per un preu elevat, tot i que sé que no funciona gaire bé. </a:t>
            </a:r>
          </a:p>
          <a:p>
            <a:pPr algn="just">
              <a:buFont typeface="Arial" pitchFamily="34" charset="0"/>
              <a:buChar char="•"/>
            </a:pPr>
            <a:r>
              <a:rPr lang="ca-ES" sz="900" dirty="0" smtClean="0">
                <a:latin typeface="Roboto" panose="02000000000000000000" pitchFamily="2" charset="0"/>
                <a:ea typeface="Roboto" panose="02000000000000000000" pitchFamily="2" charset="0"/>
                <a:cs typeface="+mj-cs"/>
                <a:sym typeface="Avenir Roman"/>
              </a:rPr>
              <a:t> El mecànic m’arregla la moto i em diu que m’ha posat una peça nova en el motor, quan en realitat l’ha comprat de segona mà. </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El frau ha existit sempre, des de les èpoques més antigues. A l’antiga Roma, ja hi ha documentats processos per defraudació (contra Verres). Mullaven el blat perquè pesés més i el venien a pes per guanyar-hi més. </a:t>
            </a:r>
          </a:p>
          <a:p>
            <a:pPr algn="just"/>
            <a:r>
              <a:rPr lang="ca-ES" sz="900" dirty="0" smtClean="0">
                <a:latin typeface="Roboto" panose="02000000000000000000" pitchFamily="2" charset="0"/>
                <a:ea typeface="Roboto" panose="02000000000000000000" pitchFamily="2" charset="0"/>
                <a:cs typeface="+mj-cs"/>
                <a:sym typeface="Avenir Roman"/>
              </a:rPr>
              <a:t>Hi ha molts tipus de frau, tants com matèries sobre les quals es pot incidir. Nosaltres analitzarem únicament, l’anomenat frau tributari. </a:t>
            </a:r>
          </a:p>
          <a:p>
            <a:pPr algn="just"/>
            <a:r>
              <a:rPr lang="ca-ES" sz="900" dirty="0" smtClean="0">
                <a:latin typeface="Roboto" panose="02000000000000000000" pitchFamily="2" charset="0"/>
                <a:ea typeface="Roboto" panose="02000000000000000000" pitchFamily="2" charset="0"/>
                <a:cs typeface="+mj-cs"/>
                <a:sym typeface="Avenir Roman"/>
              </a:rPr>
              <a:t> </a:t>
            </a:r>
            <a:endParaRPr lang="ca-ES" sz="900" dirty="0">
              <a:latin typeface="Roboto" panose="02000000000000000000" pitchFamily="2" charset="0"/>
              <a:ea typeface="Roboto" panose="02000000000000000000" pitchFamily="2" charset="0"/>
              <a:cs typeface="+mj-cs"/>
              <a:sym typeface="Avenir Roman"/>
            </a:endParaRPr>
          </a:p>
        </p:txBody>
      </p:sp>
    </p:spTree>
    <p:extLst>
      <p:ext uri="{BB962C8B-B14F-4D97-AF65-F5344CB8AC3E}">
        <p14:creationId xmlns:p14="http://schemas.microsoft.com/office/powerpoint/2010/main" val="200941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rPr>
              <a:t>La tercera activitat consisteix a reflexionar sobre què</a:t>
            </a:r>
            <a:r>
              <a:rPr lang="ca-ES" sz="900" baseline="0" dirty="0" smtClean="0">
                <a:latin typeface="Roboto" panose="02000000000000000000" pitchFamily="2" charset="0"/>
                <a:ea typeface="Roboto" panose="02000000000000000000" pitchFamily="2" charset="0"/>
              </a:rPr>
              <a:t> faríem si ens trobéssim en la situació del Jaume. Per les experiències anteriors és una activitat que dona molt de si, es generen debats molt interessants sobre el frau.</a:t>
            </a:r>
            <a:endParaRPr lang="ca-ES" sz="900" dirty="0" smtClean="0">
              <a:latin typeface="Roboto" panose="02000000000000000000" pitchFamily="2" charset="0"/>
              <a:ea typeface="Roboto" panose="02000000000000000000" pitchFamily="2" charset="0"/>
            </a:endParaRPr>
          </a:p>
          <a:p>
            <a:pPr algn="just"/>
            <a:endParaRPr lang="ca-ES" sz="900" baseline="0" dirty="0" smtClean="0">
              <a:latin typeface="Roboto" panose="02000000000000000000" pitchFamily="2" charset="0"/>
              <a:ea typeface="Roboto" panose="02000000000000000000" pitchFamily="2" charset="0"/>
            </a:endParaRPr>
          </a:p>
          <a:p>
            <a:pPr algn="just"/>
            <a:r>
              <a:rPr lang="ca-ES" sz="900" dirty="0" smtClean="0">
                <a:solidFill>
                  <a:srgbClr val="002060"/>
                </a:solidFill>
                <a:latin typeface="Roboto" panose="02000000000000000000" pitchFamily="2" charset="0"/>
                <a:ea typeface="Roboto" panose="02000000000000000000" pitchFamily="2" charset="0"/>
                <a:cs typeface="Verdana" pitchFamily="34" charset="0"/>
              </a:rPr>
              <a:t>Potser algú creu que pot enganyar la Montse dient-li que li ha donat un bitllet de 50 € i quedar-se amb els</a:t>
            </a:r>
            <a:r>
              <a:rPr lang="ca-ES" sz="900" baseline="0" dirty="0" smtClean="0">
                <a:solidFill>
                  <a:srgbClr val="002060"/>
                </a:solidFill>
                <a:latin typeface="Roboto" panose="02000000000000000000" pitchFamily="2" charset="0"/>
                <a:ea typeface="Roboto" panose="02000000000000000000" pitchFamily="2" charset="0"/>
                <a:cs typeface="Verdana" pitchFamily="34" charset="0"/>
              </a:rPr>
              <a:t> diners </a:t>
            </a:r>
            <a:r>
              <a:rPr lang="ca-ES" sz="900" dirty="0" smtClean="0">
                <a:solidFill>
                  <a:srgbClr val="002060"/>
                </a:solidFill>
                <a:latin typeface="Roboto" panose="02000000000000000000" pitchFamily="2" charset="0"/>
                <a:ea typeface="Roboto" panose="02000000000000000000" pitchFamily="2" charset="0"/>
                <a:cs typeface="Verdana" pitchFamily="34" charset="0"/>
              </a:rPr>
              <a:t>que li donarà de més (35,50 €!!!).  </a:t>
            </a:r>
          </a:p>
          <a:p>
            <a:pPr algn="just"/>
            <a:r>
              <a:rPr lang="ca-ES" sz="900" dirty="0" smtClean="0">
                <a:solidFill>
                  <a:srgbClr val="002060"/>
                </a:solidFill>
                <a:latin typeface="Roboto" panose="02000000000000000000" pitchFamily="2" charset="0"/>
                <a:ea typeface="Roboto" panose="02000000000000000000" pitchFamily="2" charset="0"/>
                <a:cs typeface="Verdana" pitchFamily="34" charset="0"/>
              </a:rPr>
              <a:t>Podria pensar que:</a:t>
            </a:r>
          </a:p>
          <a:p>
            <a:pPr marL="0" indent="0" algn="just">
              <a:buFontTx/>
              <a:buNone/>
            </a:pPr>
            <a:r>
              <a:rPr lang="ca-ES" sz="900" dirty="0" smtClean="0">
                <a:solidFill>
                  <a:srgbClr val="002060"/>
                </a:solidFill>
                <a:latin typeface="Roboto" panose="02000000000000000000" pitchFamily="2" charset="0"/>
                <a:ea typeface="Roboto" panose="02000000000000000000" pitchFamily="2" charset="0"/>
                <a:cs typeface="Verdana" pitchFamily="34" charset="0"/>
              </a:rPr>
              <a:t>- La fruiteria té molts clients i és impossible que la Montse es recordi a</a:t>
            </a:r>
            <a:r>
              <a:rPr lang="ca-ES" sz="900" baseline="0" dirty="0" smtClean="0">
                <a:solidFill>
                  <a:srgbClr val="002060"/>
                </a:solidFill>
                <a:latin typeface="Roboto" panose="02000000000000000000" pitchFamily="2" charset="0"/>
                <a:ea typeface="Roboto" panose="02000000000000000000" pitchFamily="2" charset="0"/>
                <a:cs typeface="Verdana" pitchFamily="34" charset="0"/>
              </a:rPr>
              <a:t> </a:t>
            </a:r>
            <a:r>
              <a:rPr lang="ca-ES" sz="900" dirty="0" smtClean="0">
                <a:solidFill>
                  <a:srgbClr val="002060"/>
                </a:solidFill>
                <a:latin typeface="Roboto" panose="02000000000000000000" pitchFamily="2" charset="0"/>
                <a:ea typeface="Roboto" panose="02000000000000000000" pitchFamily="2" charset="0"/>
                <a:cs typeface="Verdana" pitchFamily="34" charset="0"/>
              </a:rPr>
              <a:t>qui va donar malament el canvi.</a:t>
            </a:r>
          </a:p>
          <a:p>
            <a:pPr marL="0" indent="0" algn="just">
              <a:buFontTx/>
              <a:buNone/>
            </a:pPr>
            <a:r>
              <a:rPr lang="ca-ES" sz="900" dirty="0" smtClean="0">
                <a:solidFill>
                  <a:srgbClr val="002060"/>
                </a:solidFill>
                <a:latin typeface="Roboto" panose="02000000000000000000" pitchFamily="2" charset="0"/>
                <a:ea typeface="Roboto" panose="02000000000000000000" pitchFamily="2" charset="0"/>
                <a:cs typeface="Verdana" pitchFamily="34" charset="0"/>
              </a:rPr>
              <a:t>- El preu de les fruites i verdures és molt car.</a:t>
            </a:r>
          </a:p>
          <a:p>
            <a:pPr marL="0" indent="0" algn="just">
              <a:buFontTx/>
              <a:buNone/>
            </a:pPr>
            <a:r>
              <a:rPr lang="ca-ES" sz="900" dirty="0" smtClean="0">
                <a:solidFill>
                  <a:srgbClr val="002060"/>
                </a:solidFill>
                <a:latin typeface="Roboto" panose="02000000000000000000" pitchFamily="2" charset="0"/>
                <a:ea typeface="Roboto" panose="02000000000000000000" pitchFamily="2" charset="0"/>
                <a:cs typeface="Verdana" pitchFamily="34" charset="0"/>
              </a:rPr>
              <a:t>- La fruiteria guanya bastant diners i no té pèrdues per 35,50 €.</a:t>
            </a:r>
          </a:p>
          <a:p>
            <a:pPr marL="0" indent="0" algn="just">
              <a:buFontTx/>
              <a:buNone/>
            </a:pPr>
            <a:r>
              <a:rPr lang="ca-ES" sz="900" dirty="0" smtClean="0">
                <a:solidFill>
                  <a:srgbClr val="002060"/>
                </a:solidFill>
                <a:latin typeface="Roboto" panose="02000000000000000000" pitchFamily="2" charset="0"/>
                <a:ea typeface="Roboto" panose="02000000000000000000" pitchFamily="2" charset="0"/>
                <a:cs typeface="Verdana" pitchFamily="34" charset="0"/>
              </a:rPr>
              <a:t>- Etc.</a:t>
            </a:r>
          </a:p>
          <a:p>
            <a:pPr marL="0" indent="0" algn="just">
              <a:buFontTx/>
              <a:buNone/>
            </a:pPr>
            <a:r>
              <a:rPr lang="ca-ES" sz="900" dirty="0" smtClean="0">
                <a:solidFill>
                  <a:srgbClr val="002060"/>
                </a:solidFill>
                <a:latin typeface="Roboto" panose="02000000000000000000" pitchFamily="2" charset="0"/>
                <a:ea typeface="Roboto" panose="02000000000000000000" pitchFamily="2" charset="0"/>
                <a:cs typeface="Verdana" pitchFamily="34" charset="0"/>
              </a:rPr>
              <a:t>- Etc.</a:t>
            </a:r>
          </a:p>
          <a:p>
            <a:pPr marL="0" indent="0" algn="just">
              <a:buFontTx/>
              <a:buNone/>
            </a:pPr>
            <a:r>
              <a:rPr lang="ca-ES" sz="900" dirty="0" smtClean="0">
                <a:solidFill>
                  <a:srgbClr val="002060"/>
                </a:solidFill>
                <a:latin typeface="Roboto" panose="02000000000000000000" pitchFamily="2" charset="0"/>
                <a:ea typeface="Roboto" panose="02000000000000000000" pitchFamily="2" charset="0"/>
                <a:cs typeface="Verdana" pitchFamily="34" charset="0"/>
              </a:rPr>
              <a:t>- Etc.</a:t>
            </a:r>
          </a:p>
        </p:txBody>
      </p:sp>
    </p:spTree>
    <p:extLst>
      <p:ext uri="{BB962C8B-B14F-4D97-AF65-F5344CB8AC3E}">
        <p14:creationId xmlns:p14="http://schemas.microsoft.com/office/powerpoint/2010/main" val="3354415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defTabSz="922812">
              <a:defRPr/>
            </a:pPr>
            <a:r>
              <a:rPr lang="ca-ES" sz="900" dirty="0" smtClean="0">
                <a:latin typeface="Roboto" panose="02000000000000000000" pitchFamily="2" charset="0"/>
                <a:ea typeface="Roboto" panose="02000000000000000000" pitchFamily="2" charset="0"/>
              </a:rPr>
              <a:t>En aquesta modalitat, el defraudador va contra les normes que estableixen els impostos, amb la finalitat d’enganyar l’Administració pública per tal de pagar menys. El perjudici directe el té l’Administració, que veu com rep menys ingressos; indirectament, el té tota la societat, ja que els serveis públics en pateixen les conseqüències, perquè es deixa de disposar de tants recursos. </a:t>
            </a:r>
          </a:p>
          <a:p>
            <a:pPr algn="just" defTabSz="922812">
              <a:defRPr/>
            </a:pPr>
            <a:endParaRPr lang="ca-ES" sz="900" dirty="0" smtClean="0">
              <a:latin typeface="Roboto" panose="02000000000000000000" pitchFamily="2" charset="0"/>
              <a:ea typeface="Roboto" panose="02000000000000000000" pitchFamily="2" charset="0"/>
            </a:endParaRPr>
          </a:p>
          <a:p>
            <a:pPr algn="just" defTabSz="922812">
              <a:defRPr/>
            </a:pPr>
            <a:r>
              <a:rPr lang="ca-ES" sz="900" dirty="0" smtClean="0">
                <a:latin typeface="Roboto" panose="02000000000000000000" pitchFamily="2" charset="0"/>
                <a:ea typeface="Roboto" panose="02000000000000000000" pitchFamily="2" charset="0"/>
              </a:rPr>
              <a:t>Els fraus tributaris més habituals consisteixen a no presentar declaracions tributàries, falsejar declaracions, amagar patrimonis en paradisos fiscals o fer pagaments en diner negre. En les dues diapositives següents hi entrarem més al detall.</a:t>
            </a:r>
          </a:p>
          <a:p>
            <a:endParaRPr lang="ca-ES" dirty="0"/>
          </a:p>
        </p:txBody>
      </p:sp>
    </p:spTree>
    <p:extLst>
      <p:ext uri="{BB962C8B-B14F-4D97-AF65-F5344CB8AC3E}">
        <p14:creationId xmlns:p14="http://schemas.microsoft.com/office/powerpoint/2010/main" val="61061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a:effectLst/>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cs typeface="+mj-cs"/>
                <a:sym typeface="Avenir Roman"/>
              </a:rPr>
              <a:t>En aquesta diapositiva s’explica què s’aprendrà i per què aquest tema és tan important per a ells.  </a:t>
            </a:r>
          </a:p>
          <a:p>
            <a:endParaRPr lang="ca-ES" dirty="0"/>
          </a:p>
        </p:txBody>
      </p:sp>
    </p:spTree>
    <p:extLst>
      <p:ext uri="{BB962C8B-B14F-4D97-AF65-F5344CB8AC3E}">
        <p14:creationId xmlns:p14="http://schemas.microsoft.com/office/powerpoint/2010/main" val="4001517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marL="0" indent="0" algn="just">
              <a:buFont typeface="Arial"/>
              <a:buNone/>
            </a:pPr>
            <a:r>
              <a:rPr lang="ca-ES" sz="900" b="1" dirty="0" smtClean="0">
                <a:solidFill>
                  <a:srgbClr val="002060"/>
                </a:solidFill>
                <a:latin typeface="Roboto" panose="02000000000000000000" pitchFamily="2" charset="0"/>
                <a:ea typeface="Roboto" panose="02000000000000000000" pitchFamily="2" charset="0"/>
                <a:cs typeface="Verdana" pitchFamily="34" charset="0"/>
              </a:rPr>
              <a:t>No es presenten les declaracions tributàries quan s’haurien presentar. </a:t>
            </a:r>
            <a:r>
              <a:rPr lang="ca-ES" sz="900" dirty="0" smtClean="0">
                <a:solidFill>
                  <a:srgbClr val="002060"/>
                </a:solidFill>
                <a:latin typeface="Roboto" panose="02000000000000000000" pitchFamily="2" charset="0"/>
                <a:ea typeface="Roboto" panose="02000000000000000000" pitchFamily="2" charset="0"/>
                <a:cs typeface="Verdana" pitchFamily="34" charset="0"/>
              </a:rPr>
              <a:t>És a dir, no es diu el que es guanya, el que hem heretat o la donació que ens han fet. Moltes vegades l’Administració ho pot esbrinar, en d’altres ocasions és més difícil.</a:t>
            </a:r>
            <a:endParaRPr lang="es-ES" sz="900" dirty="0" smtClean="0">
              <a:solidFill>
                <a:srgbClr val="002060"/>
              </a:solidFill>
              <a:latin typeface="Roboto" panose="02000000000000000000" pitchFamily="2" charset="0"/>
              <a:ea typeface="Roboto" panose="02000000000000000000" pitchFamily="2" charset="0"/>
              <a:cs typeface="Verdana" pitchFamily="34" charset="0"/>
            </a:endParaRPr>
          </a:p>
          <a:p>
            <a:pPr marL="0" indent="0" algn="just">
              <a:buFont typeface="Arial"/>
              <a:buNone/>
            </a:pPr>
            <a:endParaRPr lang="es-ES" sz="900" dirty="0" smtClean="0">
              <a:solidFill>
                <a:srgbClr val="002060"/>
              </a:solidFill>
              <a:latin typeface="Roboto" panose="02000000000000000000" pitchFamily="2" charset="0"/>
              <a:ea typeface="Roboto" panose="02000000000000000000" pitchFamily="2" charset="0"/>
              <a:cs typeface="Verdana" pitchFamily="34" charset="0"/>
            </a:endParaRPr>
          </a:p>
          <a:p>
            <a:pPr marL="0" indent="0" algn="just">
              <a:buFont typeface="Arial"/>
              <a:buNone/>
            </a:pPr>
            <a:r>
              <a:rPr lang="ca-ES" sz="900" b="1" dirty="0" smtClean="0">
                <a:solidFill>
                  <a:srgbClr val="002060"/>
                </a:solidFill>
                <a:latin typeface="Roboto" panose="02000000000000000000" pitchFamily="2" charset="0"/>
                <a:ea typeface="Roboto" panose="02000000000000000000" pitchFamily="2" charset="0"/>
                <a:cs typeface="Verdana" pitchFamily="34" charset="0"/>
              </a:rPr>
              <a:t>Es presenten les declaracions, però es diu que es guanya menys del que en realitat es guanya.</a:t>
            </a:r>
            <a:r>
              <a:rPr lang="ca-ES" sz="900" dirty="0" smtClean="0">
                <a:solidFill>
                  <a:srgbClr val="002060"/>
                </a:solidFill>
                <a:latin typeface="Roboto" panose="02000000000000000000" pitchFamily="2" charset="0"/>
                <a:ea typeface="Roboto" panose="02000000000000000000" pitchFamily="2" charset="0"/>
                <a:cs typeface="Verdana" pitchFamily="34" charset="0"/>
              </a:rPr>
              <a:t> Per poder-ho fer, t’has de posar d’acord amb l’empresari que paga el salari.</a:t>
            </a:r>
            <a:endParaRPr lang="es-ES" sz="900" dirty="0" smtClean="0">
              <a:solidFill>
                <a:srgbClr val="002060"/>
              </a:solidFill>
              <a:latin typeface="Roboto" panose="02000000000000000000" pitchFamily="2" charset="0"/>
              <a:ea typeface="Roboto" panose="02000000000000000000" pitchFamily="2" charset="0"/>
              <a:cs typeface="Verdana" pitchFamily="34" charset="0"/>
            </a:endParaRPr>
          </a:p>
          <a:p>
            <a:pPr algn="just"/>
            <a:r>
              <a:rPr lang="ca-ES" sz="900" dirty="0" smtClean="0">
                <a:solidFill>
                  <a:srgbClr val="002060"/>
                </a:solidFill>
                <a:latin typeface="Roboto" panose="02000000000000000000" pitchFamily="2" charset="0"/>
                <a:ea typeface="Roboto" panose="02000000000000000000" pitchFamily="2" charset="0"/>
                <a:cs typeface="Verdana" pitchFamily="34" charset="0"/>
              </a:rPr>
              <a:t> </a:t>
            </a:r>
            <a:endParaRPr lang="es-ES" sz="900" dirty="0" smtClean="0">
              <a:solidFill>
                <a:srgbClr val="002060"/>
              </a:solidFill>
              <a:latin typeface="Roboto" panose="02000000000000000000" pitchFamily="2" charset="0"/>
              <a:ea typeface="Roboto" panose="02000000000000000000" pitchFamily="2" charset="0"/>
              <a:cs typeface="Verdana" pitchFamily="34" charset="0"/>
            </a:endParaRPr>
          </a:p>
          <a:p>
            <a:pPr marL="0" indent="0" algn="just">
              <a:buFont typeface="Arial"/>
              <a:buNone/>
            </a:pPr>
            <a:r>
              <a:rPr lang="ca-ES" sz="900" b="1" dirty="0" smtClean="0">
                <a:solidFill>
                  <a:srgbClr val="002060"/>
                </a:solidFill>
                <a:latin typeface="Roboto" panose="02000000000000000000" pitchFamily="2" charset="0"/>
                <a:ea typeface="Roboto" panose="02000000000000000000" pitchFamily="2" charset="0"/>
                <a:cs typeface="Verdana" pitchFamily="34" charset="0"/>
              </a:rPr>
              <a:t>S’amaguen els patrimonis en paradisos fiscals o en llocs on es paguen pocs impostos. </a:t>
            </a:r>
            <a:endParaRPr lang="es-ES" sz="900" b="1" dirty="0" smtClean="0">
              <a:solidFill>
                <a:srgbClr val="002060"/>
              </a:solidFill>
              <a:latin typeface="Roboto" panose="02000000000000000000" pitchFamily="2" charset="0"/>
              <a:ea typeface="Roboto" panose="02000000000000000000" pitchFamily="2" charset="0"/>
              <a:cs typeface="Verdana" pitchFamily="34" charset="0"/>
            </a:endParaRPr>
          </a:p>
          <a:p>
            <a:endParaRPr lang="ca-ES" dirty="0"/>
          </a:p>
        </p:txBody>
      </p:sp>
    </p:spTree>
    <p:extLst>
      <p:ext uri="{BB962C8B-B14F-4D97-AF65-F5344CB8AC3E}">
        <p14:creationId xmlns:p14="http://schemas.microsoft.com/office/powerpoint/2010/main" val="680988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marL="0" indent="0" algn="just">
              <a:buFont typeface="Arial"/>
              <a:buNone/>
            </a:pPr>
            <a:r>
              <a:rPr lang="ca-ES" sz="900" b="1" dirty="0" smtClean="0">
                <a:solidFill>
                  <a:srgbClr val="002060"/>
                </a:solidFill>
                <a:latin typeface="Roboto" panose="02000000000000000000" pitchFamily="2" charset="0"/>
                <a:ea typeface="Roboto" panose="02000000000000000000" pitchFamily="2" charset="0"/>
                <a:cs typeface="Verdana" pitchFamily="34" charset="0"/>
              </a:rPr>
              <a:t>No es diu que s’ha comprat un bé o que s’ha prestat un servei: són les anomenades vendes «en negre»</a:t>
            </a:r>
            <a:r>
              <a:rPr lang="ca-ES" sz="900" dirty="0" smtClean="0">
                <a:solidFill>
                  <a:srgbClr val="002060"/>
                </a:solidFill>
                <a:latin typeface="Roboto" panose="02000000000000000000" pitchFamily="2" charset="0"/>
                <a:ea typeface="Roboto" panose="02000000000000000000" pitchFamily="2" charset="0"/>
                <a:cs typeface="Verdana" pitchFamily="34" charset="0"/>
              </a:rPr>
              <a:t>. El que es fa és ocultar la transacció, deixant de declarar-ne una part o la totalitat. En cas que hi hagués algun problema, no podrem reclamar ja que no tindrem garantia. </a:t>
            </a:r>
            <a:endParaRPr lang="es-ES" sz="900" dirty="0" smtClean="0">
              <a:solidFill>
                <a:srgbClr val="002060"/>
              </a:solidFill>
              <a:latin typeface="Roboto" panose="02000000000000000000" pitchFamily="2" charset="0"/>
              <a:ea typeface="Roboto" panose="02000000000000000000" pitchFamily="2" charset="0"/>
              <a:cs typeface="Verdana" pitchFamily="34" charset="0"/>
            </a:endParaRPr>
          </a:p>
          <a:p>
            <a:pPr marL="288379" indent="-288379" algn="just">
              <a:buFont typeface="Arial"/>
              <a:buChar char="•"/>
            </a:pPr>
            <a:endParaRPr lang="es-ES" sz="900" dirty="0" smtClean="0">
              <a:solidFill>
                <a:srgbClr val="002060"/>
              </a:solidFill>
              <a:latin typeface="Roboto" panose="02000000000000000000" pitchFamily="2" charset="0"/>
              <a:ea typeface="Roboto" panose="02000000000000000000" pitchFamily="2" charset="0"/>
              <a:cs typeface="Verdana" pitchFamily="34" charset="0"/>
            </a:endParaRPr>
          </a:p>
          <a:p>
            <a:pPr marL="0" indent="0" algn="just">
              <a:buFont typeface="Arial"/>
              <a:buNone/>
              <a:tabLst>
                <a:tab pos="8415858" algn="l"/>
              </a:tabLst>
            </a:pPr>
            <a:r>
              <a:rPr lang="ca-ES" sz="900" b="1" dirty="0" smtClean="0">
                <a:solidFill>
                  <a:srgbClr val="002060"/>
                </a:solidFill>
                <a:latin typeface="Roboto" panose="02000000000000000000" pitchFamily="2" charset="0"/>
                <a:ea typeface="Roboto" panose="02000000000000000000" pitchFamily="2" charset="0"/>
                <a:cs typeface="Verdana" pitchFamily="34" charset="0"/>
              </a:rPr>
              <a:t>Es declara que el valor dels béns que es compren és molt inferior al real.</a:t>
            </a:r>
            <a:r>
              <a:rPr lang="ca-ES" sz="900" dirty="0" smtClean="0">
                <a:solidFill>
                  <a:srgbClr val="002060"/>
                </a:solidFill>
                <a:latin typeface="Roboto" panose="02000000000000000000" pitchFamily="2" charset="0"/>
                <a:ea typeface="Roboto" panose="02000000000000000000" pitchFamily="2" charset="0"/>
                <a:cs typeface="Verdana" pitchFamily="34" charset="0"/>
              </a:rPr>
              <a:t> Això té sentit perquè aquest tipus d’impostos es paguen en un percentatge del valor del bé que comprem. Si l’impost de transmissions és del 10 % i dic que el bé val </a:t>
            </a:r>
            <a:r>
              <a:rPr lang="ca-ES" sz="900" dirty="0" smtClean="0">
                <a:solidFill>
                  <a:srgbClr val="002060"/>
                </a:solidFill>
                <a:latin typeface="Roboto" panose="02000000000000000000" pitchFamily="2" charset="0"/>
                <a:ea typeface="Roboto" panose="02000000000000000000" pitchFamily="2" charset="0"/>
                <a:cs typeface="Verdana" pitchFamily="34" charset="0"/>
              </a:rPr>
              <a:t>100.000 </a:t>
            </a:r>
            <a:r>
              <a:rPr lang="ca-ES" sz="900" dirty="0" smtClean="0">
                <a:solidFill>
                  <a:srgbClr val="002060"/>
                </a:solidFill>
                <a:latin typeface="Roboto" panose="02000000000000000000" pitchFamily="2" charset="0"/>
                <a:ea typeface="Roboto" panose="02000000000000000000" pitchFamily="2" charset="0"/>
                <a:cs typeface="Verdana" pitchFamily="34" charset="0"/>
              </a:rPr>
              <a:t>euros, en lloc dels </a:t>
            </a:r>
            <a:r>
              <a:rPr lang="ca-ES" sz="900" dirty="0" smtClean="0">
                <a:solidFill>
                  <a:srgbClr val="002060"/>
                </a:solidFill>
                <a:latin typeface="Roboto" panose="02000000000000000000" pitchFamily="2" charset="0"/>
                <a:ea typeface="Roboto" panose="02000000000000000000" pitchFamily="2" charset="0"/>
                <a:cs typeface="Verdana" pitchFamily="34" charset="0"/>
              </a:rPr>
              <a:t>200.000 </a:t>
            </a:r>
            <a:r>
              <a:rPr lang="ca-ES" sz="900" dirty="0" smtClean="0">
                <a:solidFill>
                  <a:srgbClr val="002060"/>
                </a:solidFill>
                <a:latin typeface="Roboto" panose="02000000000000000000" pitchFamily="2" charset="0"/>
                <a:ea typeface="Roboto" panose="02000000000000000000" pitchFamily="2" charset="0"/>
                <a:cs typeface="Verdana" pitchFamily="34" charset="0"/>
              </a:rPr>
              <a:t>que realment val, el que faig és pagar la meitat de l’impost que tocaria. </a:t>
            </a:r>
            <a:endParaRPr lang="es-ES" sz="900" dirty="0" smtClean="0">
              <a:solidFill>
                <a:srgbClr val="002060"/>
              </a:solidFill>
              <a:latin typeface="Roboto" panose="02000000000000000000" pitchFamily="2" charset="0"/>
              <a:ea typeface="Roboto" panose="02000000000000000000" pitchFamily="2" charset="0"/>
              <a:cs typeface="Verdana" pitchFamily="34" charset="0"/>
            </a:endParaRPr>
          </a:p>
          <a:p>
            <a:endParaRPr lang="ca-ES" dirty="0"/>
          </a:p>
        </p:txBody>
      </p:sp>
    </p:spTree>
    <p:extLst>
      <p:ext uri="{BB962C8B-B14F-4D97-AF65-F5344CB8AC3E}">
        <p14:creationId xmlns:p14="http://schemas.microsoft.com/office/powerpoint/2010/main" val="4068532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endParaRPr lang="ca-ES"/>
          </a:p>
        </p:txBody>
      </p:sp>
    </p:spTree>
    <p:extLst>
      <p:ext uri="{BB962C8B-B14F-4D97-AF65-F5344CB8AC3E}">
        <p14:creationId xmlns:p14="http://schemas.microsoft.com/office/powerpoint/2010/main" val="2059948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rPr>
              <a:t>Tornem al pressupost públic, ara que sabem què són els impostos, per a què serveixen i també el concepte del frau fiscal podem preguntar als joves: Quina és la conseqüència d’ingressar menys impostos en un pressupost equilibrat?</a:t>
            </a:r>
          </a:p>
          <a:p>
            <a:pPr algn="just"/>
            <a:endParaRPr lang="ca-ES" sz="900" dirty="0" smtClean="0">
              <a:latin typeface="Roboto" panose="02000000000000000000" pitchFamily="2" charset="0"/>
              <a:ea typeface="Roboto" panose="02000000000000000000" pitchFamily="2" charset="0"/>
            </a:endParaRPr>
          </a:p>
          <a:p>
            <a:pPr algn="just"/>
            <a:r>
              <a:rPr lang="ca-ES" sz="900" dirty="0" smtClean="0">
                <a:latin typeface="Roboto" panose="02000000000000000000" pitchFamily="2" charset="0"/>
                <a:ea typeface="Roboto" panose="02000000000000000000" pitchFamily="2" charset="0"/>
              </a:rPr>
              <a:t>El nostre pressupost entra en dèficit, com ja vam explicar al taller </a:t>
            </a:r>
            <a:r>
              <a:rPr lang="ca-ES" sz="900" dirty="0" err="1" smtClean="0">
                <a:latin typeface="Roboto" panose="02000000000000000000" pitchFamily="2" charset="0"/>
                <a:ea typeface="Roboto" panose="02000000000000000000" pitchFamily="2" charset="0"/>
              </a:rPr>
              <a:t>ATD</a:t>
            </a:r>
            <a:r>
              <a:rPr lang="ca-ES" sz="900" dirty="0" smtClean="0">
                <a:latin typeface="Roboto" panose="02000000000000000000" pitchFamily="2" charset="0"/>
                <a:ea typeface="Roboto" panose="02000000000000000000" pitchFamily="2" charset="0"/>
              </a:rPr>
              <a:t>, vol dir que els ingressos són menors que les despeses.</a:t>
            </a:r>
          </a:p>
          <a:p>
            <a:pPr algn="just"/>
            <a:endParaRPr lang="ca-ES" sz="900" dirty="0" smtClean="0">
              <a:latin typeface="Roboto" panose="02000000000000000000" pitchFamily="2" charset="0"/>
              <a:ea typeface="Roboto" panose="02000000000000000000" pitchFamily="2" charset="0"/>
            </a:endParaRPr>
          </a:p>
          <a:p>
            <a:pPr algn="just"/>
            <a:r>
              <a:rPr lang="ca-ES" sz="900" dirty="0" smtClean="0">
                <a:latin typeface="Roboto" panose="02000000000000000000" pitchFamily="2" charset="0"/>
                <a:ea typeface="Roboto" panose="02000000000000000000" pitchFamily="2" charset="0"/>
              </a:rPr>
              <a:t>De quina manera es </a:t>
            </a:r>
            <a:r>
              <a:rPr lang="ca-ES" sz="900" dirty="0" err="1" smtClean="0">
                <a:latin typeface="Roboto" panose="02000000000000000000" pitchFamily="2" charset="0"/>
                <a:ea typeface="Roboto" panose="02000000000000000000" pitchFamily="2" charset="0"/>
              </a:rPr>
              <a:t>reequilibra</a:t>
            </a:r>
            <a:r>
              <a:rPr lang="ca-ES" sz="900" dirty="0" smtClean="0">
                <a:latin typeface="Roboto" panose="02000000000000000000" pitchFamily="2" charset="0"/>
                <a:ea typeface="Roboto" panose="02000000000000000000" pitchFamily="2" charset="0"/>
              </a:rPr>
              <a:t> el dèficit?</a:t>
            </a:r>
          </a:p>
          <a:p>
            <a:pPr algn="just"/>
            <a:endParaRPr lang="ca-ES" sz="900" dirty="0" smtClean="0">
              <a:latin typeface="Roboto" panose="02000000000000000000" pitchFamily="2" charset="0"/>
              <a:ea typeface="Roboto" panose="02000000000000000000" pitchFamily="2" charset="0"/>
            </a:endParaRPr>
          </a:p>
          <a:p>
            <a:pPr algn="just"/>
            <a:r>
              <a:rPr lang="ca-ES" sz="900" dirty="0" smtClean="0">
                <a:latin typeface="Roboto" panose="02000000000000000000" pitchFamily="2" charset="0"/>
                <a:ea typeface="Roboto" panose="02000000000000000000" pitchFamily="2" charset="0"/>
              </a:rPr>
              <a:t>1- Reduint les despeses.</a:t>
            </a:r>
          </a:p>
          <a:p>
            <a:pPr algn="just"/>
            <a:r>
              <a:rPr lang="ca-ES" sz="900" dirty="0" smtClean="0">
                <a:latin typeface="Roboto" panose="02000000000000000000" pitchFamily="2" charset="0"/>
                <a:ea typeface="Roboto" panose="02000000000000000000" pitchFamily="2" charset="0"/>
              </a:rPr>
              <a:t>2- Endeutant-se més.</a:t>
            </a:r>
          </a:p>
          <a:p>
            <a:pPr algn="just"/>
            <a:r>
              <a:rPr lang="ca-ES" sz="900" dirty="0" smtClean="0">
                <a:latin typeface="Roboto" panose="02000000000000000000" pitchFamily="2" charset="0"/>
                <a:ea typeface="Roboto" panose="02000000000000000000" pitchFamily="2" charset="0"/>
              </a:rPr>
              <a:t>3- Venent patrimoni.</a:t>
            </a:r>
            <a:endParaRPr lang="ca-ES" sz="9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99463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endParaRPr lang="ca-ES"/>
          </a:p>
        </p:txBody>
      </p:sp>
    </p:spTree>
    <p:extLst>
      <p:ext uri="{BB962C8B-B14F-4D97-AF65-F5344CB8AC3E}">
        <p14:creationId xmlns:p14="http://schemas.microsoft.com/office/powerpoint/2010/main" val="263498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endParaRPr lang="ca-ES"/>
          </a:p>
        </p:txBody>
      </p:sp>
    </p:spTree>
    <p:extLst>
      <p:ext uri="{BB962C8B-B14F-4D97-AF65-F5344CB8AC3E}">
        <p14:creationId xmlns:p14="http://schemas.microsoft.com/office/powerpoint/2010/main" val="2974637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endParaRPr lang="ca-ES"/>
          </a:p>
        </p:txBody>
      </p:sp>
    </p:spTree>
    <p:extLst>
      <p:ext uri="{BB962C8B-B14F-4D97-AF65-F5344CB8AC3E}">
        <p14:creationId xmlns:p14="http://schemas.microsoft.com/office/powerpoint/2010/main" val="3964377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223072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endParaRPr lang="ca-ES"/>
          </a:p>
        </p:txBody>
      </p:sp>
    </p:spTree>
    <p:extLst>
      <p:ext uri="{BB962C8B-B14F-4D97-AF65-F5344CB8AC3E}">
        <p14:creationId xmlns:p14="http://schemas.microsoft.com/office/powerpoint/2010/main" val="2945336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rPr>
              <a:t>Faci un torn de preguntes i contesti els dubtes dels alumnes. Aquest és l’últim pas abans</a:t>
            </a:r>
            <a:r>
              <a:rPr lang="ca-ES" sz="900" baseline="0" dirty="0" smtClean="0">
                <a:latin typeface="Roboto" panose="02000000000000000000" pitchFamily="2" charset="0"/>
                <a:ea typeface="Roboto" panose="02000000000000000000" pitchFamily="2" charset="0"/>
              </a:rPr>
              <a:t> d’acabar, així que pensi en el temps que li queda.</a:t>
            </a:r>
          </a:p>
          <a:p>
            <a:pPr algn="just"/>
            <a:endParaRPr lang="ca-ES" sz="900" baseline="0" dirty="0" smtClean="0">
              <a:latin typeface="Roboto" panose="02000000000000000000" pitchFamily="2" charset="0"/>
              <a:ea typeface="Roboto" panose="02000000000000000000" pitchFamily="2" charset="0"/>
            </a:endParaRPr>
          </a:p>
          <a:p>
            <a:pPr algn="just"/>
            <a:r>
              <a:rPr lang="ca-ES" sz="900" baseline="0" dirty="0" smtClean="0">
                <a:latin typeface="Roboto" panose="02000000000000000000" pitchFamily="2" charset="0"/>
                <a:ea typeface="Roboto" panose="02000000000000000000" pitchFamily="2" charset="0"/>
              </a:rPr>
              <a:t>Doni les gràcies als alumnes per la seva atenció.</a:t>
            </a:r>
            <a:endParaRPr lang="ca-ES" sz="9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6653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cs typeface="+mj-cs"/>
                <a:sym typeface="Avenir Roman"/>
              </a:rPr>
              <a:t>En aquesta diapositiva començarem fent la pregunta als alumnes per tal de definir què és un impost.</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L’impost es defineix com un tipus d’ingrés de dret públic, que ha de venir fixat necessàriament per una llei, que estableix l’import que determinades persones han de pagar a l’Administració pública (Estat, Generalitat i ajuntaments), sense que rebin directament res a canvi, pel fet de posar de manifest una determinada capacitat econòmica (quan rebem un sou; quan ens comprem una casa; quan viatgem; quan cobrem interessos del banc).</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Com pot ser, doncs, que donem diners a canvi de no rebre res? El que volem dir, és que directament no rebem res, tot i que sí que ho farem d’una manera indirecta.</a:t>
            </a:r>
            <a:endParaRPr lang="ca-ES" sz="9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77549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noProof="0" dirty="0" smtClean="0">
                <a:latin typeface="Roboto" panose="02000000000000000000" pitchFamily="2" charset="0"/>
                <a:ea typeface="Roboto" panose="02000000000000000000" pitchFamily="2" charset="0"/>
              </a:rPr>
              <a:t>Les dades d’aquest gràfic</a:t>
            </a:r>
            <a:r>
              <a:rPr lang="ca-ES" sz="900" baseline="0" noProof="0" dirty="0" smtClean="0">
                <a:latin typeface="Roboto" panose="02000000000000000000" pitchFamily="2" charset="0"/>
                <a:ea typeface="Roboto" panose="02000000000000000000" pitchFamily="2" charset="0"/>
              </a:rPr>
              <a:t> s’han extret de la pàgina http://aplicacions.economia.gencat.cat/wpres/AppPHP/2017/pdf/QRESUM.pdf </a:t>
            </a:r>
            <a:endParaRPr lang="ca-ES" sz="900" noProof="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20000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noProof="0" dirty="0" smtClean="0">
                <a:latin typeface="Roboto" panose="02000000000000000000" pitchFamily="2" charset="0"/>
                <a:ea typeface="Roboto" panose="02000000000000000000" pitchFamily="2" charset="0"/>
              </a:rPr>
              <a:t>Les dades d’aquest gràfic</a:t>
            </a:r>
            <a:r>
              <a:rPr lang="ca-ES" sz="900" baseline="0" noProof="0" dirty="0" smtClean="0">
                <a:latin typeface="Roboto" panose="02000000000000000000" pitchFamily="2" charset="0"/>
                <a:ea typeface="Roboto" panose="02000000000000000000" pitchFamily="2" charset="0"/>
              </a:rPr>
              <a:t> s’han extret de la pàgina https://www.boe.es/boe/dias/2018/07/04/pdfs/BOE-A-2018-9268.pdf </a:t>
            </a:r>
            <a:endParaRPr lang="ca-ES" sz="900" noProof="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2000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cs typeface="+mj-cs"/>
                <a:sym typeface="Avenir Roman"/>
              </a:rPr>
              <a:t>Començarem preguntant per la finalitat dels impostos. Esperant que els joves arribin a la conclusió que els seus impostos es paguen per finançar despesa pública que acaba revertint en la societat, mitjançant els serveis públics com la sanitat, l’educació o les infraestructures.</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Els impostos també ajuden a tenir una societat més igualitària, amb més igualtat d’oportunitats, per això quant més ingressos tenim més impostos paguem. Es podria simplificar dient que gràcies als impostos l’Administració pot transferir diners dels més rics als més pobres.</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Per últim, hi ha impostos que penalitzen comportaments que poden ser perjudicials, com per exemple, el recent impost de begudes ensucrades que vol aconseguir reduir el consum per millorar la salut de la població.</a:t>
            </a:r>
            <a:endParaRPr lang="ca-ES" sz="900" dirty="0">
              <a:latin typeface="Roboto" panose="02000000000000000000" pitchFamily="2" charset="0"/>
              <a:ea typeface="Roboto" panose="02000000000000000000" pitchFamily="2" charset="0"/>
              <a:cs typeface="+mj-cs"/>
              <a:sym typeface="Avenir Roman"/>
            </a:endParaRPr>
          </a:p>
        </p:txBody>
      </p:sp>
    </p:spTree>
    <p:extLst>
      <p:ext uri="{BB962C8B-B14F-4D97-AF65-F5344CB8AC3E}">
        <p14:creationId xmlns:p14="http://schemas.microsoft.com/office/powerpoint/2010/main" val="412492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cs typeface="+mj-cs"/>
                <a:sym typeface="Avenir Roman"/>
              </a:rPr>
              <a:t>Repassem quins són els serveis principals que rebem els ciutadans i quins són finançats amb els impostos que paguem.</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Van apareixent un a un a la pantalla, però abans els estudiants ens haurien de fer la llista, segur que en surten més dels que aquí posem. </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Podem dir-los que tots es poden englobar en 3 parts:</a:t>
            </a:r>
          </a:p>
          <a:p>
            <a:pPr algn="just"/>
            <a:endParaRPr lang="ca-ES" sz="900" dirty="0" smtClean="0">
              <a:latin typeface="Roboto" panose="02000000000000000000" pitchFamily="2" charset="0"/>
              <a:ea typeface="Roboto" panose="02000000000000000000" pitchFamily="2" charset="0"/>
              <a:cs typeface="+mj-cs"/>
              <a:sym typeface="Avenir Roman"/>
            </a:endParaRPr>
          </a:p>
          <a:p>
            <a:pPr lvl="0" algn="just"/>
            <a:r>
              <a:rPr lang="ca-ES" sz="900" dirty="0" smtClean="0">
                <a:latin typeface="Roboto" panose="02000000000000000000" pitchFamily="2" charset="0"/>
                <a:ea typeface="Roboto" panose="02000000000000000000" pitchFamily="2" charset="0"/>
                <a:cs typeface="+mj-cs"/>
                <a:sym typeface="Avenir Roman"/>
              </a:rPr>
              <a:t>Infraestructures (inclou escoles, carreteres, aeroports, biblioteques, hospitals, etc.)</a:t>
            </a:r>
          </a:p>
          <a:p>
            <a:pPr lvl="0" algn="just"/>
            <a:r>
              <a:rPr lang="ca-ES" sz="900" dirty="0" smtClean="0">
                <a:latin typeface="Roboto" panose="02000000000000000000" pitchFamily="2" charset="0"/>
                <a:ea typeface="Roboto" panose="02000000000000000000" pitchFamily="2" charset="0"/>
                <a:cs typeface="+mj-cs"/>
                <a:sym typeface="Avenir Roman"/>
              </a:rPr>
              <a:t>Sous (inclou metges, bombers, policies, mestres, </a:t>
            </a:r>
            <a:r>
              <a:rPr lang="ca-ES" sz="900" dirty="0" smtClean="0">
                <a:latin typeface="Roboto" panose="02000000000000000000" pitchFamily="2" charset="0"/>
                <a:ea typeface="Roboto" panose="02000000000000000000" pitchFamily="2" charset="0"/>
                <a:cs typeface="+mj-cs"/>
                <a:sym typeface="Avenir Roman"/>
              </a:rPr>
              <a:t>polítics, </a:t>
            </a:r>
            <a:r>
              <a:rPr lang="ca-ES" sz="900" dirty="0" smtClean="0">
                <a:latin typeface="Roboto" panose="02000000000000000000" pitchFamily="2" charset="0"/>
                <a:ea typeface="Roboto" panose="02000000000000000000" pitchFamily="2" charset="0"/>
                <a:cs typeface="+mj-cs"/>
                <a:sym typeface="Avenir Roman"/>
              </a:rPr>
              <a:t>etc.)</a:t>
            </a:r>
          </a:p>
          <a:p>
            <a:pPr lvl="0" algn="just"/>
            <a:r>
              <a:rPr lang="ca-ES" sz="900" dirty="0" smtClean="0">
                <a:latin typeface="Roboto" panose="02000000000000000000" pitchFamily="2" charset="0"/>
                <a:ea typeface="Roboto" panose="02000000000000000000" pitchFamily="2" charset="0"/>
                <a:cs typeface="+mj-cs"/>
                <a:sym typeface="Avenir Roman"/>
              </a:rPr>
              <a:t>Prestacions (inclou pensions, atur, transport públic, recollida </a:t>
            </a:r>
            <a:r>
              <a:rPr lang="ca-ES" sz="900" dirty="0" smtClean="0">
                <a:latin typeface="Roboto" panose="02000000000000000000" pitchFamily="2" charset="0"/>
                <a:ea typeface="Roboto" panose="02000000000000000000" pitchFamily="2" charset="0"/>
                <a:cs typeface="+mj-cs"/>
                <a:sym typeface="Avenir Roman"/>
              </a:rPr>
              <a:t>escombraries, </a:t>
            </a:r>
            <a:r>
              <a:rPr lang="ca-ES" sz="900" dirty="0" smtClean="0">
                <a:latin typeface="Roboto" panose="02000000000000000000" pitchFamily="2" charset="0"/>
                <a:ea typeface="Roboto" panose="02000000000000000000" pitchFamily="2" charset="0"/>
                <a:cs typeface="+mj-cs"/>
                <a:sym typeface="Avenir Roman"/>
              </a:rPr>
              <a:t>etc.)</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L’objectiu és que tinguin clar que aquesta és la despesa que es fa mitjançant impostos. </a:t>
            </a:r>
          </a:p>
          <a:p>
            <a:pPr algn="just"/>
            <a:r>
              <a:rPr lang="ca-ES" sz="900" dirty="0" smtClean="0">
                <a:latin typeface="Roboto" panose="02000000000000000000" pitchFamily="2" charset="0"/>
                <a:ea typeface="Roboto" panose="02000000000000000000" pitchFamily="2" charset="0"/>
                <a:cs typeface="+mj-cs"/>
                <a:sym typeface="Avenir Roman"/>
              </a:rPr>
              <a:t>Ens servirà per més endavant explicar les conseqüències del frau fiscal.</a:t>
            </a:r>
          </a:p>
          <a:p>
            <a:pPr algn="just"/>
            <a:endParaRPr lang="ca-ES" sz="900" baseline="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3479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cs typeface="+mj-cs"/>
                <a:sym typeface="Avenir Roman"/>
              </a:rPr>
              <a:t>L’Administració, de la mateixa manera que a les famílies o les empreses, disposa d’uns ingressos amb els quals ha de fer front a tota una sèrie de despeses. </a:t>
            </a:r>
          </a:p>
          <a:p>
            <a:pPr algn="just"/>
            <a:r>
              <a:rPr lang="ca-ES" sz="900" dirty="0" smtClean="0">
                <a:latin typeface="Roboto" panose="02000000000000000000" pitchFamily="2" charset="0"/>
                <a:ea typeface="Roboto" panose="02000000000000000000" pitchFamily="2" charset="0"/>
                <a:cs typeface="+mj-cs"/>
                <a:sym typeface="Avenir Roman"/>
              </a:rPr>
              <a:t>Per exemple, en el cas de les famílies, segur que els nostres pares han de conèixer els seus ingressos, per poder així pagar les despeses. </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Els ingressos de les famílies, normalment, són els sous que tenen els pares –o el germà gran que viu a casa–, de les empreses on treballen. També hi ha pares que treballen pel seu compte i obtenen uns guanys –a vegades, unes pèrdues– al final de mes. </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Amb aquests ingressos i els que vam veure en el taller d’</a:t>
            </a:r>
            <a:r>
              <a:rPr lang="ca-ES" sz="900" i="1" dirty="0" smtClean="0">
                <a:latin typeface="Roboto" panose="02000000000000000000" pitchFamily="2" charset="0"/>
                <a:ea typeface="Roboto" panose="02000000000000000000" pitchFamily="2" charset="0"/>
                <a:cs typeface="+mj-cs"/>
                <a:sym typeface="Avenir Roman"/>
              </a:rPr>
              <a:t>Administrant els teus Diners</a:t>
            </a:r>
            <a:r>
              <a:rPr lang="ca-ES" sz="900" dirty="0" smtClean="0">
                <a:latin typeface="Roboto" panose="02000000000000000000" pitchFamily="2" charset="0"/>
                <a:ea typeface="Roboto" panose="02000000000000000000" pitchFamily="2" charset="0"/>
                <a:cs typeface="+mj-cs"/>
                <a:sym typeface="Avenir Roman"/>
              </a:rPr>
              <a:t>, cada mes, les famílies han de pagar nombroses despeses que es presenten, com les que es van comentar en el mateix taller.</a:t>
            </a:r>
            <a:endParaRPr lang="ca-ES" sz="900" dirty="0">
              <a:latin typeface="Roboto" panose="02000000000000000000" pitchFamily="2" charset="0"/>
              <a:ea typeface="Roboto" panose="02000000000000000000" pitchFamily="2" charset="0"/>
              <a:cs typeface="+mj-cs"/>
              <a:sym typeface="Avenir Roman"/>
            </a:endParaRPr>
          </a:p>
        </p:txBody>
      </p:sp>
    </p:spTree>
    <p:extLst>
      <p:ext uri="{BB962C8B-B14F-4D97-AF65-F5344CB8AC3E}">
        <p14:creationId xmlns:p14="http://schemas.microsoft.com/office/powerpoint/2010/main" val="341150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cs typeface="+mj-cs"/>
                <a:sym typeface="Avenir Roman"/>
              </a:rPr>
              <a:t>L’Administració cada any rep una sèrie d’ingressos per poder pagar totes les seves despeses. El document anual que aprova i relaciona totes les previsions d’ingressos i de despeses s’anomena pressupost, i l’aprova el Parlament.  </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La major part dels ingressos que rep l’Administració, i que s’inclouen en el seu pressupost anual, provenen dels impostos que paguen els ciutadans. També són molt importants els ingressos que es reben quan s’endeuta (el símil seria la hipoteca, en l’àmbit de les famílies) o quan ven part del seu patrimoni. </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Amb tots aquests ingressos, l’Administració pública ha de fer front a les despeses que s’originen com a resultat dels serveis públics que presta. Per exemple: ha de pagar els metges i ha de mantenir en funcionament els hospitals; ha de pagar les escoles públiques o ha de donar ajuts a les concertades; a la policia; als bombers, a la Justícia; ha de pagar els sous dels funcionaris públics, pagar el deute, etc. </a:t>
            </a:r>
          </a:p>
          <a:p>
            <a:pPr algn="just"/>
            <a:endParaRPr lang="ca-ES" sz="9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8125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pPr algn="just"/>
            <a:r>
              <a:rPr lang="ca-ES" sz="900" dirty="0" smtClean="0">
                <a:latin typeface="Roboto" panose="02000000000000000000" pitchFamily="2" charset="0"/>
                <a:ea typeface="Roboto" panose="02000000000000000000" pitchFamily="2" charset="0"/>
                <a:cs typeface="+mj-cs"/>
                <a:sym typeface="Avenir Roman"/>
              </a:rPr>
              <a:t>Aquesta diapositiva té una finalitat doble, d’una banda permet explicar el paper de les diferents administracions en la recaptació d’impostos i, de l’altra, enumerar els diferents impostos que existeixen i que serviran per al següent apartat.</a:t>
            </a:r>
          </a:p>
          <a:p>
            <a:pPr algn="just"/>
            <a:endParaRPr lang="ca-ES" sz="900" dirty="0" smtClean="0">
              <a:latin typeface="Roboto" panose="02000000000000000000" pitchFamily="2" charset="0"/>
              <a:ea typeface="Roboto" panose="02000000000000000000" pitchFamily="2" charset="0"/>
              <a:cs typeface="+mj-cs"/>
              <a:sym typeface="Avenir Roman"/>
            </a:endParaRPr>
          </a:p>
          <a:p>
            <a:pPr algn="just"/>
            <a:r>
              <a:rPr lang="ca-ES" sz="900" dirty="0" smtClean="0">
                <a:latin typeface="Roboto" panose="02000000000000000000" pitchFamily="2" charset="0"/>
                <a:ea typeface="Roboto" panose="02000000000000000000" pitchFamily="2" charset="0"/>
                <a:cs typeface="+mj-cs"/>
                <a:sym typeface="Avenir Roman"/>
              </a:rPr>
              <a:t>Cal destacar que els impostos són exclusius de cada administració i que alguns els paga tothom i d’altres no. </a:t>
            </a:r>
          </a:p>
          <a:p>
            <a:pPr algn="just"/>
            <a:endParaRPr lang="ca-ES" sz="900" noProof="0" dirty="0"/>
          </a:p>
        </p:txBody>
      </p:sp>
    </p:spTree>
    <p:extLst>
      <p:ext uri="{BB962C8B-B14F-4D97-AF65-F5344CB8AC3E}">
        <p14:creationId xmlns:p14="http://schemas.microsoft.com/office/powerpoint/2010/main" val="347946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ln>
            <a:solidFill>
              <a:schemeClr val="tx1"/>
            </a:solidFill>
          </a:ln>
        </p:spPr>
      </p:sp>
      <p:sp>
        <p:nvSpPr>
          <p:cNvPr id="3" name="2 Marcador de notas"/>
          <p:cNvSpPr>
            <a:spLocks noGrp="1"/>
          </p:cNvSpPr>
          <p:nvPr>
            <p:ph type="body" idx="1"/>
          </p:nvPr>
        </p:nvSpPr>
        <p:spPr/>
        <p:txBody>
          <a:bodyPr/>
          <a:lstStyle/>
          <a:p>
            <a:endParaRPr lang="ca-ES" sz="1200" baseline="0" dirty="0" smtClean="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8608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Text del títol</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Nivell del cos u</a:t>
            </a:r>
          </a:p>
          <a:p>
            <a:pPr lvl="1">
              <a:defRPr sz="1800">
                <a:solidFill>
                  <a:srgbClr val="000000"/>
                </a:solidFill>
              </a:defRPr>
            </a:pPr>
            <a:r>
              <a:rPr sz="3200">
                <a:solidFill>
                  <a:srgbClr val="888888"/>
                </a:solidFill>
              </a:rPr>
              <a:t>Nivell del cos dos</a:t>
            </a:r>
          </a:p>
          <a:p>
            <a:pPr lvl="2">
              <a:defRPr sz="1800">
                <a:solidFill>
                  <a:srgbClr val="000000"/>
                </a:solidFill>
              </a:defRPr>
            </a:pPr>
            <a:r>
              <a:rPr sz="3200">
                <a:solidFill>
                  <a:srgbClr val="888888"/>
                </a:solidFill>
              </a:rPr>
              <a:t>Nivell del cos tres</a:t>
            </a:r>
          </a:p>
          <a:p>
            <a:pPr lvl="3">
              <a:defRPr sz="1800">
                <a:solidFill>
                  <a:srgbClr val="000000"/>
                </a:solidFill>
              </a:defRPr>
            </a:pPr>
            <a:r>
              <a:rPr sz="3200">
                <a:solidFill>
                  <a:srgbClr val="888888"/>
                </a:solidFill>
              </a:rPr>
              <a:t>Nivell del cos quatre</a:t>
            </a:r>
          </a:p>
          <a:p>
            <a:pPr lvl="4">
              <a:defRPr sz="1800">
                <a:solidFill>
                  <a:srgbClr val="000000"/>
                </a:solidFill>
              </a:defRPr>
            </a:pPr>
            <a:r>
              <a:rPr sz="3200">
                <a:solidFill>
                  <a:srgbClr val="888888"/>
                </a:solidFill>
              </a:rPr>
              <a:t>Nivell del cos cinc</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Text del títol</a:t>
            </a:r>
          </a:p>
        </p:txBody>
      </p:sp>
      <p:sp>
        <p:nvSpPr>
          <p:cNvPr id="40" name="Shape 40"/>
          <p:cNvSpPr>
            <a:spLocks noGrp="1"/>
          </p:cNvSpPr>
          <p:nvPr>
            <p:ph type="body" idx="1"/>
          </p:nvPr>
        </p:nvSpPr>
        <p:spPr>
          <a:prstGeom prst="rect">
            <a:avLst/>
          </a:prstGeom>
        </p:spPr>
        <p:txBody>
          <a:bodyPr/>
          <a:lstStyle/>
          <a:p>
            <a:pPr lvl="0">
              <a:defRPr sz="1800"/>
            </a:pPr>
            <a:r>
              <a:rPr sz="3200"/>
              <a:t>Nivell del cos u</a:t>
            </a:r>
          </a:p>
          <a:p>
            <a:pPr lvl="1">
              <a:defRPr sz="1800"/>
            </a:pPr>
            <a:r>
              <a:rPr sz="3200"/>
              <a:t>Nivell del cos dos</a:t>
            </a:r>
          </a:p>
          <a:p>
            <a:pPr lvl="2">
              <a:defRPr sz="1800"/>
            </a:pPr>
            <a:r>
              <a:rPr sz="3200"/>
              <a:t>Nivell del cos tres</a:t>
            </a:r>
          </a:p>
          <a:p>
            <a:pPr lvl="3">
              <a:defRPr sz="1800"/>
            </a:pPr>
            <a:r>
              <a:rPr sz="3200"/>
              <a:t>Nivell del cos quatre</a:t>
            </a:r>
          </a:p>
          <a:p>
            <a:pPr lvl="4">
              <a:defRPr sz="1800"/>
            </a:pPr>
            <a:r>
              <a:rPr sz="3200"/>
              <a:t>Nivell del cos cinc</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Text del títol</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Nivell del cos u</a:t>
            </a:r>
          </a:p>
          <a:p>
            <a:pPr lvl="1">
              <a:defRPr sz="1800"/>
            </a:pPr>
            <a:r>
              <a:rPr sz="3200"/>
              <a:t>Nivell del cos dos</a:t>
            </a:r>
          </a:p>
          <a:p>
            <a:pPr lvl="2">
              <a:defRPr sz="1800"/>
            </a:pPr>
            <a:r>
              <a:rPr sz="3200"/>
              <a:t>Nivell del cos tres</a:t>
            </a:r>
          </a:p>
          <a:p>
            <a:pPr lvl="3">
              <a:defRPr sz="1800"/>
            </a:pPr>
            <a:r>
              <a:rPr sz="3200"/>
              <a:t>Nivell del cos quatre</a:t>
            </a:r>
          </a:p>
          <a:p>
            <a:pPr lvl="4">
              <a:defRPr sz="1800"/>
            </a:pPr>
            <a:r>
              <a:rPr sz="3200"/>
              <a:t>Nivell del cos cinc</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Text del títol</a:t>
            </a:r>
          </a:p>
        </p:txBody>
      </p:sp>
      <p:sp>
        <p:nvSpPr>
          <p:cNvPr id="11" name="Shape 11"/>
          <p:cNvSpPr>
            <a:spLocks noGrp="1"/>
          </p:cNvSpPr>
          <p:nvPr>
            <p:ph type="body" idx="1"/>
          </p:nvPr>
        </p:nvSpPr>
        <p:spPr>
          <a:prstGeom prst="rect">
            <a:avLst/>
          </a:prstGeom>
        </p:spPr>
        <p:txBody>
          <a:bodyPr/>
          <a:lstStyle/>
          <a:p>
            <a:pPr lvl="0">
              <a:defRPr sz="1800"/>
            </a:pPr>
            <a:r>
              <a:rPr sz="3200"/>
              <a:t>Nivell del cos u</a:t>
            </a:r>
          </a:p>
          <a:p>
            <a:pPr lvl="1">
              <a:defRPr sz="1800"/>
            </a:pPr>
            <a:r>
              <a:rPr sz="3200"/>
              <a:t>Nivell del cos dos</a:t>
            </a:r>
          </a:p>
          <a:p>
            <a:pPr lvl="2">
              <a:defRPr sz="1800"/>
            </a:pPr>
            <a:r>
              <a:rPr sz="3200"/>
              <a:t>Nivell del cos tres</a:t>
            </a:r>
          </a:p>
          <a:p>
            <a:pPr lvl="3">
              <a:defRPr sz="1800"/>
            </a:pPr>
            <a:r>
              <a:rPr sz="3200"/>
              <a:t>Nivell del cos quatre</a:t>
            </a:r>
          </a:p>
          <a:p>
            <a:pPr lvl="4">
              <a:defRPr sz="1800"/>
            </a:pPr>
            <a:r>
              <a:rPr sz="3200"/>
              <a:t>Nivell del cos cinc</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Text del títol</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Nivell del cos u</a:t>
            </a:r>
          </a:p>
          <a:p>
            <a:pPr lvl="1">
              <a:defRPr sz="1800">
                <a:solidFill>
                  <a:srgbClr val="000000"/>
                </a:solidFill>
              </a:defRPr>
            </a:pPr>
            <a:r>
              <a:rPr sz="2000">
                <a:solidFill>
                  <a:srgbClr val="888888"/>
                </a:solidFill>
              </a:rPr>
              <a:t>Nivell del cos dos</a:t>
            </a:r>
          </a:p>
          <a:p>
            <a:pPr lvl="2">
              <a:defRPr sz="1800">
                <a:solidFill>
                  <a:srgbClr val="000000"/>
                </a:solidFill>
              </a:defRPr>
            </a:pPr>
            <a:r>
              <a:rPr sz="2000">
                <a:solidFill>
                  <a:srgbClr val="888888"/>
                </a:solidFill>
              </a:rPr>
              <a:t>Nivell del cos tres</a:t>
            </a:r>
          </a:p>
          <a:p>
            <a:pPr lvl="3">
              <a:defRPr sz="1800">
                <a:solidFill>
                  <a:srgbClr val="000000"/>
                </a:solidFill>
              </a:defRPr>
            </a:pPr>
            <a:r>
              <a:rPr sz="2000">
                <a:solidFill>
                  <a:srgbClr val="888888"/>
                </a:solidFill>
              </a:rPr>
              <a:t>Nivell del cos quatre</a:t>
            </a:r>
          </a:p>
          <a:p>
            <a:pPr lvl="4">
              <a:defRPr sz="1800">
                <a:solidFill>
                  <a:srgbClr val="000000"/>
                </a:solidFill>
              </a:defRPr>
            </a:pPr>
            <a:r>
              <a:rPr sz="2000">
                <a:solidFill>
                  <a:srgbClr val="888888"/>
                </a:solidFill>
              </a:rPr>
              <a:t>Nivell del cos cinc</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Text del títol</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Nivell del cos u</a:t>
            </a:r>
          </a:p>
          <a:p>
            <a:pPr lvl="1">
              <a:defRPr sz="1800"/>
            </a:pPr>
            <a:r>
              <a:rPr sz="2800"/>
              <a:t>Nivell del cos dos</a:t>
            </a:r>
          </a:p>
          <a:p>
            <a:pPr lvl="2">
              <a:defRPr sz="1800"/>
            </a:pPr>
            <a:r>
              <a:rPr sz="2800"/>
              <a:t>Nivell del cos tres</a:t>
            </a:r>
          </a:p>
          <a:p>
            <a:pPr lvl="3">
              <a:defRPr sz="1800"/>
            </a:pPr>
            <a:r>
              <a:rPr sz="2800"/>
              <a:t>Nivell del cos quatre</a:t>
            </a:r>
          </a:p>
          <a:p>
            <a:pPr lvl="4">
              <a:defRPr sz="1800"/>
            </a:pPr>
            <a:r>
              <a:rPr sz="2800"/>
              <a:t>Nivell del cos cinc</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Text del títol</a:t>
            </a:r>
          </a:p>
        </p:txBody>
      </p:sp>
      <p:sp>
        <p:nvSpPr>
          <p:cNvPr id="23" name="Shape 23"/>
          <p:cNvSpPr>
            <a:spLocks noGrp="1"/>
          </p:cNvSpPr>
          <p:nvPr>
            <p:ph type="body"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Nivell del cos u</a:t>
            </a:r>
          </a:p>
          <a:p>
            <a:pPr lvl="1">
              <a:defRPr sz="1800" b="0"/>
            </a:pPr>
            <a:r>
              <a:rPr sz="2400" b="1"/>
              <a:t>Nivell del cos dos</a:t>
            </a:r>
          </a:p>
          <a:p>
            <a:pPr lvl="2">
              <a:defRPr sz="1800" b="0"/>
            </a:pPr>
            <a:r>
              <a:rPr sz="2400" b="1"/>
              <a:t>Nivell del cos tres</a:t>
            </a:r>
          </a:p>
          <a:p>
            <a:pPr lvl="3">
              <a:defRPr sz="1800" b="0"/>
            </a:pPr>
            <a:r>
              <a:rPr sz="2400" b="1"/>
              <a:t>Nivell del cos quatre</a:t>
            </a:r>
          </a:p>
          <a:p>
            <a:pPr lvl="4">
              <a:defRPr sz="1800" b="0"/>
            </a:pPr>
            <a:r>
              <a:rPr sz="2400" b="1"/>
              <a:t>Nivell del cos cinc</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Text del títol</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Text del títol</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Nivell del cos u</a:t>
            </a:r>
          </a:p>
          <a:p>
            <a:pPr lvl="1">
              <a:defRPr sz="1800"/>
            </a:pPr>
            <a:r>
              <a:rPr sz="3200"/>
              <a:t>Nivell del cos dos</a:t>
            </a:r>
          </a:p>
          <a:p>
            <a:pPr lvl="2">
              <a:defRPr sz="1800"/>
            </a:pPr>
            <a:r>
              <a:rPr sz="3200"/>
              <a:t>Nivell del cos tres</a:t>
            </a:r>
          </a:p>
          <a:p>
            <a:pPr lvl="3">
              <a:defRPr sz="1800"/>
            </a:pPr>
            <a:r>
              <a:rPr sz="3200"/>
              <a:t>Nivell del cos quatre</a:t>
            </a:r>
          </a:p>
          <a:p>
            <a:pPr lvl="4">
              <a:defRPr sz="1800"/>
            </a:pPr>
            <a:r>
              <a:rPr sz="3200"/>
              <a:t>Nivell del cos cinc</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Text del títol</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Nivell del cos u</a:t>
            </a:r>
          </a:p>
          <a:p>
            <a:pPr lvl="1">
              <a:defRPr sz="1800"/>
            </a:pPr>
            <a:r>
              <a:rPr sz="1400"/>
              <a:t>Nivell del cos dos</a:t>
            </a:r>
          </a:p>
          <a:p>
            <a:pPr lvl="2">
              <a:defRPr sz="1800"/>
            </a:pPr>
            <a:r>
              <a:rPr sz="1400"/>
              <a:t>Nivell del cos tres</a:t>
            </a:r>
          </a:p>
          <a:p>
            <a:pPr lvl="3">
              <a:defRPr sz="1800"/>
            </a:pPr>
            <a:r>
              <a:rPr sz="1400"/>
              <a:t>Nivell del cos quatre</a:t>
            </a:r>
          </a:p>
          <a:p>
            <a:pPr lvl="4">
              <a:defRPr sz="1800"/>
            </a:pPr>
            <a:r>
              <a:rPr sz="1400"/>
              <a:t>Nivell del cos cinc</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Text del títol</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3200"/>
              <a:t>Nivell del cos u</a:t>
            </a:r>
          </a:p>
          <a:p>
            <a:pPr lvl="1">
              <a:defRPr sz="1800"/>
            </a:pPr>
            <a:r>
              <a:rPr sz="3200"/>
              <a:t>Nivell del cos dos</a:t>
            </a:r>
          </a:p>
          <a:p>
            <a:pPr lvl="2">
              <a:defRPr sz="1800"/>
            </a:pPr>
            <a:r>
              <a:rPr sz="3200"/>
              <a:t>Nivell del cos tres</a:t>
            </a:r>
          </a:p>
          <a:p>
            <a:pPr lvl="3">
              <a:defRPr sz="1800"/>
            </a:pPr>
            <a:r>
              <a:rPr sz="3200"/>
              <a:t>Nivell del cos quatre</a:t>
            </a:r>
          </a:p>
          <a:p>
            <a:pPr lvl="4">
              <a:defRPr sz="1800"/>
            </a:pPr>
            <a:r>
              <a:rPr sz="3200"/>
              <a:t>Nivell del cos cinc</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rPr/>
              <a:pPr lvl="0"/>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sldNum="0" hdr="0" ftr="0" dt="0"/>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algn="ctr" defTabSz="457200">
        <a:defRPr sz="4400">
          <a:latin typeface="Calibri"/>
          <a:ea typeface="Calibri"/>
          <a:cs typeface="Calibri"/>
          <a:sym typeface="Calibri"/>
        </a:defRPr>
      </a:lvl6pPr>
      <a:lvl7pPr algn="ctr" defTabSz="457200">
        <a:defRPr sz="4400">
          <a:latin typeface="Calibri"/>
          <a:ea typeface="Calibri"/>
          <a:cs typeface="Calibri"/>
          <a:sym typeface="Calibri"/>
        </a:defRPr>
      </a:lvl7pPr>
      <a:lvl8pPr algn="ctr" defTabSz="457200">
        <a:defRPr sz="4400">
          <a:latin typeface="Calibri"/>
          <a:ea typeface="Calibri"/>
          <a:cs typeface="Calibri"/>
          <a:sym typeface="Calibri"/>
        </a:defRPr>
      </a:lvl8pPr>
      <a:lvl9pPr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agenciatributaria.es/" TargetMode="External"/><Relationship Id="rId5" Type="http://schemas.openxmlformats.org/officeDocument/2006/relationships/hyperlink" Target="https://atc.gencat.cat/ca/inici" TargetMode="External"/><Relationship Id="rId4" Type="http://schemas.openxmlformats.org/officeDocument/2006/relationships/hyperlink" Target="http://www.bde.es/clientebanc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3" name="image3.png" descr="Recurso 31.png"/>
          <p:cNvPicPr/>
          <p:nvPr/>
        </p:nvPicPr>
        <p:blipFill>
          <a:blip r:embed="rId4">
            <a:extLst/>
          </a:blip>
          <a:stretch>
            <a:fillRect/>
          </a:stretch>
        </p:blipFill>
        <p:spPr>
          <a:xfrm>
            <a:off x="388560" y="1109943"/>
            <a:ext cx="123406" cy="1401533"/>
          </a:xfrm>
          <a:prstGeom prst="rect">
            <a:avLst/>
          </a:prstGeom>
          <a:ln w="12700">
            <a:miter lim="400000"/>
          </a:ln>
        </p:spPr>
      </p:pic>
      <p:sp>
        <p:nvSpPr>
          <p:cNvPr id="54" name="Shape 54"/>
          <p:cNvSpPr/>
          <p:nvPr/>
        </p:nvSpPr>
        <p:spPr>
          <a:xfrm>
            <a:off x="685800" y="958312"/>
            <a:ext cx="4309160" cy="15696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a-ES" sz="4800" dirty="0">
                <a:solidFill>
                  <a:srgbClr val="FFFFFF"/>
                </a:solidFill>
                <a:latin typeface="Roboto Light" panose="02000000000000000000" pitchFamily="2" charset="0"/>
                <a:ea typeface="Roboto Light" panose="02000000000000000000" pitchFamily="2" charset="0"/>
                <a:cs typeface="Roboto Black"/>
                <a:sym typeface="Roboto Black"/>
              </a:rPr>
              <a:t>Els impostos</a:t>
            </a:r>
          </a:p>
          <a:p>
            <a:pPr lvl="0"/>
            <a:r>
              <a:rPr lang="ca-ES" sz="4800" b="1" dirty="0" smtClean="0">
                <a:solidFill>
                  <a:srgbClr val="FFFFFF"/>
                </a:solidFill>
                <a:latin typeface="Roboto Black" panose="02000000000000000000" pitchFamily="2" charset="0"/>
                <a:ea typeface="Roboto Black" panose="02000000000000000000" pitchFamily="2" charset="0"/>
                <a:cs typeface="Roboto Black"/>
                <a:sym typeface="Roboto Black"/>
              </a:rPr>
              <a:t>i tu</a:t>
            </a:r>
            <a:endParaRPr lang="ca-ES" sz="4800" b="1" dirty="0">
              <a:solidFill>
                <a:srgbClr val="FFFFFF"/>
              </a:solidFill>
              <a:latin typeface="Roboto Black" panose="02000000000000000000" pitchFamily="2" charset="0"/>
              <a:ea typeface="Roboto Black" panose="02000000000000000000" pitchFamily="2" charset="0"/>
              <a:cs typeface="Roboto Black"/>
              <a:sym typeface="Roboto Black"/>
            </a:endParaRPr>
          </a:p>
        </p:txBody>
      </p:sp>
      <p:pic>
        <p:nvPicPr>
          <p:cNvPr id="56" name="pasted-image.pdf"/>
          <p:cNvPicPr/>
          <p:nvPr/>
        </p:nvPicPr>
        <p:blipFill>
          <a:blip r:embed="rId5">
            <a:extLst/>
          </a:blip>
          <a:stretch>
            <a:fillRect/>
          </a:stretch>
        </p:blipFill>
        <p:spPr>
          <a:xfrm>
            <a:off x="5889979" y="1628751"/>
            <a:ext cx="2886200" cy="483108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5" name="Shape 175"/>
          <p:cNvSpPr/>
          <p:nvPr/>
        </p:nvSpPr>
        <p:spPr>
          <a:xfrm>
            <a:off x="5436096" y="3717032"/>
            <a:ext cx="3469859" cy="193899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lnSpc>
                <a:spcPct val="150000"/>
              </a:lnSpc>
            </a:pPr>
            <a:r>
              <a:rPr lang="ca-ES" sz="2000" b="1" dirty="0" smtClean="0">
                <a:solidFill>
                  <a:srgbClr val="3F4A74"/>
                </a:solidFill>
                <a:latin typeface="Roboto" panose="02000000000000000000" pitchFamily="2" charset="0"/>
                <a:ea typeface="Roboto" panose="02000000000000000000" pitchFamily="2" charset="0"/>
                <a:cs typeface="Roboto Regular"/>
                <a:sym typeface="Roboto Regular"/>
              </a:rPr>
              <a:t>- IVA</a:t>
            </a:r>
            <a:br>
              <a:rPr lang="ca-ES" sz="2000" b="1"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2000" b="1" dirty="0" smtClean="0">
                <a:solidFill>
                  <a:srgbClr val="3F4A74"/>
                </a:solidFill>
                <a:latin typeface="Roboto" panose="02000000000000000000" pitchFamily="2" charset="0"/>
                <a:ea typeface="Roboto" panose="02000000000000000000" pitchFamily="2" charset="0"/>
                <a:cs typeface="Roboto Regular"/>
                <a:sym typeface="Roboto Regular"/>
              </a:rPr>
              <a:t>- Transmissions patrimonials</a:t>
            </a:r>
          </a:p>
          <a:p>
            <a:pPr lvl="0">
              <a:lnSpc>
                <a:spcPct val="150000"/>
              </a:lnSpc>
            </a:pPr>
            <a:r>
              <a:rPr lang="ca-ES" sz="2000" b="1" dirty="0" smtClean="0">
                <a:solidFill>
                  <a:srgbClr val="3F4A74"/>
                </a:solidFill>
                <a:latin typeface="Roboto" panose="02000000000000000000" pitchFamily="2" charset="0"/>
                <a:ea typeface="Roboto" panose="02000000000000000000" pitchFamily="2" charset="0"/>
                <a:cs typeface="Roboto Regular"/>
                <a:sym typeface="Roboto Regular"/>
              </a:rPr>
              <a:t>- Impostos especials</a:t>
            </a:r>
          </a:p>
          <a:p>
            <a:pPr lvl="0">
              <a:lnSpc>
                <a:spcPct val="150000"/>
              </a:lnSpc>
            </a:pPr>
            <a:r>
              <a:rPr lang="ca-ES" sz="2000" b="1" dirty="0" smtClean="0">
                <a:solidFill>
                  <a:srgbClr val="3F4A74"/>
                </a:solidFill>
                <a:latin typeface="Roboto" panose="02000000000000000000" pitchFamily="2" charset="0"/>
                <a:ea typeface="Roboto" panose="02000000000000000000" pitchFamily="2" charset="0"/>
                <a:cs typeface="Roboto Regular"/>
                <a:sym typeface="Roboto Regular"/>
              </a:rPr>
              <a:t>- Joc</a:t>
            </a:r>
            <a:endParaRPr lang="ca-ES" sz="2000" b="1"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166" name="Shape 166"/>
          <p:cNvSpPr/>
          <p:nvPr/>
        </p:nvSpPr>
        <p:spPr>
          <a:xfrm>
            <a:off x="493042" y="396255"/>
            <a:ext cx="6195625" cy="6924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900" b="1">
                <a:solidFill>
                  <a:srgbClr val="3F6797"/>
                </a:solidFill>
                <a:latin typeface="Roboto Black"/>
                <a:ea typeface="Roboto Black"/>
                <a:cs typeface="Roboto Black"/>
                <a:sym typeface="Roboto Black"/>
              </a:defRPr>
            </a:lvl1pPr>
          </a:lstStyle>
          <a:p>
            <a:pPr lvl="0">
              <a:defRPr sz="1800" b="0">
                <a:solidFill>
                  <a:srgbClr val="000000"/>
                </a:solidFill>
              </a:defRPr>
            </a:pPr>
            <a:r>
              <a:rPr lang="ca-ES" sz="3900" b="1" dirty="0" smtClean="0">
                <a:solidFill>
                  <a:srgbClr val="3F4A74"/>
                </a:solidFill>
              </a:rPr>
              <a:t>Dos tipus d’impostos</a:t>
            </a:r>
            <a:endParaRPr lang="ca-ES" sz="3900" b="1" dirty="0">
              <a:solidFill>
                <a:srgbClr val="3F4A74"/>
              </a:solidFill>
            </a:endParaRPr>
          </a:p>
        </p:txBody>
      </p:sp>
      <p:pic>
        <p:nvPicPr>
          <p:cNvPr id="169" name="pasted-image.pdf"/>
          <p:cNvPicPr/>
          <p:nvPr/>
        </p:nvPicPr>
        <p:blipFill>
          <a:blip r:embed="rId4" cstate="print">
            <a:extLst/>
          </a:blip>
          <a:stretch>
            <a:fillRect/>
          </a:stretch>
        </p:blipFill>
        <p:spPr>
          <a:xfrm>
            <a:off x="7246439" y="5229199"/>
            <a:ext cx="1490637" cy="1300577"/>
          </a:xfrm>
          <a:prstGeom prst="rect">
            <a:avLst/>
          </a:prstGeom>
          <a:ln w="12700">
            <a:miter lim="400000"/>
          </a:ln>
        </p:spPr>
      </p:pic>
      <p:sp>
        <p:nvSpPr>
          <p:cNvPr id="174" name="Shape 174"/>
          <p:cNvSpPr/>
          <p:nvPr/>
        </p:nvSpPr>
        <p:spPr>
          <a:xfrm>
            <a:off x="1043607" y="3717032"/>
            <a:ext cx="3216584" cy="193899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lnSpc>
                <a:spcPct val="150000"/>
              </a:lnSpc>
            </a:pPr>
            <a:r>
              <a:rPr lang="ca-ES" sz="2000" b="1" dirty="0" smtClean="0">
                <a:solidFill>
                  <a:srgbClr val="3F4A74"/>
                </a:solidFill>
                <a:latin typeface="Roboto" panose="02000000000000000000" pitchFamily="2" charset="0"/>
                <a:ea typeface="Roboto" panose="02000000000000000000" pitchFamily="2" charset="0"/>
                <a:cs typeface="Roboto Regular"/>
                <a:sym typeface="Roboto Regular"/>
              </a:rPr>
              <a:t>- IRPF</a:t>
            </a:r>
          </a:p>
          <a:p>
            <a:pPr lvl="0">
              <a:lnSpc>
                <a:spcPct val="150000"/>
              </a:lnSpc>
            </a:pPr>
            <a:r>
              <a:rPr lang="ca-ES" sz="2000" b="1" dirty="0" smtClean="0">
                <a:solidFill>
                  <a:srgbClr val="3F4A74"/>
                </a:solidFill>
                <a:latin typeface="Roboto" panose="02000000000000000000" pitchFamily="2" charset="0"/>
                <a:ea typeface="Roboto" panose="02000000000000000000" pitchFamily="2" charset="0"/>
                <a:cs typeface="Roboto Regular"/>
                <a:sym typeface="Roboto Regular"/>
              </a:rPr>
              <a:t>- Impost de societats</a:t>
            </a:r>
          </a:p>
          <a:p>
            <a:pPr lvl="0">
              <a:lnSpc>
                <a:spcPct val="150000"/>
              </a:lnSpc>
            </a:pPr>
            <a:r>
              <a:rPr lang="ca-ES" sz="2000" b="1" dirty="0" smtClean="0">
                <a:solidFill>
                  <a:srgbClr val="3F4A74"/>
                </a:solidFill>
                <a:latin typeface="Roboto" panose="02000000000000000000" pitchFamily="2" charset="0"/>
                <a:ea typeface="Roboto" panose="02000000000000000000" pitchFamily="2" charset="0"/>
                <a:cs typeface="Roboto Regular"/>
                <a:sym typeface="Roboto Regular"/>
              </a:rPr>
              <a:t>- Successions i donacions</a:t>
            </a:r>
          </a:p>
          <a:p>
            <a:pPr lvl="0">
              <a:lnSpc>
                <a:spcPct val="150000"/>
              </a:lnSpc>
            </a:pPr>
            <a:r>
              <a:rPr lang="ca-ES" sz="2000" b="1" dirty="0" smtClean="0">
                <a:solidFill>
                  <a:srgbClr val="3F4A74"/>
                </a:solidFill>
                <a:latin typeface="Roboto" panose="02000000000000000000" pitchFamily="2" charset="0"/>
                <a:ea typeface="Roboto" panose="02000000000000000000" pitchFamily="2" charset="0"/>
                <a:cs typeface="Roboto Regular"/>
                <a:sym typeface="Roboto Regular"/>
              </a:rPr>
              <a:t>- Impost sobre el patrimoni</a:t>
            </a:r>
            <a:endParaRPr lang="ca-ES" sz="2000" b="1"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176" name="Shape 176"/>
          <p:cNvSpPr/>
          <p:nvPr/>
        </p:nvSpPr>
        <p:spPr>
          <a:xfrm>
            <a:off x="1043607" y="3169865"/>
            <a:ext cx="2959788"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100">
                <a:solidFill>
                  <a:srgbClr val="665082"/>
                </a:solidFill>
                <a:latin typeface="Roboto Regular"/>
                <a:ea typeface="Roboto Regular"/>
                <a:cs typeface="Roboto Regular"/>
                <a:sym typeface="Roboto Regular"/>
              </a:defRPr>
            </a:lvl1pPr>
          </a:lstStyle>
          <a:p>
            <a:pPr lvl="0">
              <a:defRPr sz="1800">
                <a:solidFill>
                  <a:srgbClr val="000000"/>
                </a:solidFill>
              </a:defRPr>
            </a:pPr>
            <a:r>
              <a:rPr lang="ca-ES" sz="1600" dirty="0">
                <a:solidFill>
                  <a:srgbClr val="3F4A74"/>
                </a:solidFill>
                <a:latin typeface="Roboto" panose="02000000000000000000" pitchFamily="2" charset="0"/>
                <a:ea typeface="Roboto" panose="02000000000000000000" pitchFamily="2" charset="0"/>
              </a:rPr>
              <a:t>Són els que graven la renda i el patrimoni de les persones. </a:t>
            </a:r>
          </a:p>
        </p:txBody>
      </p:sp>
      <p:sp>
        <p:nvSpPr>
          <p:cNvPr id="177" name="Shape 177"/>
          <p:cNvSpPr/>
          <p:nvPr/>
        </p:nvSpPr>
        <p:spPr>
          <a:xfrm>
            <a:off x="5364088" y="3121804"/>
            <a:ext cx="2808312"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100">
                <a:solidFill>
                  <a:srgbClr val="665082"/>
                </a:solidFill>
                <a:latin typeface="Roboto Regular"/>
                <a:ea typeface="Roboto Regular"/>
                <a:cs typeface="Roboto Regular"/>
                <a:sym typeface="Roboto Regular"/>
              </a:defRPr>
            </a:lvl1pPr>
          </a:lstStyle>
          <a:p>
            <a:pPr lvl="0" algn="l">
              <a:defRPr sz="1800">
                <a:solidFill>
                  <a:srgbClr val="000000"/>
                </a:solidFill>
              </a:defRPr>
            </a:pPr>
            <a:r>
              <a:rPr lang="ca-ES" sz="1600" dirty="0" smtClean="0">
                <a:solidFill>
                  <a:srgbClr val="3F4A74"/>
                </a:solidFill>
                <a:latin typeface="Roboto" panose="02000000000000000000" pitchFamily="2" charset="0"/>
                <a:ea typeface="Roboto" panose="02000000000000000000" pitchFamily="2" charset="0"/>
              </a:rPr>
              <a:t>Són impostos que estan lligats al consum.</a:t>
            </a:r>
            <a:endParaRPr lang="ca-ES" sz="1600" dirty="0">
              <a:solidFill>
                <a:srgbClr val="3F4A74"/>
              </a:solidFill>
              <a:latin typeface="Roboto" panose="02000000000000000000" pitchFamily="2" charset="0"/>
              <a:ea typeface="Roboto" panose="02000000000000000000" pitchFamily="2" charset="0"/>
            </a:endParaRPr>
          </a:p>
        </p:txBody>
      </p:sp>
      <p:grpSp>
        <p:nvGrpSpPr>
          <p:cNvPr id="18" name="17 Grupo"/>
          <p:cNvGrpSpPr/>
          <p:nvPr/>
        </p:nvGrpSpPr>
        <p:grpSpPr>
          <a:xfrm>
            <a:off x="1043608" y="2420888"/>
            <a:ext cx="2304256" cy="645838"/>
            <a:chOff x="755576" y="1556792"/>
            <a:chExt cx="2066691" cy="645838"/>
          </a:xfrm>
        </p:grpSpPr>
        <p:sp>
          <p:nvSpPr>
            <p:cNvPr id="28" name="27 Rectángulo redondeado"/>
            <p:cNvSpPr/>
            <p:nvPr/>
          </p:nvSpPr>
          <p:spPr>
            <a:xfrm>
              <a:off x="755576" y="1556792"/>
              <a:ext cx="2066691" cy="645838"/>
            </a:xfrm>
            <a:prstGeom prst="roundRect">
              <a:avLst/>
            </a:prstGeom>
            <a:solidFill>
              <a:srgbClr val="F04E45"/>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9519" t="11902" r="7787" b="32403"/>
            <a:stretch/>
          </p:blipFill>
          <p:spPr>
            <a:xfrm>
              <a:off x="1115616" y="1628800"/>
              <a:ext cx="1360968" cy="526209"/>
            </a:xfrm>
            <a:prstGeom prst="rect">
              <a:avLst/>
            </a:prstGeom>
          </p:spPr>
        </p:pic>
      </p:grpSp>
      <p:grpSp>
        <p:nvGrpSpPr>
          <p:cNvPr id="16" name="15 Grupo"/>
          <p:cNvGrpSpPr/>
          <p:nvPr/>
        </p:nvGrpSpPr>
        <p:grpSpPr>
          <a:xfrm>
            <a:off x="5385021" y="2403958"/>
            <a:ext cx="2304000" cy="645838"/>
            <a:chOff x="6012159" y="1559026"/>
            <a:chExt cx="2304000" cy="645838"/>
          </a:xfrm>
        </p:grpSpPr>
        <p:sp>
          <p:nvSpPr>
            <p:cNvPr id="4" name="3 Rectángulo redondeado"/>
            <p:cNvSpPr/>
            <p:nvPr/>
          </p:nvSpPr>
          <p:spPr>
            <a:xfrm>
              <a:off x="6012159" y="1559026"/>
              <a:ext cx="2304000" cy="645838"/>
            </a:xfrm>
            <a:prstGeom prst="roundRect">
              <a:avLst/>
            </a:prstGeom>
            <a:solidFill>
              <a:srgbClr val="F04E45"/>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3" name="2 Imagen"/>
            <p:cNvPicPr>
              <a:picLocks noChangeAspect="1"/>
            </p:cNvPicPr>
            <p:nvPr/>
          </p:nvPicPr>
          <p:blipFill rotWithShape="1">
            <a:blip r:embed="rId6">
              <a:extLst>
                <a:ext uri="{28A0092B-C50C-407E-A947-70E740481C1C}">
                  <a14:useLocalDpi xmlns:a14="http://schemas.microsoft.com/office/drawing/2010/main" val="0"/>
                </a:ext>
              </a:extLst>
            </a:blip>
            <a:srcRect l="9993" t="15783" r="8855" b="38650"/>
            <a:stretch/>
          </p:blipFill>
          <p:spPr>
            <a:xfrm>
              <a:off x="6423274" y="1666684"/>
              <a:ext cx="1508708" cy="430522"/>
            </a:xfrm>
            <a:prstGeom prst="rect">
              <a:avLst/>
            </a:prstGeom>
          </p:spPr>
        </p:pic>
      </p:grpSp>
      <p:grpSp>
        <p:nvGrpSpPr>
          <p:cNvPr id="15" name="14 Grupo"/>
          <p:cNvGrpSpPr/>
          <p:nvPr/>
        </p:nvGrpSpPr>
        <p:grpSpPr>
          <a:xfrm>
            <a:off x="3026850" y="1448780"/>
            <a:ext cx="1656184" cy="1656184"/>
            <a:chOff x="3428062" y="3832011"/>
            <a:chExt cx="1656184" cy="1656184"/>
          </a:xfrm>
        </p:grpSpPr>
        <p:sp>
          <p:nvSpPr>
            <p:cNvPr id="30" name="29 Estrella de 16 puntas"/>
            <p:cNvSpPr/>
            <p:nvPr/>
          </p:nvSpPr>
          <p:spPr>
            <a:xfrm rot="397779">
              <a:off x="3428062" y="3832011"/>
              <a:ext cx="1656184" cy="1656184"/>
            </a:xfrm>
            <a:prstGeom prst="star16">
              <a:avLst/>
            </a:prstGeom>
            <a:solidFill>
              <a:schemeClr val="accent1">
                <a:lumMod val="20000"/>
                <a:lumOff val="80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9" name="Shape 176"/>
            <p:cNvSpPr/>
            <p:nvPr/>
          </p:nvSpPr>
          <p:spPr>
            <a:xfrm rot="494706">
              <a:off x="3563888" y="4365104"/>
              <a:ext cx="1396739"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100">
                  <a:solidFill>
                    <a:srgbClr val="665082"/>
                  </a:solidFill>
                  <a:latin typeface="Roboto Regular"/>
                  <a:ea typeface="Roboto Regular"/>
                  <a:cs typeface="Roboto Regular"/>
                  <a:sym typeface="Roboto Regular"/>
                </a:defRPr>
              </a:lvl1pPr>
            </a:lstStyle>
            <a:p>
              <a:pPr lvl="0" algn="ctr">
                <a:defRPr sz="1800">
                  <a:solidFill>
                    <a:srgbClr val="000000"/>
                  </a:solidFill>
                </a:defRPr>
              </a:pPr>
              <a:r>
                <a:rPr lang="ca-ES" sz="1600" b="1" dirty="0">
                  <a:solidFill>
                    <a:srgbClr val="3F4A74"/>
                  </a:solidFill>
                  <a:latin typeface="Roboto" panose="02000000000000000000" pitchFamily="2" charset="0"/>
                  <a:ea typeface="Roboto" panose="02000000000000000000" pitchFamily="2" charset="0"/>
                </a:rPr>
                <a:t>Qui </a:t>
              </a:r>
              <a:r>
                <a:rPr lang="ca-ES" sz="1600" b="1" dirty="0" smtClean="0">
                  <a:solidFill>
                    <a:srgbClr val="3F4A74"/>
                  </a:solidFill>
                  <a:latin typeface="Roboto" panose="02000000000000000000" pitchFamily="2" charset="0"/>
                  <a:ea typeface="Roboto" panose="02000000000000000000" pitchFamily="2" charset="0"/>
                </a:rPr>
                <a:t>més en té</a:t>
              </a:r>
              <a:r>
                <a:rPr lang="ca-ES" sz="1600" b="1" dirty="0">
                  <a:solidFill>
                    <a:srgbClr val="3F4A74"/>
                  </a:solidFill>
                  <a:latin typeface="Roboto" panose="02000000000000000000" pitchFamily="2" charset="0"/>
                  <a:ea typeface="Roboto" panose="02000000000000000000" pitchFamily="2" charset="0"/>
                </a:rPr>
                <a:t>, més </a:t>
              </a:r>
              <a:r>
                <a:rPr lang="ca-ES" sz="1600" b="1" dirty="0" smtClean="0">
                  <a:solidFill>
                    <a:srgbClr val="3F4A74"/>
                  </a:solidFill>
                  <a:latin typeface="Roboto" panose="02000000000000000000" pitchFamily="2" charset="0"/>
                  <a:ea typeface="Roboto" panose="02000000000000000000" pitchFamily="2" charset="0"/>
                </a:rPr>
                <a:t>paga</a:t>
              </a:r>
              <a:endParaRPr lang="ca-ES" sz="1600" b="1" dirty="0">
                <a:solidFill>
                  <a:srgbClr val="3F4A74"/>
                </a:solidFill>
                <a:latin typeface="Roboto" panose="02000000000000000000" pitchFamily="2" charset="0"/>
                <a:ea typeface="Roboto" panose="02000000000000000000" pitchFamily="2" charset="0"/>
              </a:endParaRPr>
            </a:p>
          </p:txBody>
        </p:sp>
      </p:grpSp>
      <p:grpSp>
        <p:nvGrpSpPr>
          <p:cNvPr id="14" name="13 Grupo"/>
          <p:cNvGrpSpPr/>
          <p:nvPr/>
        </p:nvGrpSpPr>
        <p:grpSpPr>
          <a:xfrm rot="397779">
            <a:off x="7074221" y="1214811"/>
            <a:ext cx="1656184" cy="1656184"/>
            <a:chOff x="3563888" y="3573016"/>
            <a:chExt cx="1656184" cy="1656184"/>
          </a:xfrm>
        </p:grpSpPr>
        <p:sp>
          <p:nvSpPr>
            <p:cNvPr id="13" name="12 Estrella de 16 puntas"/>
            <p:cNvSpPr/>
            <p:nvPr/>
          </p:nvSpPr>
          <p:spPr>
            <a:xfrm>
              <a:off x="3563888" y="3573016"/>
              <a:ext cx="1656184" cy="1656184"/>
            </a:xfrm>
            <a:prstGeom prst="star16">
              <a:avLst/>
            </a:prstGeom>
            <a:solidFill>
              <a:schemeClr val="accent1">
                <a:lumMod val="20000"/>
                <a:lumOff val="80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7" name="Shape 177"/>
            <p:cNvSpPr/>
            <p:nvPr/>
          </p:nvSpPr>
          <p:spPr>
            <a:xfrm>
              <a:off x="3741238" y="4059853"/>
              <a:ext cx="1341186"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100">
                  <a:solidFill>
                    <a:srgbClr val="665082"/>
                  </a:solidFill>
                  <a:latin typeface="Roboto Regular"/>
                  <a:ea typeface="Roboto Regular"/>
                  <a:cs typeface="Roboto Regular"/>
                  <a:sym typeface="Roboto Regular"/>
                </a:defRPr>
              </a:lvl1pPr>
            </a:lstStyle>
            <a:p>
              <a:pPr lvl="0" algn="ctr">
                <a:defRPr sz="1800">
                  <a:solidFill>
                    <a:srgbClr val="000000"/>
                  </a:solidFill>
                </a:defRPr>
              </a:pPr>
              <a:r>
                <a:rPr lang="ca-ES" sz="1600" b="1" dirty="0" smtClean="0">
                  <a:solidFill>
                    <a:srgbClr val="3F4A74"/>
                  </a:solidFill>
                  <a:latin typeface="Roboto" panose="02000000000000000000" pitchFamily="2" charset="0"/>
                  <a:ea typeface="Roboto" panose="02000000000000000000" pitchFamily="2" charset="0"/>
                </a:rPr>
                <a:t>Els paga tothom per igual</a:t>
              </a:r>
              <a:endParaRPr lang="ca-ES" sz="1600" b="1" dirty="0">
                <a:solidFill>
                  <a:srgbClr val="3F4A74"/>
                </a:solidFill>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31096230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4"/>
                                        </p:tgtEl>
                                        <p:attrNameLst>
                                          <p:attrName>style.visibility</p:attrName>
                                        </p:attrNameLst>
                                      </p:cBhvr>
                                      <p:to>
                                        <p:strVal val="visible"/>
                                      </p:to>
                                    </p:set>
                                    <p:anim calcmode="lin" valueType="num">
                                      <p:cBhvr additive="base">
                                        <p:cTn id="13" dur="500"/>
                                        <p:tgtEl>
                                          <p:spTgt spid="174"/>
                                        </p:tgtEl>
                                        <p:attrNameLst>
                                          <p:attrName>ppt_y</p:attrName>
                                        </p:attrNameLst>
                                      </p:cBhvr>
                                      <p:tavLst>
                                        <p:tav tm="0">
                                          <p:val>
                                            <p:strVal val="#ppt_y+#ppt_h*1.125000"/>
                                          </p:val>
                                        </p:tav>
                                        <p:tav tm="100000">
                                          <p:val>
                                            <p:strVal val="#ppt_y"/>
                                          </p:val>
                                        </p:tav>
                                      </p:tavLst>
                                    </p:anim>
                                    <p:animEffect transition="in" filter="wipe(up)">
                                      <p:cBhvr>
                                        <p:cTn id="14" dur="500"/>
                                        <p:tgtEl>
                                          <p:spTgt spid="174"/>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75"/>
                                        </p:tgtEl>
                                        <p:attrNameLst>
                                          <p:attrName>style.visibility</p:attrName>
                                        </p:attrNameLst>
                                      </p:cBhvr>
                                      <p:to>
                                        <p:strVal val="visible"/>
                                      </p:to>
                                    </p:set>
                                    <p:anim calcmode="lin" valueType="num">
                                      <p:cBhvr additive="base">
                                        <p:cTn id="17" dur="500"/>
                                        <p:tgtEl>
                                          <p:spTgt spid="175"/>
                                        </p:tgtEl>
                                        <p:attrNameLst>
                                          <p:attrName>ppt_y</p:attrName>
                                        </p:attrNameLst>
                                      </p:cBhvr>
                                      <p:tavLst>
                                        <p:tav tm="0">
                                          <p:val>
                                            <p:strVal val="#ppt_y+#ppt_h*1.125000"/>
                                          </p:val>
                                        </p:tav>
                                        <p:tav tm="100000">
                                          <p:val>
                                            <p:strVal val="#ppt_y"/>
                                          </p:val>
                                        </p:tav>
                                      </p:tavLst>
                                    </p:anim>
                                    <p:animEffect transition="in" filter="wipe(up)">
                                      <p:cBhvr>
                                        <p:cTn id="18"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6" name="Shape 186"/>
          <p:cNvSpPr/>
          <p:nvPr/>
        </p:nvSpPr>
        <p:spPr>
          <a:xfrm>
            <a:off x="2698411" y="879253"/>
            <a:ext cx="3747178" cy="6924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900">
                <a:solidFill>
                  <a:srgbClr val="665082"/>
                </a:solidFill>
                <a:latin typeface="SignPainter-HouseScript"/>
                <a:ea typeface="SignPainter-HouseScript"/>
                <a:cs typeface="SignPainter-HouseScript"/>
                <a:sym typeface="SignPainter-HouseScript"/>
              </a:defRPr>
            </a:lvl1pPr>
          </a:lstStyle>
          <a:p>
            <a:pPr lvl="0">
              <a:defRPr sz="1800">
                <a:solidFill>
                  <a:srgbClr val="000000"/>
                </a:solidFill>
              </a:defRPr>
            </a:pPr>
            <a:r>
              <a:rPr lang="ca-ES" sz="3900" b="1" dirty="0" smtClean="0">
                <a:solidFill>
                  <a:srgbClr val="3F4A74"/>
                </a:solidFill>
                <a:latin typeface="Roboto" panose="02000000000000000000" pitchFamily="2" charset="0"/>
                <a:ea typeface="Roboto" panose="02000000000000000000" pitchFamily="2" charset="0"/>
              </a:rPr>
              <a:t>Oferta de treball</a:t>
            </a:r>
            <a:endParaRPr lang="ca-ES" sz="3900" b="1" dirty="0">
              <a:solidFill>
                <a:srgbClr val="3F4A74"/>
              </a:solidFill>
              <a:latin typeface="Roboto" panose="02000000000000000000" pitchFamily="2" charset="0"/>
              <a:ea typeface="Roboto" panose="02000000000000000000" pitchFamily="2" charset="0"/>
            </a:endParaRPr>
          </a:p>
        </p:txBody>
      </p:sp>
      <p:pic>
        <p:nvPicPr>
          <p:cNvPr id="187" name="pasted-image.pdf"/>
          <p:cNvPicPr/>
          <p:nvPr/>
        </p:nvPicPr>
        <p:blipFill>
          <a:blip r:embed="rId4">
            <a:extLst/>
          </a:blip>
          <a:stretch>
            <a:fillRect/>
          </a:stretch>
        </p:blipFill>
        <p:spPr>
          <a:xfrm>
            <a:off x="7187025" y="4891897"/>
            <a:ext cx="1921479" cy="1921479"/>
          </a:xfrm>
          <a:prstGeom prst="rect">
            <a:avLst/>
          </a:prstGeom>
          <a:ln w="12700">
            <a:miter lim="400000"/>
          </a:ln>
        </p:spPr>
      </p:pic>
      <p:sp>
        <p:nvSpPr>
          <p:cNvPr id="188" name="Shape 188"/>
          <p:cNvSpPr/>
          <p:nvPr/>
        </p:nvSpPr>
        <p:spPr>
          <a:xfrm>
            <a:off x="651632" y="1556792"/>
            <a:ext cx="6872696" cy="467820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Bef>
                <a:spcPts val="300"/>
              </a:spcBef>
            </a:pPr>
            <a:r>
              <a:rPr lang="ca-ES" sz="1600" dirty="0" smtClean="0">
                <a:solidFill>
                  <a:srgbClr val="3F4A74"/>
                </a:solidFill>
                <a:latin typeface="Roboto Black" panose="02000000000000000000" pitchFamily="2" charset="0"/>
                <a:ea typeface="Roboto Black" panose="02000000000000000000" pitchFamily="2" charset="0"/>
                <a:cs typeface="Roboto Regular"/>
                <a:sym typeface="Roboto Regular"/>
              </a:rPr>
              <a:t>TASQUES</a:t>
            </a:r>
            <a:endParaRPr lang="ca-ES" sz="1400" b="1" dirty="0">
              <a:solidFill>
                <a:srgbClr val="3F4A74"/>
              </a:solidFill>
              <a:latin typeface="Roboto Black" panose="02000000000000000000" pitchFamily="2" charset="0"/>
              <a:ea typeface="Roboto Black" panose="02000000000000000000" pitchFamily="2" charset="0"/>
              <a:cs typeface="Roboto Regular"/>
              <a:sym typeface="Roboto Regular"/>
            </a:endParaRPr>
          </a:p>
          <a:p>
            <a:pPr lvl="0">
              <a:spcBef>
                <a:spcPts val="300"/>
              </a:spcBef>
            </a:pP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Dinamitzar </a:t>
            </a:r>
            <a:r>
              <a:rPr lang="ca-ES" sz="1600" dirty="0">
                <a:solidFill>
                  <a:srgbClr val="3F4A74"/>
                </a:solidFill>
                <a:latin typeface="Roboto" panose="02000000000000000000" pitchFamily="2" charset="0"/>
                <a:ea typeface="Roboto" panose="02000000000000000000" pitchFamily="2" charset="0"/>
                <a:cs typeface="Roboto Regular"/>
                <a:sym typeface="Roboto Regular"/>
              </a:rPr>
              <a:t>activitats esportives i d’oci educatiu per a nens/es i joves.</a:t>
            </a:r>
          </a:p>
          <a:p>
            <a:pPr>
              <a:spcBef>
                <a:spcPts val="300"/>
              </a:spcBef>
            </a:pPr>
            <a:r>
              <a:rPr lang="ca-ES" sz="1400" dirty="0">
                <a:solidFill>
                  <a:srgbClr val="3F4A74"/>
                </a:solidFill>
                <a:latin typeface="Roboto" panose="02000000000000000000" pitchFamily="2" charset="0"/>
                <a:ea typeface="Roboto" panose="02000000000000000000" pitchFamily="2" charset="0"/>
                <a:cs typeface="Roboto Regular"/>
                <a:sym typeface="Roboto Regular"/>
              </a:rPr>
              <a:t/>
            </a:r>
            <a:br>
              <a:rPr lang="ca-ES" sz="1400" dirty="0">
                <a:solidFill>
                  <a:srgbClr val="3F4A74"/>
                </a:solidFill>
                <a:latin typeface="Roboto" panose="02000000000000000000" pitchFamily="2" charset="0"/>
                <a:ea typeface="Roboto" panose="02000000000000000000" pitchFamily="2" charset="0"/>
                <a:cs typeface="Roboto Regular"/>
                <a:sym typeface="Roboto Regular"/>
              </a:rPr>
            </a:br>
            <a:r>
              <a:rPr lang="ca-ES" sz="1600" dirty="0" smtClean="0">
                <a:solidFill>
                  <a:srgbClr val="3F4A74"/>
                </a:solidFill>
                <a:latin typeface="Roboto Black" panose="02000000000000000000" pitchFamily="2" charset="0"/>
                <a:ea typeface="Roboto Black" panose="02000000000000000000" pitchFamily="2" charset="0"/>
                <a:cs typeface="Roboto Regular"/>
                <a:sym typeface="Roboto Regular"/>
              </a:rPr>
              <a:t>PERFIL DEL PERSONAL</a:t>
            </a:r>
          </a:p>
          <a:p>
            <a:pPr>
              <a:spcBef>
                <a:spcPts val="300"/>
              </a:spcBef>
            </a:pPr>
            <a:r>
              <a:rPr lang="ca-ES" sz="1600" dirty="0">
                <a:solidFill>
                  <a:srgbClr val="3F4A74"/>
                </a:solidFill>
                <a:latin typeface="Roboto" panose="02000000000000000000" pitchFamily="2" charset="0"/>
                <a:ea typeface="Roboto" panose="02000000000000000000" pitchFamily="2" charset="0"/>
                <a:cs typeface="Roboto Regular"/>
                <a:sym typeface="Roboto Regular"/>
              </a:rPr>
              <a:t>Persona creativa, esportista, sociable, dinàmica i implicada.</a:t>
            </a:r>
          </a:p>
          <a:p>
            <a:pPr>
              <a:spcBef>
                <a:spcPts val="300"/>
              </a:spcBef>
            </a:pP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Estudis. Títol </a:t>
            </a:r>
            <a:r>
              <a:rPr lang="ca-ES" sz="1600" dirty="0">
                <a:solidFill>
                  <a:srgbClr val="3F4A74"/>
                </a:solidFill>
                <a:latin typeface="Roboto" panose="02000000000000000000" pitchFamily="2" charset="0"/>
                <a:ea typeface="Roboto" panose="02000000000000000000" pitchFamily="2" charset="0"/>
                <a:cs typeface="Roboto Regular"/>
                <a:sym typeface="Roboto Regular"/>
              </a:rPr>
              <a:t>de monitor/a de lleure.</a:t>
            </a:r>
          </a:p>
          <a:p>
            <a:pPr>
              <a:spcBef>
                <a:spcPts val="300"/>
              </a:spcBef>
            </a:pP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Idiomes. </a:t>
            </a:r>
            <a:r>
              <a:rPr lang="ca-ES" sz="1600" dirty="0">
                <a:solidFill>
                  <a:srgbClr val="3F4A74"/>
                </a:solidFill>
                <a:latin typeface="Roboto" panose="02000000000000000000" pitchFamily="2" charset="0"/>
                <a:ea typeface="Roboto" panose="02000000000000000000" pitchFamily="2" charset="0"/>
                <a:cs typeface="Roboto Regular"/>
                <a:sym typeface="Roboto Regular"/>
              </a:rPr>
              <a:t>Català.</a:t>
            </a:r>
          </a:p>
          <a:p>
            <a:pPr>
              <a:spcBef>
                <a:spcPts val="300"/>
              </a:spcBef>
            </a:pP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Experiència. En </a:t>
            </a:r>
            <a:r>
              <a:rPr lang="ca-ES" sz="1600" dirty="0">
                <a:solidFill>
                  <a:srgbClr val="3F4A74"/>
                </a:solidFill>
                <a:latin typeface="Roboto" panose="02000000000000000000" pitchFamily="2" charset="0"/>
                <a:ea typeface="Roboto" panose="02000000000000000000" pitchFamily="2" charset="0"/>
                <a:cs typeface="Roboto Regular"/>
                <a:sym typeface="Roboto Regular"/>
              </a:rPr>
              <a:t>l’ensenyament i/o monitoratge amb nens i </a:t>
            </a: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nenes.</a:t>
            </a:r>
          </a:p>
          <a:p>
            <a:pPr>
              <a:spcBef>
                <a:spcPts val="300"/>
              </a:spcBef>
            </a:pP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Altres requisits. </a:t>
            </a:r>
            <a:r>
              <a:rPr lang="ca-ES" sz="1600" dirty="0">
                <a:solidFill>
                  <a:srgbClr val="3F4A74"/>
                </a:solidFill>
                <a:latin typeface="Roboto" panose="02000000000000000000" pitchFamily="2" charset="0"/>
                <a:ea typeface="Roboto" panose="02000000000000000000" pitchFamily="2" charset="0"/>
                <a:cs typeface="Roboto Regular"/>
                <a:sym typeface="Roboto Regular"/>
              </a:rPr>
              <a:t>Capacitats i habilitats per a la realització de tallers i manualitats infantils. Certificat d’antecedents penals</a:t>
            </a: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a:t>
            </a:r>
            <a:r>
              <a:rPr lang="ca-ES" sz="1400" dirty="0" smtClean="0">
                <a:solidFill>
                  <a:srgbClr val="3F4A74"/>
                </a:solidFill>
                <a:latin typeface="Roboto Light" panose="02000000000000000000" pitchFamily="2" charset="0"/>
                <a:ea typeface="Roboto Light" panose="02000000000000000000" pitchFamily="2" charset="0"/>
                <a:cs typeface="Roboto Regular"/>
                <a:sym typeface="Roboto Regular"/>
              </a:rPr>
              <a:t/>
            </a:r>
            <a:br>
              <a:rPr lang="ca-ES" sz="1400" dirty="0" smtClean="0">
                <a:solidFill>
                  <a:srgbClr val="3F4A74"/>
                </a:solidFill>
                <a:latin typeface="Roboto Light" panose="02000000000000000000" pitchFamily="2" charset="0"/>
                <a:ea typeface="Roboto Light" panose="02000000000000000000" pitchFamily="2" charset="0"/>
                <a:cs typeface="Roboto Regular"/>
                <a:sym typeface="Roboto Regular"/>
              </a:rPr>
            </a:br>
            <a:endParaRPr lang="ca-ES" sz="1400" dirty="0" smtClean="0">
              <a:solidFill>
                <a:srgbClr val="3F4A74"/>
              </a:solidFill>
              <a:latin typeface="Roboto" panose="02000000000000000000" pitchFamily="2" charset="0"/>
              <a:ea typeface="Roboto" panose="02000000000000000000" pitchFamily="2" charset="0"/>
              <a:cs typeface="Roboto Regular"/>
              <a:sym typeface="Roboto Regular"/>
            </a:endParaRPr>
          </a:p>
          <a:p>
            <a:pPr lvl="0">
              <a:spcBef>
                <a:spcPts val="300"/>
              </a:spcBef>
            </a:pPr>
            <a:r>
              <a:rPr lang="ca-ES" sz="1600" dirty="0" smtClean="0">
                <a:solidFill>
                  <a:srgbClr val="3F4A74"/>
                </a:solidFill>
                <a:latin typeface="Roboto Black" panose="02000000000000000000" pitchFamily="2" charset="0"/>
                <a:ea typeface="Roboto Black" panose="02000000000000000000" pitchFamily="2" charset="0"/>
                <a:cs typeface="Roboto Regular"/>
                <a:sym typeface="Roboto Regular"/>
              </a:rPr>
              <a:t>CONDICIONS DE TREBALL</a:t>
            </a:r>
          </a:p>
          <a:p>
            <a:pPr lvl="0">
              <a:spcBef>
                <a:spcPts val="300"/>
              </a:spcBef>
            </a:pP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Ubicació. Taradell.</a:t>
            </a:r>
          </a:p>
          <a:p>
            <a:pPr lvl="0">
              <a:spcBef>
                <a:spcPts val="300"/>
              </a:spcBef>
            </a:pP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Retribució. 1.105.65 € bruts/mes per 14 pagues (per jornada completa).</a:t>
            </a:r>
          </a:p>
          <a:p>
            <a:pPr lvl="0">
              <a:spcBef>
                <a:spcPts val="300"/>
              </a:spcBef>
            </a:pP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Contracte. Fix discontinu.</a:t>
            </a:r>
          </a:p>
          <a:p>
            <a:pPr lvl="0">
              <a:spcBef>
                <a:spcPts val="300"/>
              </a:spcBef>
            </a:pP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Jornada. Complerta de 40 h/setmanals principalment de dilluns a divendres, depenent de la programació d’activitats del centre.</a:t>
            </a:r>
            <a:endParaRPr lang="ca-ES" sz="1600" dirty="0">
              <a:solidFill>
                <a:srgbClr val="3F4A74"/>
              </a:solidFill>
              <a:latin typeface="Roboto" panose="02000000000000000000" pitchFamily="2" charset="0"/>
              <a:ea typeface="Roboto" panose="02000000000000000000" pitchFamily="2" charset="0"/>
              <a:cs typeface="Roboto Regular"/>
              <a:sym typeface="Roboto Regular"/>
            </a:endParaRPr>
          </a:p>
        </p:txBody>
      </p:sp>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t="14062" r="33685" b="27491"/>
          <a:stretch/>
        </p:blipFill>
        <p:spPr>
          <a:xfrm>
            <a:off x="3419872" y="476672"/>
            <a:ext cx="2122167" cy="627020"/>
          </a:xfrm>
          <a:prstGeom prst="rect">
            <a:avLst/>
          </a:prstGeom>
        </p:spPr>
      </p:pic>
      <p:grpSp>
        <p:nvGrpSpPr>
          <p:cNvPr id="11" name="10 Grupo"/>
          <p:cNvGrpSpPr/>
          <p:nvPr/>
        </p:nvGrpSpPr>
        <p:grpSpPr>
          <a:xfrm>
            <a:off x="7269114" y="2904907"/>
            <a:ext cx="1600745" cy="1736237"/>
            <a:chOff x="539552" y="1484784"/>
            <a:chExt cx="5472000" cy="4860000"/>
          </a:xfrm>
          <a:effectLst>
            <a:outerShdw blurRad="50800" dist="38100" dir="2700000" algn="tl" rotWithShape="0">
              <a:prstClr val="black">
                <a:alpha val="40000"/>
              </a:prstClr>
            </a:outerShdw>
          </a:effectLst>
        </p:grpSpPr>
        <p:sp>
          <p:nvSpPr>
            <p:cNvPr id="12" name="11 Rectángulo"/>
            <p:cNvSpPr/>
            <p:nvPr/>
          </p:nvSpPr>
          <p:spPr>
            <a:xfrm>
              <a:off x="539552" y="1484784"/>
              <a:ext cx="5472000" cy="4860000"/>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213" t="21335" r="62074" b="29278"/>
            <a:stretch/>
          </p:blipFill>
          <p:spPr bwMode="auto">
            <a:xfrm>
              <a:off x="683568" y="1628800"/>
              <a:ext cx="5215569" cy="457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683568" y="1604984"/>
              <a:ext cx="5220000" cy="72000"/>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a:ln>
                  <a:noFill/>
                </a:ln>
                <a:solidFill>
                  <a:srgbClr val="000000"/>
                </a:solidFill>
                <a:effectLst/>
                <a:uFillTx/>
                <a:latin typeface="Calibri"/>
                <a:ea typeface="Calibri"/>
                <a:cs typeface="Calibri"/>
                <a:sym typeface="Calibri"/>
              </a:endParaRPr>
            </a:p>
          </p:txBody>
        </p:sp>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hape 186"/>
          <p:cNvSpPr/>
          <p:nvPr/>
        </p:nvSpPr>
        <p:spPr>
          <a:xfrm>
            <a:off x="2698411" y="879253"/>
            <a:ext cx="3747178" cy="6924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900">
                <a:solidFill>
                  <a:srgbClr val="665082"/>
                </a:solidFill>
                <a:latin typeface="SignPainter-HouseScript"/>
                <a:ea typeface="SignPainter-HouseScript"/>
                <a:cs typeface="SignPainter-HouseScript"/>
                <a:sym typeface="SignPainter-HouseScript"/>
              </a:defRPr>
            </a:lvl1pPr>
          </a:lstStyle>
          <a:p>
            <a:pPr lvl="0">
              <a:defRPr sz="1800">
                <a:solidFill>
                  <a:srgbClr val="000000"/>
                </a:solidFill>
              </a:defRPr>
            </a:pPr>
            <a:r>
              <a:rPr lang="ca-ES" sz="3900" b="1" dirty="0" smtClean="0">
                <a:solidFill>
                  <a:srgbClr val="3F4A74"/>
                </a:solidFill>
                <a:latin typeface="Roboto" panose="02000000000000000000" pitchFamily="2" charset="0"/>
                <a:ea typeface="Roboto" panose="02000000000000000000" pitchFamily="2" charset="0"/>
              </a:rPr>
              <a:t>Oferta de treball</a:t>
            </a:r>
            <a:endParaRPr lang="ca-ES" sz="3900" b="1" dirty="0">
              <a:solidFill>
                <a:srgbClr val="3F4A74"/>
              </a:solidFill>
              <a:latin typeface="Roboto" panose="02000000000000000000" pitchFamily="2" charset="0"/>
              <a:ea typeface="Roboto" panose="02000000000000000000" pitchFamily="2" charset="0"/>
            </a:endParaRPr>
          </a:p>
        </p:txBody>
      </p:sp>
      <p:pic>
        <p:nvPicPr>
          <p:cNvPr id="9" name="8 Imagen"/>
          <p:cNvPicPr>
            <a:picLocks noChangeAspect="1"/>
          </p:cNvPicPr>
          <p:nvPr/>
        </p:nvPicPr>
        <p:blipFill rotWithShape="1">
          <a:blip r:embed="rId4">
            <a:extLst>
              <a:ext uri="{28A0092B-C50C-407E-A947-70E740481C1C}">
                <a14:useLocalDpi xmlns:a14="http://schemas.microsoft.com/office/drawing/2010/main" val="0"/>
              </a:ext>
            </a:extLst>
          </a:blip>
          <a:srcRect t="14062" r="33685" b="27491"/>
          <a:stretch/>
        </p:blipFill>
        <p:spPr>
          <a:xfrm>
            <a:off x="3419872" y="476672"/>
            <a:ext cx="2122167" cy="627020"/>
          </a:xfrm>
          <a:prstGeom prst="rect">
            <a:avLst/>
          </a:prstGeom>
        </p:spPr>
      </p:pic>
      <p:pic>
        <p:nvPicPr>
          <p:cNvPr id="4" name="3 Imagen"/>
          <p:cNvPicPr>
            <a:picLocks noChangeAspect="1"/>
          </p:cNvPicPr>
          <p:nvPr/>
        </p:nvPicPr>
        <p:blipFill rotWithShape="1">
          <a:blip r:embed="rId5" cstate="print">
            <a:extLst>
              <a:ext uri="{28A0092B-C50C-407E-A947-70E740481C1C}">
                <a14:useLocalDpi xmlns:a14="http://schemas.microsoft.com/office/drawing/2010/main" val="0"/>
              </a:ext>
            </a:extLst>
          </a:blip>
          <a:srcRect l="8843" t="10620" r="5873" b="8035"/>
          <a:stretch/>
        </p:blipFill>
        <p:spPr>
          <a:xfrm>
            <a:off x="2987823" y="1647358"/>
            <a:ext cx="3457765" cy="4661962"/>
          </a:xfrm>
          <a:prstGeom prst="rect">
            <a:avLst/>
          </a:prstGeom>
          <a:effectLst>
            <a:outerShdw blurRad="50800" dist="38100" dir="2700000" algn="tl" rotWithShape="0">
              <a:prstClr val="black">
                <a:alpha val="40000"/>
              </a:prstClr>
            </a:outerShdw>
          </a:effectLst>
        </p:spPr>
      </p:pic>
      <p:pic>
        <p:nvPicPr>
          <p:cNvPr id="10" name="9 Imagen"/>
          <p:cNvPicPr>
            <a:picLocks noChangeAspect="1"/>
          </p:cNvPicPr>
          <p:nvPr/>
        </p:nvPicPr>
        <p:blipFill rotWithShape="1">
          <a:blip r:embed="rId6" cstate="print">
            <a:extLst>
              <a:ext uri="{28A0092B-C50C-407E-A947-70E740481C1C}">
                <a14:useLocalDpi xmlns:a14="http://schemas.microsoft.com/office/drawing/2010/main" val="0"/>
              </a:ext>
            </a:extLst>
          </a:blip>
          <a:srcRect l="8297" t="10487" r="6470" b="32008"/>
          <a:stretch/>
        </p:blipFill>
        <p:spPr>
          <a:xfrm>
            <a:off x="2195736" y="1674504"/>
            <a:ext cx="4859852" cy="4634815"/>
          </a:xfrm>
          <a:prstGeom prst="rect">
            <a:avLst/>
          </a:prstGeom>
          <a:effectLst>
            <a:outerShdw blurRad="50800" dist="38100" dir="2700000" algn="tl" rotWithShape="0">
              <a:prstClr val="black">
                <a:alpha val="40000"/>
              </a:prstClr>
            </a:outerShdw>
          </a:effectLst>
        </p:spPr>
      </p:pic>
      <p:pic>
        <p:nvPicPr>
          <p:cNvPr id="2" name="1 Imagen"/>
          <p:cNvPicPr>
            <a:picLocks noChangeAspect="1"/>
          </p:cNvPicPr>
          <p:nvPr/>
        </p:nvPicPr>
        <p:blipFill rotWithShape="1">
          <a:blip r:embed="rId7" cstate="print">
            <a:extLst>
              <a:ext uri="{28A0092B-C50C-407E-A947-70E740481C1C}">
                <a14:useLocalDpi xmlns:a14="http://schemas.microsoft.com/office/drawing/2010/main" val="0"/>
              </a:ext>
            </a:extLst>
          </a:blip>
          <a:srcRect l="8702" t="67647" r="7039" b="8000"/>
          <a:stretch/>
        </p:blipFill>
        <p:spPr>
          <a:xfrm>
            <a:off x="2195736" y="2852936"/>
            <a:ext cx="4859852" cy="1985458"/>
          </a:xfrm>
          <a:prstGeom prst="rect">
            <a:avLst/>
          </a:prstGeom>
        </p:spPr>
      </p:pic>
    </p:spTree>
    <p:extLst>
      <p:ext uri="{BB962C8B-B14F-4D97-AF65-F5344CB8AC3E}">
        <p14:creationId xmlns:p14="http://schemas.microsoft.com/office/powerpoint/2010/main" val="19992131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1" fill="hold" nodeType="clickEffect">
                                  <p:stCondLst>
                                    <p:cond delay="0"/>
                                  </p:stCondLst>
                                  <p:childTnLst>
                                    <p:anim calcmode="lin" valueType="num">
                                      <p:cBhvr additive="base">
                                        <p:cTn id="13" dur="500"/>
                                        <p:tgtEl>
                                          <p:spTgt spid="10"/>
                                        </p:tgtEl>
                                        <p:attrNameLst>
                                          <p:attrName>ppt_x</p:attrName>
                                        </p:attrNameLst>
                                      </p:cBhvr>
                                      <p:tavLst>
                                        <p:tav tm="0">
                                          <p:val>
                                            <p:strVal val="ppt_x"/>
                                          </p:val>
                                        </p:tav>
                                        <p:tav tm="100000">
                                          <p:val>
                                            <p:strVal val="ppt_x"/>
                                          </p:val>
                                        </p:tav>
                                      </p:tavLst>
                                    </p:anim>
                                    <p:anim calcmode="lin" valueType="num">
                                      <p:cBhvr additive="base">
                                        <p:cTn id="14" dur="500"/>
                                        <p:tgtEl>
                                          <p:spTgt spid="10"/>
                                        </p:tgtEl>
                                        <p:attrNameLst>
                                          <p:attrName>ppt_y</p:attrName>
                                        </p:attrNameLst>
                                      </p:cBhvr>
                                      <p:tavLst>
                                        <p:tav tm="0">
                                          <p:val>
                                            <p:strVal val="ppt_y"/>
                                          </p:val>
                                        </p:tav>
                                        <p:tav tm="100000">
                                          <p:val>
                                            <p:strVal val="0-ppt_h/2"/>
                                          </p:val>
                                        </p:tav>
                                      </p:tavLst>
                                    </p:anim>
                                    <p:set>
                                      <p:cBhvr>
                                        <p:cTn id="15" dur="1" fill="hold">
                                          <p:stCondLst>
                                            <p:cond delay="499"/>
                                          </p:stCondLst>
                                        </p:cTn>
                                        <p:tgtEl>
                                          <p:spTgt spid="10"/>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1" name="Shape 201"/>
          <p:cNvSpPr/>
          <p:nvPr/>
        </p:nvSpPr>
        <p:spPr>
          <a:xfrm>
            <a:off x="493042" y="396255"/>
            <a:ext cx="6195625" cy="124649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900" b="1">
                <a:solidFill>
                  <a:srgbClr val="3F6797"/>
                </a:solidFill>
                <a:latin typeface="Roboto Black"/>
                <a:ea typeface="Roboto Black"/>
                <a:cs typeface="Roboto Black"/>
                <a:sym typeface="Roboto Black"/>
              </a:defRPr>
            </a:lvl1pPr>
          </a:lstStyle>
          <a:p>
            <a:pPr lvl="0">
              <a:defRPr sz="1800" b="0">
                <a:solidFill>
                  <a:srgbClr val="000000"/>
                </a:solidFill>
              </a:defRPr>
            </a:pPr>
            <a:r>
              <a:rPr lang="ca-ES" sz="3900" b="1" dirty="0" smtClean="0">
                <a:solidFill>
                  <a:srgbClr val="3F4A74"/>
                </a:solidFill>
              </a:rPr>
              <a:t>Impostos </a:t>
            </a:r>
          </a:p>
          <a:p>
            <a:pPr lvl="0">
              <a:defRPr sz="1800" b="0">
                <a:solidFill>
                  <a:srgbClr val="000000"/>
                </a:solidFill>
              </a:defRPr>
            </a:pPr>
            <a:r>
              <a:rPr lang="ca-ES" sz="3600" dirty="0">
                <a:solidFill>
                  <a:srgbClr val="3F4A74"/>
                </a:solidFill>
                <a:latin typeface="Roboto Light" panose="02000000000000000000" pitchFamily="2" charset="0"/>
                <a:ea typeface="Roboto Light" panose="02000000000000000000" pitchFamily="2" charset="0"/>
              </a:rPr>
              <a:t>IRPF Base </a:t>
            </a:r>
            <a:r>
              <a:rPr lang="ca-ES" sz="3600" dirty="0" smtClean="0">
                <a:solidFill>
                  <a:srgbClr val="3F4A74"/>
                </a:solidFill>
                <a:latin typeface="Roboto Light" panose="02000000000000000000" pitchFamily="2" charset="0"/>
                <a:ea typeface="Roboto Light" panose="02000000000000000000" pitchFamily="2" charset="0"/>
              </a:rPr>
              <a:t>general - </a:t>
            </a:r>
            <a:r>
              <a:rPr lang="ca-ES" sz="3600" dirty="0" smtClean="0">
                <a:solidFill>
                  <a:srgbClr val="3F4A74"/>
                </a:solidFill>
                <a:latin typeface="Roboto Light" panose="02000000000000000000" pitchFamily="2" charset="0"/>
                <a:ea typeface="Roboto Light" panose="02000000000000000000" pitchFamily="2" charset="0"/>
              </a:rPr>
              <a:t>2017</a:t>
            </a:r>
            <a:endParaRPr lang="ca-ES" sz="3600" dirty="0">
              <a:solidFill>
                <a:srgbClr val="3F4A74"/>
              </a:solidFill>
              <a:latin typeface="Roboto Light" panose="02000000000000000000" pitchFamily="2" charset="0"/>
              <a:ea typeface="Roboto Light" panose="02000000000000000000" pitchFamily="2"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228297262"/>
              </p:ext>
            </p:extLst>
          </p:nvPr>
        </p:nvGraphicFramePr>
        <p:xfrm>
          <a:off x="1238080" y="1844824"/>
          <a:ext cx="6718296" cy="4470400"/>
        </p:xfrm>
        <a:graphic>
          <a:graphicData uri="http://schemas.openxmlformats.org/drawingml/2006/table">
            <a:tbl>
              <a:tblPr firstRow="1" bandRow="1">
                <a:tableStyleId>{5940675A-B579-460E-94D1-54222C63F5DA}</a:tableStyleId>
              </a:tblPr>
              <a:tblGrid>
                <a:gridCol w="1679574">
                  <a:extLst>
                    <a:ext uri="{9D8B030D-6E8A-4147-A177-3AD203B41FA5}">
                      <a16:colId xmlns:a16="http://schemas.microsoft.com/office/drawing/2014/main" val="20000"/>
                    </a:ext>
                  </a:extLst>
                </a:gridCol>
                <a:gridCol w="1679574">
                  <a:extLst>
                    <a:ext uri="{9D8B030D-6E8A-4147-A177-3AD203B41FA5}">
                      <a16:colId xmlns:a16="http://schemas.microsoft.com/office/drawing/2014/main" val="20001"/>
                    </a:ext>
                  </a:extLst>
                </a:gridCol>
                <a:gridCol w="1679574">
                  <a:extLst>
                    <a:ext uri="{9D8B030D-6E8A-4147-A177-3AD203B41FA5}">
                      <a16:colId xmlns:a16="http://schemas.microsoft.com/office/drawing/2014/main" val="20002"/>
                    </a:ext>
                  </a:extLst>
                </a:gridCol>
                <a:gridCol w="1679574">
                  <a:extLst>
                    <a:ext uri="{9D8B030D-6E8A-4147-A177-3AD203B41FA5}">
                      <a16:colId xmlns:a16="http://schemas.microsoft.com/office/drawing/2014/main" val="20003"/>
                    </a:ext>
                  </a:extLst>
                </a:gridCol>
              </a:tblGrid>
              <a:tr h="370840">
                <a:tc>
                  <a:txBody>
                    <a:bodyPr/>
                    <a:lstStyle/>
                    <a:p>
                      <a:pPr algn="ctr"/>
                      <a:r>
                        <a:rPr lang="ca-ES" sz="1600" b="1" noProof="0" dirty="0" smtClean="0">
                          <a:solidFill>
                            <a:schemeClr val="bg1"/>
                          </a:solidFill>
                          <a:latin typeface="Roboto" panose="02000000000000000000" pitchFamily="2" charset="0"/>
                          <a:ea typeface="Roboto" panose="02000000000000000000" pitchFamily="2" charset="0"/>
                        </a:rPr>
                        <a:t>BASE </a:t>
                      </a:r>
                    </a:p>
                    <a:p>
                      <a:pPr algn="ctr"/>
                      <a:r>
                        <a:rPr lang="ca-ES" sz="1600" b="1" noProof="0" dirty="0" smtClean="0">
                          <a:solidFill>
                            <a:schemeClr val="bg1"/>
                          </a:solidFill>
                          <a:latin typeface="Roboto" panose="02000000000000000000" pitchFamily="2" charset="0"/>
                          <a:ea typeface="Roboto" panose="02000000000000000000" pitchFamily="2" charset="0"/>
                        </a:rPr>
                        <a:t>LIQUIDABLE</a:t>
                      </a:r>
                      <a:endParaRPr lang="ca-ES" sz="1600" b="1" noProof="0" dirty="0">
                        <a:solidFill>
                          <a:schemeClr val="bg1"/>
                        </a:solidFill>
                        <a:latin typeface="Roboto" panose="02000000000000000000" pitchFamily="2" charset="0"/>
                        <a:ea typeface="Roboto" panose="02000000000000000000" pitchFamily="2" charset="0"/>
                      </a:endParaRPr>
                    </a:p>
                  </a:txBody>
                  <a:tcPr marL="137160" marR="137160" marT="137160" marB="137160">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tc>
                  <a:txBody>
                    <a:bodyPr/>
                    <a:lstStyle/>
                    <a:p>
                      <a:pPr algn="ctr"/>
                      <a:r>
                        <a:rPr lang="ca-ES" sz="1600" b="1" noProof="0" dirty="0" smtClean="0">
                          <a:solidFill>
                            <a:schemeClr val="bg1"/>
                          </a:solidFill>
                          <a:latin typeface="Roboto" panose="02000000000000000000" pitchFamily="2" charset="0"/>
                          <a:ea typeface="Roboto" panose="02000000000000000000" pitchFamily="2" charset="0"/>
                        </a:rPr>
                        <a:t>QUOTA </a:t>
                      </a:r>
                    </a:p>
                    <a:p>
                      <a:pPr algn="ctr"/>
                      <a:r>
                        <a:rPr lang="ca-ES" sz="1600" b="1" noProof="0" dirty="0" smtClean="0">
                          <a:solidFill>
                            <a:schemeClr val="bg1"/>
                          </a:solidFill>
                          <a:latin typeface="Roboto" panose="02000000000000000000" pitchFamily="2" charset="0"/>
                          <a:ea typeface="Roboto" panose="02000000000000000000" pitchFamily="2" charset="0"/>
                        </a:rPr>
                        <a:t>ÍNTEGRA</a:t>
                      </a:r>
                      <a:endParaRPr lang="ca-ES" sz="1600" b="1" noProof="0" dirty="0">
                        <a:solidFill>
                          <a:schemeClr val="bg1"/>
                        </a:solidFill>
                        <a:latin typeface="Roboto" panose="02000000000000000000" pitchFamily="2" charset="0"/>
                        <a:ea typeface="Roboto" panose="02000000000000000000" pitchFamily="2" charset="0"/>
                      </a:endParaRP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tc>
                  <a:txBody>
                    <a:bodyPr/>
                    <a:lstStyle/>
                    <a:p>
                      <a:pPr algn="ctr"/>
                      <a:r>
                        <a:rPr lang="ca-ES" sz="1600" b="1" noProof="0" dirty="0" smtClean="0">
                          <a:solidFill>
                            <a:schemeClr val="bg1"/>
                          </a:solidFill>
                          <a:latin typeface="Roboto" panose="02000000000000000000" pitchFamily="2" charset="0"/>
                          <a:ea typeface="Roboto" panose="02000000000000000000" pitchFamily="2" charset="0"/>
                        </a:rPr>
                        <a:t>RESTA BASE LIQUIDABLE</a:t>
                      </a:r>
                      <a:endParaRPr lang="ca-ES" sz="1600" b="1" noProof="0" dirty="0">
                        <a:solidFill>
                          <a:schemeClr val="bg1"/>
                        </a:solidFill>
                        <a:latin typeface="Roboto" panose="02000000000000000000" pitchFamily="2" charset="0"/>
                        <a:ea typeface="Roboto" panose="02000000000000000000" pitchFamily="2" charset="0"/>
                      </a:endParaRPr>
                    </a:p>
                  </a:txBody>
                  <a:tcPr marL="137160" marR="137160" marT="137160" marB="13716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tc>
                  <a:txBody>
                    <a:bodyPr/>
                    <a:lstStyle/>
                    <a:p>
                      <a:pPr algn="ctr"/>
                      <a:r>
                        <a:rPr lang="ca-ES" sz="1600" b="1" noProof="0" dirty="0" smtClean="0">
                          <a:solidFill>
                            <a:schemeClr val="bg1"/>
                          </a:solidFill>
                          <a:latin typeface="Roboto" panose="02000000000000000000" pitchFamily="2" charset="0"/>
                          <a:ea typeface="Roboto" panose="02000000000000000000" pitchFamily="2" charset="0"/>
                        </a:rPr>
                        <a:t>TIPUS </a:t>
                      </a:r>
                    </a:p>
                    <a:p>
                      <a:pPr algn="ctr"/>
                      <a:r>
                        <a:rPr lang="ca-ES" sz="1600" b="1" noProof="0" dirty="0" smtClean="0">
                          <a:solidFill>
                            <a:schemeClr val="bg1"/>
                          </a:solidFill>
                          <a:latin typeface="Roboto" panose="02000000000000000000" pitchFamily="2" charset="0"/>
                          <a:ea typeface="Roboto" panose="02000000000000000000" pitchFamily="2" charset="0"/>
                        </a:rPr>
                        <a:t>APLICABLE</a:t>
                      </a:r>
                      <a:endParaRPr lang="ca-ES" sz="1600" b="1" noProof="0" dirty="0">
                        <a:solidFill>
                          <a:schemeClr val="bg1"/>
                        </a:solidFill>
                        <a:latin typeface="Roboto" panose="02000000000000000000" pitchFamily="2" charset="0"/>
                        <a:ea typeface="Roboto" panose="02000000000000000000" pitchFamily="2" charset="0"/>
                      </a:endParaRPr>
                    </a:p>
                  </a:txBody>
                  <a:tcPr marL="137160" marR="137160" marT="137160" marB="137160">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extLst>
                  <a:ext uri="{0D108BD9-81ED-4DB2-BD59-A6C34878D82A}">
                    <a16:rowId xmlns:a16="http://schemas.microsoft.com/office/drawing/2014/main" val="10000"/>
                  </a:ext>
                </a:extLst>
              </a:tr>
              <a:tr h="370840">
                <a:tc>
                  <a:txBody>
                    <a:bodyPr/>
                    <a:lstStyle/>
                    <a:p>
                      <a:pPr algn="ctr"/>
                      <a:r>
                        <a:rPr lang="es-ES" sz="1600" b="1" dirty="0" smtClean="0">
                          <a:solidFill>
                            <a:srgbClr val="3F4A74"/>
                          </a:solidFill>
                          <a:latin typeface="Roboto" panose="02000000000000000000" pitchFamily="2" charset="0"/>
                          <a:ea typeface="Roboto" panose="02000000000000000000" pitchFamily="2" charset="0"/>
                        </a:rPr>
                        <a:t>0</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12.450,00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21,50 %</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70840">
                <a:tc>
                  <a:txBody>
                    <a:bodyPr/>
                    <a:lstStyle/>
                    <a:p>
                      <a:pPr algn="ctr"/>
                      <a:r>
                        <a:rPr lang="es-ES" sz="1600" b="1" dirty="0" smtClean="0">
                          <a:solidFill>
                            <a:srgbClr val="3F4A74"/>
                          </a:solidFill>
                          <a:latin typeface="Roboto" panose="02000000000000000000" pitchFamily="2" charset="0"/>
                          <a:ea typeface="Roboto" panose="02000000000000000000" pitchFamily="2" charset="0"/>
                        </a:rPr>
                        <a:t>12.450,00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2.676,75</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5.257,20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24,00 %</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370840">
                <a:tc>
                  <a:txBody>
                    <a:bodyPr/>
                    <a:lstStyle/>
                    <a:p>
                      <a:pPr algn="ctr"/>
                      <a:r>
                        <a:rPr lang="es-ES" sz="1600" b="1" dirty="0" smtClean="0">
                          <a:solidFill>
                            <a:srgbClr val="3F4A74"/>
                          </a:solidFill>
                          <a:latin typeface="Roboto" panose="02000000000000000000" pitchFamily="2" charset="0"/>
                          <a:ea typeface="Roboto" panose="02000000000000000000" pitchFamily="2" charset="0"/>
                        </a:rPr>
                        <a:t>17.707,20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3.938,48</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2.492,80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26,00 %</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370840">
                <a:tc>
                  <a:txBody>
                    <a:bodyPr/>
                    <a:lstStyle/>
                    <a:p>
                      <a:pPr algn="ctr"/>
                      <a:r>
                        <a:rPr lang="es-ES" sz="1600" b="1" dirty="0" smtClean="0">
                          <a:solidFill>
                            <a:srgbClr val="3F4A74"/>
                          </a:solidFill>
                          <a:latin typeface="Roboto" panose="02000000000000000000" pitchFamily="2" charset="0"/>
                          <a:ea typeface="Roboto" panose="02000000000000000000" pitchFamily="2" charset="0"/>
                        </a:rPr>
                        <a:t>20.200,00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4.586,61</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12.807,20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29,00 %</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370840">
                <a:tc>
                  <a:txBody>
                    <a:bodyPr/>
                    <a:lstStyle/>
                    <a:p>
                      <a:pPr algn="ctr"/>
                      <a:r>
                        <a:rPr lang="es-ES" sz="1600" b="1" dirty="0" smtClean="0">
                          <a:solidFill>
                            <a:srgbClr val="3F4A74"/>
                          </a:solidFill>
                          <a:latin typeface="Roboto" panose="02000000000000000000" pitchFamily="2" charset="0"/>
                          <a:ea typeface="Roboto" panose="02000000000000000000" pitchFamily="2" charset="0"/>
                        </a:rPr>
                        <a:t>33.007,20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8.300,69</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2.192,80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33,50 %</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370840">
                <a:tc>
                  <a:txBody>
                    <a:bodyPr/>
                    <a:lstStyle/>
                    <a:p>
                      <a:pPr algn="ctr"/>
                      <a:r>
                        <a:rPr lang="es-ES" sz="1600" b="1" dirty="0" smtClean="0">
                          <a:solidFill>
                            <a:srgbClr val="3F4A74"/>
                          </a:solidFill>
                          <a:latin typeface="Roboto" panose="02000000000000000000" pitchFamily="2" charset="0"/>
                          <a:ea typeface="Roboto" panose="02000000000000000000" pitchFamily="2" charset="0"/>
                        </a:rPr>
                        <a:t>35.200,00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9.035,28</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18.207,20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37,00 %</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70840">
                <a:tc>
                  <a:txBody>
                    <a:bodyPr/>
                    <a:lstStyle/>
                    <a:p>
                      <a:pPr algn="ctr"/>
                      <a:r>
                        <a:rPr lang="es-ES" sz="1600" b="1" dirty="0" smtClean="0">
                          <a:solidFill>
                            <a:srgbClr val="3F4A74"/>
                          </a:solidFill>
                          <a:latin typeface="Roboto" panose="02000000000000000000" pitchFamily="2" charset="0"/>
                          <a:ea typeface="Roboto" panose="02000000000000000000" pitchFamily="2" charset="0"/>
                        </a:rPr>
                        <a:t>53.407,20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15.771,95</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6.592,80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40,00 %</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370840">
                <a:tc>
                  <a:txBody>
                    <a:bodyPr/>
                    <a:lstStyle/>
                    <a:p>
                      <a:pPr algn="ctr"/>
                      <a:r>
                        <a:rPr lang="es-ES" sz="1600" b="1" dirty="0" smtClean="0">
                          <a:solidFill>
                            <a:srgbClr val="3F4A74"/>
                          </a:solidFill>
                          <a:latin typeface="Roboto" panose="02000000000000000000" pitchFamily="2" charset="0"/>
                          <a:ea typeface="Roboto" panose="02000000000000000000" pitchFamily="2" charset="0"/>
                        </a:rPr>
                        <a:t>60.000,00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18.409,07</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60.000,20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44,00 %</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370840">
                <a:tc>
                  <a:txBody>
                    <a:bodyPr/>
                    <a:lstStyle/>
                    <a:p>
                      <a:pPr algn="ctr"/>
                      <a:r>
                        <a:rPr lang="es-ES" sz="1600" b="1" dirty="0" smtClean="0">
                          <a:solidFill>
                            <a:srgbClr val="3F4A74"/>
                          </a:solidFill>
                          <a:latin typeface="Roboto" panose="02000000000000000000" pitchFamily="2" charset="0"/>
                          <a:ea typeface="Roboto" panose="02000000000000000000" pitchFamily="2" charset="0"/>
                        </a:rPr>
                        <a:t>120.000,20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44.809,15</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55.000,00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46,00 %</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370840">
                <a:tc>
                  <a:txBody>
                    <a:bodyPr/>
                    <a:lstStyle/>
                    <a:p>
                      <a:pPr algn="ctr"/>
                      <a:r>
                        <a:rPr lang="es-ES" sz="1600" b="1" dirty="0" smtClean="0">
                          <a:solidFill>
                            <a:srgbClr val="3F4A74"/>
                          </a:solidFill>
                          <a:latin typeface="Roboto" panose="02000000000000000000" pitchFamily="2" charset="0"/>
                          <a:ea typeface="Roboto" panose="02000000000000000000" pitchFamily="2" charset="0"/>
                        </a:rPr>
                        <a:t>175.000,20</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70.109,15</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F2F2F2"/>
                    </a:solidFill>
                  </a:tcPr>
                </a:tc>
                <a:tc>
                  <a:txBody>
                    <a:bodyPr/>
                    <a:lstStyle/>
                    <a:p>
                      <a:pPr algn="ctr"/>
                      <a:r>
                        <a:rPr lang="ca-ES" sz="1400" b="1" noProof="0" dirty="0" smtClean="0">
                          <a:solidFill>
                            <a:srgbClr val="3F4A74"/>
                          </a:solidFill>
                          <a:latin typeface="Roboto" panose="02000000000000000000" pitchFamily="2" charset="0"/>
                          <a:ea typeface="Roboto" panose="02000000000000000000" pitchFamily="2" charset="0"/>
                        </a:rPr>
                        <a:t>EN</a:t>
                      </a:r>
                      <a:r>
                        <a:rPr lang="ca-ES" sz="1400" b="1" baseline="0" noProof="0" dirty="0" smtClean="0">
                          <a:solidFill>
                            <a:srgbClr val="3F4A74"/>
                          </a:solidFill>
                          <a:latin typeface="Roboto" panose="02000000000000000000" pitchFamily="2" charset="0"/>
                          <a:ea typeface="Roboto" panose="02000000000000000000" pitchFamily="2" charset="0"/>
                        </a:rPr>
                        <a:t> ENDAVANT</a:t>
                      </a:r>
                      <a:endParaRPr lang="ca-ES" sz="1400" b="1"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F2F2F2"/>
                    </a:solidFill>
                  </a:tcPr>
                </a:tc>
                <a:tc>
                  <a:txBody>
                    <a:bodyPr/>
                    <a:lstStyle/>
                    <a:p>
                      <a:pPr algn="ctr"/>
                      <a:r>
                        <a:rPr lang="es-ES" sz="1600" b="1" dirty="0" smtClean="0">
                          <a:solidFill>
                            <a:srgbClr val="3F4A74"/>
                          </a:solidFill>
                          <a:latin typeface="Roboto" panose="02000000000000000000" pitchFamily="2" charset="0"/>
                          <a:ea typeface="Roboto" panose="02000000000000000000" pitchFamily="2" charset="0"/>
                        </a:rPr>
                        <a:t>48,00 %</a:t>
                      </a:r>
                      <a:endParaRPr lang="ca-ES" sz="1600" b="1"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bl>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4" name="Shape 254"/>
          <p:cNvSpPr/>
          <p:nvPr/>
        </p:nvSpPr>
        <p:spPr>
          <a:xfrm>
            <a:off x="493042" y="396255"/>
            <a:ext cx="6195625" cy="124649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3900" b="1" dirty="0" smtClean="0">
                <a:solidFill>
                  <a:srgbClr val="3F4A74"/>
                </a:solidFill>
                <a:latin typeface="Roboto Black"/>
                <a:ea typeface="Roboto Black"/>
                <a:cs typeface="Roboto Black"/>
                <a:sym typeface="Roboto Black"/>
              </a:rPr>
              <a:t>Impostos </a:t>
            </a:r>
          </a:p>
          <a:p>
            <a:pPr lvl="0"/>
            <a:r>
              <a:rPr lang="ca-ES" sz="3600" dirty="0" smtClean="0">
                <a:solidFill>
                  <a:srgbClr val="3F4A74"/>
                </a:solidFill>
                <a:latin typeface="Roboto Light" panose="02000000000000000000" pitchFamily="2" charset="0"/>
                <a:ea typeface="Roboto Light" panose="02000000000000000000" pitchFamily="2" charset="0"/>
                <a:cs typeface="Roboto Black"/>
                <a:sym typeface="Roboto Black"/>
              </a:rPr>
              <a:t>IRPF Base </a:t>
            </a:r>
            <a:r>
              <a:rPr lang="ca-ES" sz="3600" dirty="0">
                <a:solidFill>
                  <a:srgbClr val="3F4A74"/>
                </a:solidFill>
                <a:latin typeface="Roboto Light" panose="02000000000000000000" pitchFamily="2" charset="0"/>
                <a:ea typeface="Roboto Light" panose="02000000000000000000" pitchFamily="2" charset="0"/>
                <a:cs typeface="Roboto Black"/>
                <a:sym typeface="Roboto Black"/>
              </a:rPr>
              <a:t>de </a:t>
            </a:r>
            <a:r>
              <a:rPr lang="ca-ES" sz="3600" dirty="0" smtClean="0">
                <a:solidFill>
                  <a:srgbClr val="3F4A74"/>
                </a:solidFill>
                <a:latin typeface="Roboto Light" panose="02000000000000000000" pitchFamily="2" charset="0"/>
                <a:ea typeface="Roboto Light" panose="02000000000000000000" pitchFamily="2" charset="0"/>
                <a:cs typeface="Roboto Black"/>
                <a:sym typeface="Roboto Black"/>
              </a:rPr>
              <a:t>l’estalvi - </a:t>
            </a:r>
            <a:r>
              <a:rPr lang="ca-ES" sz="3600" dirty="0" smtClean="0">
                <a:solidFill>
                  <a:srgbClr val="3F4A74"/>
                </a:solidFill>
                <a:latin typeface="Roboto Light" panose="02000000000000000000" pitchFamily="2" charset="0"/>
                <a:ea typeface="Roboto Light" panose="02000000000000000000" pitchFamily="2" charset="0"/>
                <a:cs typeface="Roboto Black"/>
                <a:sym typeface="Roboto Black"/>
              </a:rPr>
              <a:t>2017</a:t>
            </a:r>
            <a:endParaRPr lang="ca-ES" sz="3600" dirty="0">
              <a:solidFill>
                <a:srgbClr val="3F4A74"/>
              </a:solidFill>
              <a:latin typeface="Roboto Light" panose="02000000000000000000" pitchFamily="2" charset="0"/>
              <a:ea typeface="Roboto Light" panose="02000000000000000000" pitchFamily="2" charset="0"/>
              <a:cs typeface="Roboto Black"/>
              <a:sym typeface="Roboto Black"/>
            </a:endParaRPr>
          </a:p>
        </p:txBody>
      </p:sp>
      <p:graphicFrame>
        <p:nvGraphicFramePr>
          <p:cNvPr id="25" name="24 Tabla"/>
          <p:cNvGraphicFramePr>
            <a:graphicFrameLocks noGrp="1"/>
          </p:cNvGraphicFramePr>
          <p:nvPr>
            <p:extLst>
              <p:ext uri="{D42A27DB-BD31-4B8C-83A1-F6EECF244321}">
                <p14:modId xmlns:p14="http://schemas.microsoft.com/office/powerpoint/2010/main" val="3571964031"/>
              </p:ext>
            </p:extLst>
          </p:nvPr>
        </p:nvGraphicFramePr>
        <p:xfrm>
          <a:off x="611560" y="2367647"/>
          <a:ext cx="7776865" cy="2118360"/>
        </p:xfrm>
        <a:graphic>
          <a:graphicData uri="http://schemas.openxmlformats.org/drawingml/2006/table">
            <a:tbl>
              <a:tblPr firstRow="1" bandRow="1">
                <a:tableStyleId>{5940675A-B579-460E-94D1-54222C63F5DA}</a:tableStyleId>
              </a:tblPr>
              <a:tblGrid>
                <a:gridCol w="1555373">
                  <a:extLst>
                    <a:ext uri="{9D8B030D-6E8A-4147-A177-3AD203B41FA5}">
                      <a16:colId xmlns:a16="http://schemas.microsoft.com/office/drawing/2014/main" val="20000"/>
                    </a:ext>
                  </a:extLst>
                </a:gridCol>
                <a:gridCol w="1555373">
                  <a:extLst>
                    <a:ext uri="{9D8B030D-6E8A-4147-A177-3AD203B41FA5}">
                      <a16:colId xmlns:a16="http://schemas.microsoft.com/office/drawing/2014/main" val="20001"/>
                    </a:ext>
                  </a:extLst>
                </a:gridCol>
                <a:gridCol w="1555373">
                  <a:extLst>
                    <a:ext uri="{9D8B030D-6E8A-4147-A177-3AD203B41FA5}">
                      <a16:colId xmlns:a16="http://schemas.microsoft.com/office/drawing/2014/main" val="20002"/>
                    </a:ext>
                  </a:extLst>
                </a:gridCol>
                <a:gridCol w="1555373">
                  <a:extLst>
                    <a:ext uri="{9D8B030D-6E8A-4147-A177-3AD203B41FA5}">
                      <a16:colId xmlns:a16="http://schemas.microsoft.com/office/drawing/2014/main" val="20003"/>
                    </a:ext>
                  </a:extLst>
                </a:gridCol>
                <a:gridCol w="1555373">
                  <a:extLst>
                    <a:ext uri="{9D8B030D-6E8A-4147-A177-3AD203B41FA5}">
                      <a16:colId xmlns:a16="http://schemas.microsoft.com/office/drawing/2014/main" val="20004"/>
                    </a:ext>
                  </a:extLst>
                </a:gridCol>
              </a:tblGrid>
              <a:tr h="370840">
                <a:tc>
                  <a:txBody>
                    <a:bodyPr/>
                    <a:lstStyle/>
                    <a:p>
                      <a:pPr algn="ctr"/>
                      <a:r>
                        <a:rPr lang="ca-ES" sz="1600" b="1" noProof="0" dirty="0" smtClean="0">
                          <a:solidFill>
                            <a:schemeClr val="bg1"/>
                          </a:solidFill>
                          <a:latin typeface="Roboto" panose="02000000000000000000" pitchFamily="2" charset="0"/>
                          <a:ea typeface="Roboto" panose="02000000000000000000" pitchFamily="2" charset="0"/>
                        </a:rPr>
                        <a:t>BASE LIQUIDABLE:</a:t>
                      </a:r>
                    </a:p>
                    <a:p>
                      <a:pPr algn="ctr"/>
                      <a:r>
                        <a:rPr lang="ca-ES" sz="1600" b="1" noProof="0" dirty="0" smtClean="0">
                          <a:solidFill>
                            <a:schemeClr val="bg1"/>
                          </a:solidFill>
                          <a:latin typeface="Roboto" panose="02000000000000000000" pitchFamily="2" charset="0"/>
                          <a:ea typeface="Roboto" panose="02000000000000000000" pitchFamily="2" charset="0"/>
                        </a:rPr>
                        <a:t>DES</a:t>
                      </a:r>
                      <a:r>
                        <a:rPr lang="ca-ES" sz="1600" b="1" baseline="0" noProof="0" dirty="0" smtClean="0">
                          <a:solidFill>
                            <a:schemeClr val="bg1"/>
                          </a:solidFill>
                          <a:latin typeface="Roboto" panose="02000000000000000000" pitchFamily="2" charset="0"/>
                          <a:ea typeface="Roboto" panose="02000000000000000000" pitchFamily="2" charset="0"/>
                        </a:rPr>
                        <a:t> DE €</a:t>
                      </a:r>
                      <a:endParaRPr lang="ca-ES" sz="1600" b="1" noProof="0" dirty="0">
                        <a:solidFill>
                          <a:schemeClr val="bg1"/>
                        </a:solidFill>
                        <a:latin typeface="Roboto" panose="02000000000000000000" pitchFamily="2" charset="0"/>
                        <a:ea typeface="Roboto" panose="02000000000000000000" pitchFamily="2" charset="0"/>
                      </a:endParaRPr>
                    </a:p>
                  </a:txBody>
                  <a:tcPr marL="137160" marR="137160" marT="137160" marB="13716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tc>
                  <a:txBody>
                    <a:bodyPr/>
                    <a:lstStyle/>
                    <a:p>
                      <a:pPr algn="ctr"/>
                      <a:r>
                        <a:rPr lang="ca-ES" sz="1600" b="1" noProof="0" dirty="0" smtClean="0">
                          <a:solidFill>
                            <a:schemeClr val="bg1"/>
                          </a:solidFill>
                          <a:latin typeface="Roboto" panose="02000000000000000000" pitchFamily="2" charset="0"/>
                          <a:ea typeface="Roboto" panose="02000000000000000000" pitchFamily="2" charset="0"/>
                        </a:rPr>
                        <a:t>BASE LIQUIDABLE: FINS A €</a:t>
                      </a:r>
                      <a:endParaRPr lang="ca-ES" sz="1600" b="1" noProof="0" dirty="0">
                        <a:solidFill>
                          <a:schemeClr val="bg1"/>
                        </a:solidFill>
                        <a:latin typeface="Roboto" panose="02000000000000000000" pitchFamily="2" charset="0"/>
                        <a:ea typeface="Roboto" panose="02000000000000000000" pitchFamily="2" charset="0"/>
                      </a:endParaRPr>
                    </a:p>
                  </a:txBody>
                  <a:tcPr marL="137160" marR="137160" marT="137160" marB="1371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tc>
                  <a:txBody>
                    <a:bodyPr/>
                    <a:lstStyle/>
                    <a:p>
                      <a:pPr algn="ctr"/>
                      <a:r>
                        <a:rPr lang="ca-ES" sz="1600" b="1" noProof="0" dirty="0" smtClean="0">
                          <a:solidFill>
                            <a:schemeClr val="bg1"/>
                          </a:solidFill>
                          <a:latin typeface="Roboto" panose="02000000000000000000" pitchFamily="2" charset="0"/>
                          <a:ea typeface="Roboto" panose="02000000000000000000" pitchFamily="2" charset="0"/>
                        </a:rPr>
                        <a:t>TIPUS ESTATAL</a:t>
                      </a:r>
                      <a:endParaRPr lang="ca-ES" sz="1600" b="1" noProof="0" dirty="0">
                        <a:solidFill>
                          <a:schemeClr val="bg1"/>
                        </a:solidFill>
                        <a:latin typeface="Roboto" panose="02000000000000000000" pitchFamily="2" charset="0"/>
                        <a:ea typeface="Roboto" panose="02000000000000000000" pitchFamily="2" charset="0"/>
                      </a:endParaRPr>
                    </a:p>
                  </a:txBody>
                  <a:tcPr marL="137160" marR="137160" marT="137160" marB="1371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tc>
                  <a:txBody>
                    <a:bodyPr/>
                    <a:lstStyle/>
                    <a:p>
                      <a:pPr algn="ctr"/>
                      <a:r>
                        <a:rPr lang="ca-ES" sz="1600" b="1" noProof="0" dirty="0" smtClean="0">
                          <a:solidFill>
                            <a:schemeClr val="bg1"/>
                          </a:solidFill>
                          <a:latin typeface="Roboto" panose="02000000000000000000" pitchFamily="2" charset="0"/>
                          <a:ea typeface="Roboto" panose="02000000000000000000" pitchFamily="2" charset="0"/>
                        </a:rPr>
                        <a:t>TIPUS CATALUNYA</a:t>
                      </a:r>
                      <a:endParaRPr lang="ca-ES" sz="1600" b="1" noProof="0" dirty="0">
                        <a:solidFill>
                          <a:schemeClr val="bg1"/>
                        </a:solidFill>
                        <a:latin typeface="Roboto" panose="02000000000000000000" pitchFamily="2" charset="0"/>
                        <a:ea typeface="Roboto" panose="02000000000000000000" pitchFamily="2" charset="0"/>
                      </a:endParaRPr>
                    </a:p>
                  </a:txBody>
                  <a:tcPr marL="137160" marR="137160" marT="137160" marB="13716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tc>
                  <a:txBody>
                    <a:bodyPr/>
                    <a:lstStyle/>
                    <a:p>
                      <a:pPr algn="ctr"/>
                      <a:r>
                        <a:rPr lang="ca-ES" sz="1600" b="1" noProof="0" dirty="0" smtClean="0">
                          <a:solidFill>
                            <a:schemeClr val="bg1"/>
                          </a:solidFill>
                          <a:latin typeface="Roboto" panose="02000000000000000000" pitchFamily="2" charset="0"/>
                          <a:ea typeface="Roboto" panose="02000000000000000000" pitchFamily="2" charset="0"/>
                        </a:rPr>
                        <a:t>TIPUS TOTAL</a:t>
                      </a:r>
                      <a:endParaRPr lang="ca-ES" sz="1600" b="1" noProof="0" dirty="0">
                        <a:solidFill>
                          <a:schemeClr val="bg1"/>
                        </a:solidFill>
                        <a:latin typeface="Roboto" panose="02000000000000000000" pitchFamily="2" charset="0"/>
                        <a:ea typeface="Roboto" panose="02000000000000000000" pitchFamily="2" charset="0"/>
                      </a:endParaRPr>
                    </a:p>
                  </a:txBody>
                  <a:tcPr marL="137160" marR="137160" marT="137160" marB="13716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818EB1"/>
                    </a:solidFill>
                  </a:tcPr>
                </a:tc>
                <a:extLst>
                  <a:ext uri="{0D108BD9-81ED-4DB2-BD59-A6C34878D82A}">
                    <a16:rowId xmlns:a16="http://schemas.microsoft.com/office/drawing/2014/main" val="10000"/>
                  </a:ext>
                </a:extLst>
              </a:tr>
              <a:tr h="370840">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0,00</a:t>
                      </a:r>
                      <a:endParaRPr lang="ca-ES" sz="1600" b="1" noProof="0" dirty="0" smtClean="0">
                        <a:solidFill>
                          <a:srgbClr val="3F4A74"/>
                        </a:solidFill>
                        <a:latin typeface="Roboto" panose="02000000000000000000" pitchFamily="2" charset="0"/>
                        <a:ea typeface="Roboto" panose="02000000000000000000" pitchFamily="2"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6.000,00</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9,50</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9,50</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19,00</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70840">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6.000,01</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50.000,00</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10,50</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10,50</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21,00</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370840">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50.000,01</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ca-ES" sz="1400" b="1" noProof="0" dirty="0" smtClean="0">
                          <a:solidFill>
                            <a:srgbClr val="3F4A74"/>
                          </a:solidFill>
                          <a:latin typeface="Roboto" panose="02000000000000000000" pitchFamily="2" charset="0"/>
                          <a:ea typeface="Roboto" panose="02000000000000000000" pitchFamily="2" charset="0"/>
                        </a:rPr>
                        <a:t>EN ENDAVANT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11,50</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11,50</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a:r>
                        <a:rPr lang="es-ES" sz="1600" b="1" noProof="0" dirty="0" smtClean="0">
                          <a:solidFill>
                            <a:srgbClr val="3F4A74"/>
                          </a:solidFill>
                          <a:latin typeface="Roboto" panose="02000000000000000000" pitchFamily="2" charset="0"/>
                          <a:ea typeface="Roboto" panose="02000000000000000000" pitchFamily="2" charset="0"/>
                        </a:rPr>
                        <a:t>23,00</a:t>
                      </a:r>
                      <a:endParaRPr lang="ca-ES" sz="1600" b="1" noProof="0" dirty="0">
                        <a:solidFill>
                          <a:srgbClr val="3F4A74"/>
                        </a:solidFill>
                        <a:latin typeface="Roboto" panose="02000000000000000000" pitchFamily="2" charset="0"/>
                        <a:ea typeface="Roboto" panose="02000000000000000000" pitchFamily="2"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bl>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3" name="pasted-image.pdf"/>
          <p:cNvPicPr/>
          <p:nvPr/>
        </p:nvPicPr>
        <p:blipFill>
          <a:blip r:embed="rId4">
            <a:extLst/>
          </a:blip>
          <a:stretch>
            <a:fillRect/>
          </a:stretch>
        </p:blipFill>
        <p:spPr>
          <a:xfrm>
            <a:off x="3132373" y="1840797"/>
            <a:ext cx="4179003" cy="3979078"/>
          </a:xfrm>
          <a:prstGeom prst="rect">
            <a:avLst/>
          </a:prstGeom>
          <a:ln w="12700">
            <a:miter lim="400000"/>
          </a:ln>
        </p:spPr>
      </p:pic>
      <p:pic>
        <p:nvPicPr>
          <p:cNvPr id="2" name="1 Imagen"/>
          <p:cNvPicPr>
            <a:picLocks noChangeAspect="1"/>
          </p:cNvPicPr>
          <p:nvPr/>
        </p:nvPicPr>
        <p:blipFill rotWithShape="1">
          <a:blip r:embed="rId5">
            <a:extLst>
              <a:ext uri="{28A0092B-C50C-407E-A947-70E740481C1C}">
                <a14:useLocalDpi xmlns:a14="http://schemas.microsoft.com/office/drawing/2010/main" val="0"/>
              </a:ext>
            </a:extLst>
          </a:blip>
          <a:srcRect l="5553" t="4240" r="32181" b="26473"/>
          <a:stretch/>
        </p:blipFill>
        <p:spPr>
          <a:xfrm>
            <a:off x="3493826" y="594170"/>
            <a:ext cx="1992573" cy="743311"/>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6" name="Shape 286"/>
          <p:cNvSpPr/>
          <p:nvPr/>
        </p:nvSpPr>
        <p:spPr>
          <a:xfrm>
            <a:off x="1074532" y="1995204"/>
            <a:ext cx="4705541" cy="329320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Què és un impost?</a:t>
            </a:r>
            <a:b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
            </a:r>
            <a:b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Impostos directes i indirectes</a:t>
            </a:r>
            <a:b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br>
            <a:endParaRPr lang="ca-ES" sz="2600" dirty="0" smtClean="0">
              <a:solidFill>
                <a:srgbClr val="3F4A74"/>
              </a:solidFill>
              <a:latin typeface="Roboto" panose="02000000000000000000" pitchFamily="2" charset="0"/>
              <a:ea typeface="Roboto" panose="02000000000000000000" pitchFamily="2" charset="0"/>
              <a:cs typeface="Roboto Regular"/>
              <a:sym typeface="Roboto Regular"/>
            </a:endParaRPr>
          </a:p>
          <a:p>
            <a:pPr lvl="0"/>
            <a:r>
              <a:rPr lang="ca-ES" sz="2600" dirty="0" smtClean="0">
                <a:solidFill>
                  <a:srgbClr val="C0504D"/>
                </a:solidFill>
                <a:latin typeface="Roboto" panose="02000000000000000000" pitchFamily="2" charset="0"/>
                <a:ea typeface="Roboto" panose="02000000000000000000" pitchFamily="2" charset="0"/>
                <a:cs typeface="Roboto Regular"/>
                <a:sym typeface="Roboto Regular"/>
              </a:rPr>
              <a:t>Frau fiscal</a:t>
            </a:r>
            <a:r>
              <a:rPr lang="ca-ES" sz="2600" dirty="0" smtClean="0">
                <a:solidFill>
                  <a:srgbClr val="3F6797"/>
                </a:solidFill>
                <a:latin typeface="Roboto" panose="02000000000000000000" pitchFamily="2" charset="0"/>
                <a:ea typeface="Roboto" panose="02000000000000000000" pitchFamily="2" charset="0"/>
                <a:cs typeface="Roboto Regular"/>
                <a:sym typeface="Roboto Regular"/>
              </a:rPr>
              <a:t/>
            </a:r>
            <a:br>
              <a:rPr lang="ca-ES" sz="2600" dirty="0" smtClean="0">
                <a:solidFill>
                  <a:srgbClr val="3F6797"/>
                </a:solidFill>
                <a:latin typeface="Roboto" panose="02000000000000000000" pitchFamily="2" charset="0"/>
                <a:ea typeface="Roboto" panose="02000000000000000000" pitchFamily="2" charset="0"/>
                <a:cs typeface="Roboto Regular"/>
                <a:sym typeface="Roboto Regular"/>
              </a:rPr>
            </a:br>
            <a:endParaRPr lang="ca-ES" sz="2600" dirty="0" smtClean="0">
              <a:solidFill>
                <a:srgbClr val="3F6797"/>
              </a:solidFill>
              <a:latin typeface="Roboto" panose="02000000000000000000" pitchFamily="2" charset="0"/>
              <a:ea typeface="Roboto" panose="02000000000000000000" pitchFamily="2" charset="0"/>
              <a:cs typeface="Roboto Regular"/>
              <a:sym typeface="Roboto Regular"/>
            </a:endParaRPr>
          </a:p>
          <a:p>
            <a:pPr lvl="0"/>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Conseqüències del frau</a:t>
            </a:r>
          </a:p>
          <a:p>
            <a:pPr lvl="0"/>
            <a:endParaRPr lang="ca-ES" sz="2600" dirty="0">
              <a:solidFill>
                <a:srgbClr val="3F4A74"/>
              </a:solidFill>
              <a:latin typeface="Roboto Regular"/>
              <a:ea typeface="Roboto Regular"/>
              <a:cs typeface="Roboto Regular"/>
              <a:sym typeface="Roboto Regular"/>
            </a:endParaRPr>
          </a:p>
        </p:txBody>
      </p:sp>
      <p:sp>
        <p:nvSpPr>
          <p:cNvPr id="287" name="Shape 287"/>
          <p:cNvSpPr/>
          <p:nvPr/>
        </p:nvSpPr>
        <p:spPr>
          <a:xfrm>
            <a:off x="493041" y="754843"/>
            <a:ext cx="5287033"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4000" b="1" dirty="0" smtClean="0">
                <a:solidFill>
                  <a:srgbClr val="1F497D"/>
                </a:solidFill>
                <a:latin typeface="Roboto" panose="02000000000000000000" pitchFamily="2" charset="0"/>
                <a:ea typeface="Roboto" panose="02000000000000000000" pitchFamily="2" charset="0"/>
                <a:cs typeface="Roboto Regular"/>
                <a:sym typeface="Roboto Regular"/>
              </a:rPr>
              <a:t>Avui parlarem de…</a:t>
            </a:r>
            <a:endParaRPr lang="ca-ES" sz="4000" b="1" dirty="0">
              <a:solidFill>
                <a:srgbClr val="1F497D"/>
              </a:solidFill>
              <a:latin typeface="Roboto" panose="02000000000000000000" pitchFamily="2" charset="0"/>
              <a:ea typeface="Roboto" panose="02000000000000000000" pitchFamily="2" charset="0"/>
              <a:cs typeface="Roboto Regular"/>
              <a:sym typeface="Roboto Regular"/>
            </a:endParaRPr>
          </a:p>
        </p:txBody>
      </p:sp>
      <p:pic>
        <p:nvPicPr>
          <p:cNvPr id="289" name="image6.png" descr="Recurso 4.png"/>
          <p:cNvPicPr/>
          <p:nvPr/>
        </p:nvPicPr>
        <p:blipFill>
          <a:blip r:embed="rId4">
            <a:extLst/>
          </a:blip>
          <a:stretch>
            <a:fillRect/>
          </a:stretch>
        </p:blipFill>
        <p:spPr>
          <a:xfrm>
            <a:off x="5552047" y="1433191"/>
            <a:ext cx="3151748" cy="4988864"/>
          </a:xfrm>
          <a:prstGeom prst="rect">
            <a:avLst/>
          </a:prstGeom>
          <a:ln w="12700">
            <a:miter lim="400000"/>
          </a:ln>
        </p:spPr>
      </p:pic>
      <p:pic>
        <p:nvPicPr>
          <p:cNvPr id="291" name="image8.png" descr="Recurso 33.png"/>
          <p:cNvPicPr/>
          <p:nvPr/>
        </p:nvPicPr>
        <p:blipFill>
          <a:blip r:embed="rId5">
            <a:extLst/>
          </a:blip>
          <a:stretch>
            <a:fillRect/>
          </a:stretch>
        </p:blipFill>
        <p:spPr>
          <a:xfrm>
            <a:off x="444593" y="2060848"/>
            <a:ext cx="509968" cy="349422"/>
          </a:xfrm>
          <a:prstGeom prst="rect">
            <a:avLst/>
          </a:prstGeom>
          <a:ln w="12700">
            <a:miter lim="400000"/>
          </a:ln>
        </p:spPr>
      </p:pic>
      <p:pic>
        <p:nvPicPr>
          <p:cNvPr id="292" name="image8.png" descr="Recurso 33.png"/>
          <p:cNvPicPr/>
          <p:nvPr/>
        </p:nvPicPr>
        <p:blipFill>
          <a:blip r:embed="rId5">
            <a:extLst/>
          </a:blip>
          <a:stretch>
            <a:fillRect/>
          </a:stretch>
        </p:blipFill>
        <p:spPr>
          <a:xfrm>
            <a:off x="444593" y="2852936"/>
            <a:ext cx="509968" cy="349422"/>
          </a:xfrm>
          <a:prstGeom prst="rect">
            <a:avLst/>
          </a:prstGeom>
          <a:ln w="12700">
            <a:miter lim="400000"/>
          </a:ln>
        </p:spPr>
      </p:pic>
      <p:pic>
        <p:nvPicPr>
          <p:cNvPr id="293" name="image8.png" descr="Recurso 33.png"/>
          <p:cNvPicPr/>
          <p:nvPr/>
        </p:nvPicPr>
        <p:blipFill>
          <a:blip r:embed="rId5">
            <a:extLst/>
          </a:blip>
          <a:stretch>
            <a:fillRect/>
          </a:stretch>
        </p:blipFill>
        <p:spPr>
          <a:xfrm>
            <a:off x="493041" y="4425475"/>
            <a:ext cx="509967" cy="349422"/>
          </a:xfrm>
          <a:prstGeom prst="rect">
            <a:avLst/>
          </a:prstGeom>
          <a:ln w="12700">
            <a:miter lim="400000"/>
          </a:ln>
        </p:spPr>
      </p:pic>
      <p:pic>
        <p:nvPicPr>
          <p:cNvPr id="294" name="image9.png" descr="Recurso 32.png"/>
          <p:cNvPicPr/>
          <p:nvPr/>
        </p:nvPicPr>
        <p:blipFill>
          <a:blip r:embed="rId6">
            <a:extLst/>
          </a:blip>
          <a:stretch>
            <a:fillRect/>
          </a:stretch>
        </p:blipFill>
        <p:spPr>
          <a:xfrm>
            <a:off x="456837" y="3600413"/>
            <a:ext cx="485480" cy="33264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8" name="Shape 308"/>
          <p:cNvSpPr/>
          <p:nvPr/>
        </p:nvSpPr>
        <p:spPr>
          <a:xfrm>
            <a:off x="837969" y="828001"/>
            <a:ext cx="5323525"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200" b="1" dirty="0" smtClean="0">
                <a:solidFill>
                  <a:srgbClr val="3F4A74"/>
                </a:solidFill>
                <a:latin typeface="Roboto" panose="02000000000000000000" pitchFamily="2" charset="0"/>
                <a:ea typeface="Roboto" panose="02000000000000000000" pitchFamily="2" charset="0"/>
              </a:rPr>
              <a:t>Què és el frau?</a:t>
            </a:r>
            <a:endParaRPr lang="ca-ES" sz="3200" b="1" dirty="0">
              <a:solidFill>
                <a:srgbClr val="3F4A74"/>
              </a:solidFill>
              <a:latin typeface="Roboto" panose="02000000000000000000" pitchFamily="2" charset="0"/>
              <a:ea typeface="Roboto" panose="02000000000000000000" pitchFamily="2" charset="0"/>
            </a:endParaRPr>
          </a:p>
        </p:txBody>
      </p:sp>
      <p:sp>
        <p:nvSpPr>
          <p:cNvPr id="309" name="Shape 309"/>
          <p:cNvSpPr/>
          <p:nvPr/>
        </p:nvSpPr>
        <p:spPr>
          <a:xfrm>
            <a:off x="848482" y="1522729"/>
            <a:ext cx="6807311" cy="113877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lang="ca-ES" sz="2400" dirty="0" smtClean="0">
                <a:solidFill>
                  <a:srgbClr val="3F4A74"/>
                </a:solidFill>
                <a:latin typeface="Roboto Light" panose="02000000000000000000" pitchFamily="2" charset="0"/>
                <a:ea typeface="Roboto Light" panose="02000000000000000000" pitchFamily="2" charset="0"/>
                <a:cs typeface="Roboto Regular"/>
                <a:sym typeface="Roboto Regular"/>
              </a:rPr>
              <a:t>És l’acció d’enganyar a algú per tal de procurar-se </a:t>
            </a:r>
            <a:br>
              <a:rPr lang="ca-ES" sz="2400" dirty="0" smtClean="0">
                <a:solidFill>
                  <a:srgbClr val="3F4A74"/>
                </a:solidFill>
                <a:latin typeface="Roboto Light" panose="02000000000000000000" pitchFamily="2" charset="0"/>
                <a:ea typeface="Roboto Light" panose="02000000000000000000" pitchFamily="2" charset="0"/>
                <a:cs typeface="Roboto Regular"/>
                <a:sym typeface="Roboto Regular"/>
              </a:rPr>
            </a:br>
            <a:r>
              <a:rPr lang="ca-ES" sz="2400" dirty="0" smtClean="0">
                <a:solidFill>
                  <a:srgbClr val="3F4A74"/>
                </a:solidFill>
                <a:latin typeface="Roboto Light" panose="02000000000000000000" pitchFamily="2" charset="0"/>
                <a:ea typeface="Roboto Light" panose="02000000000000000000" pitchFamily="2" charset="0"/>
                <a:cs typeface="Roboto Regular"/>
                <a:sym typeface="Roboto Regular"/>
              </a:rPr>
              <a:t>un avantatge </a:t>
            </a:r>
            <a:r>
              <a:rPr lang="ca-ES" sz="2400" b="1" dirty="0" smtClean="0">
                <a:solidFill>
                  <a:srgbClr val="3F4A74"/>
                </a:solidFill>
                <a:latin typeface="Roboto" panose="02000000000000000000" pitchFamily="2" charset="0"/>
                <a:ea typeface="Roboto" panose="02000000000000000000" pitchFamily="2" charset="0"/>
                <a:cs typeface="Roboto Regular"/>
                <a:sym typeface="Roboto Regular"/>
              </a:rPr>
              <a:t>perjudicant l’altre.</a:t>
            </a:r>
          </a:p>
          <a:p>
            <a:pPr lvl="0"/>
            <a:endParaRPr lang="ca-ES" sz="2000" dirty="0">
              <a:solidFill>
                <a:srgbClr val="3F4A74"/>
              </a:solidFill>
              <a:latin typeface="Roboto" panose="02000000000000000000" pitchFamily="2" charset="0"/>
              <a:ea typeface="Roboto" panose="02000000000000000000" pitchFamily="2" charset="0"/>
              <a:cs typeface="Roboto Regular"/>
              <a:sym typeface="Roboto Regular"/>
            </a:endParaRPr>
          </a:p>
        </p:txBody>
      </p:sp>
      <p:pic>
        <p:nvPicPr>
          <p:cNvPr id="310" name="pasted-image.pdf"/>
          <p:cNvPicPr/>
          <p:nvPr/>
        </p:nvPicPr>
        <p:blipFill>
          <a:blip r:embed="rId4" cstate="print">
            <a:extLst/>
          </a:blip>
          <a:stretch>
            <a:fillRect/>
          </a:stretch>
        </p:blipFill>
        <p:spPr>
          <a:xfrm>
            <a:off x="3094371" y="2980053"/>
            <a:ext cx="2650458" cy="2504909"/>
          </a:xfrm>
          <a:prstGeom prst="rect">
            <a:avLst/>
          </a:prstGeom>
          <a:ln w="12700">
            <a:miter lim="400000"/>
          </a:ln>
        </p:spPr>
      </p:pic>
      <p:grpSp>
        <p:nvGrpSpPr>
          <p:cNvPr id="5" name="4 Grupo"/>
          <p:cNvGrpSpPr/>
          <p:nvPr/>
        </p:nvGrpSpPr>
        <p:grpSpPr>
          <a:xfrm>
            <a:off x="6590786" y="3903349"/>
            <a:ext cx="1581614" cy="1581614"/>
            <a:chOff x="6686173" y="2980053"/>
            <a:chExt cx="1025011" cy="1025011"/>
          </a:xfrm>
        </p:grpSpPr>
        <p:sp>
          <p:nvSpPr>
            <p:cNvPr id="4" name="3 Elipse"/>
            <p:cNvSpPr/>
            <p:nvPr/>
          </p:nvSpPr>
          <p:spPr>
            <a:xfrm>
              <a:off x="6686173" y="2980053"/>
              <a:ext cx="1025011" cy="1025011"/>
            </a:xfrm>
            <a:prstGeom prst="ellipse">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2" name="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4243" y="3072010"/>
              <a:ext cx="848870" cy="774194"/>
            </a:xfrm>
            <a:prstGeom prst="rect">
              <a:avLst/>
            </a:prstGeom>
          </p:spPr>
        </p:pic>
      </p:grpSp>
      <p:grpSp>
        <p:nvGrpSpPr>
          <p:cNvPr id="7" name="6 Grupo"/>
          <p:cNvGrpSpPr/>
          <p:nvPr/>
        </p:nvGrpSpPr>
        <p:grpSpPr>
          <a:xfrm>
            <a:off x="848483" y="3906737"/>
            <a:ext cx="1581614" cy="1581614"/>
            <a:chOff x="1457296" y="2981265"/>
            <a:chExt cx="1025011" cy="1025011"/>
          </a:xfrm>
        </p:grpSpPr>
        <p:sp>
          <p:nvSpPr>
            <p:cNvPr id="16" name="15 Elipse"/>
            <p:cNvSpPr/>
            <p:nvPr/>
          </p:nvSpPr>
          <p:spPr>
            <a:xfrm>
              <a:off x="1457296" y="2981265"/>
              <a:ext cx="1025011" cy="1025011"/>
            </a:xfrm>
            <a:prstGeom prst="ellipse">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9507" y="3265128"/>
              <a:ext cx="920589" cy="457286"/>
            </a:xfrm>
            <a:prstGeom prst="rect">
              <a:avLst/>
            </a:prstGeom>
          </p:spPr>
        </p:pic>
      </p:gr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1" name="pasted-image.pdf"/>
          <p:cNvPicPr/>
          <p:nvPr/>
        </p:nvPicPr>
        <p:blipFill>
          <a:blip r:embed="rId4">
            <a:extLst/>
          </a:blip>
          <a:stretch>
            <a:fillRect/>
          </a:stretch>
        </p:blipFill>
        <p:spPr>
          <a:xfrm>
            <a:off x="3132373" y="1840797"/>
            <a:ext cx="4179003" cy="3979078"/>
          </a:xfrm>
          <a:prstGeom prst="rect">
            <a:avLst/>
          </a:prstGeom>
          <a:ln w="12700">
            <a:miter lim="400000"/>
          </a:ln>
        </p:spPr>
      </p:pic>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4072" y="772017"/>
            <a:ext cx="3200136" cy="1072807"/>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7" name="Shape 327"/>
          <p:cNvSpPr/>
          <p:nvPr/>
        </p:nvSpPr>
        <p:spPr>
          <a:xfrm>
            <a:off x="848483" y="1522730"/>
            <a:ext cx="6531829"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És quan s’enganya a l’Administració per pagar menys impostos.</a:t>
            </a:r>
          </a:p>
        </p:txBody>
      </p:sp>
      <p:pic>
        <p:nvPicPr>
          <p:cNvPr id="328" name="pasted-image.pdf"/>
          <p:cNvPicPr/>
          <p:nvPr/>
        </p:nvPicPr>
        <p:blipFill>
          <a:blip r:embed="rId4" cstate="print">
            <a:extLst/>
          </a:blip>
          <a:stretch>
            <a:fillRect/>
          </a:stretch>
        </p:blipFill>
        <p:spPr>
          <a:xfrm>
            <a:off x="3094371" y="2980053"/>
            <a:ext cx="2650458" cy="2504909"/>
          </a:xfrm>
          <a:prstGeom prst="rect">
            <a:avLst/>
          </a:prstGeom>
          <a:ln w="12700">
            <a:miter lim="400000"/>
          </a:ln>
        </p:spPr>
      </p:pic>
      <p:pic>
        <p:nvPicPr>
          <p:cNvPr id="329" name="pasted-image.pdf"/>
          <p:cNvPicPr/>
          <p:nvPr/>
        </p:nvPicPr>
        <p:blipFill>
          <a:blip r:embed="rId5" cstate="print">
            <a:extLst/>
          </a:blip>
          <a:stretch>
            <a:fillRect/>
          </a:stretch>
        </p:blipFill>
        <p:spPr>
          <a:xfrm>
            <a:off x="6330351" y="4419722"/>
            <a:ext cx="1583272" cy="1031660"/>
          </a:xfrm>
          <a:prstGeom prst="rect">
            <a:avLst/>
          </a:prstGeom>
          <a:ln w="12700">
            <a:miter lim="400000"/>
          </a:ln>
        </p:spPr>
      </p:pic>
      <p:pic>
        <p:nvPicPr>
          <p:cNvPr id="330" name="pasted-image.pdf"/>
          <p:cNvPicPr/>
          <p:nvPr/>
        </p:nvPicPr>
        <p:blipFill>
          <a:blip r:embed="rId5" cstate="print">
            <a:extLst/>
          </a:blip>
          <a:stretch>
            <a:fillRect/>
          </a:stretch>
        </p:blipFill>
        <p:spPr>
          <a:xfrm>
            <a:off x="1230377" y="4419722"/>
            <a:ext cx="1583272" cy="1031660"/>
          </a:xfrm>
          <a:prstGeom prst="rect">
            <a:avLst/>
          </a:prstGeom>
          <a:ln w="12700">
            <a:miter lim="400000"/>
          </a:ln>
        </p:spPr>
      </p:pic>
      <p:sp>
        <p:nvSpPr>
          <p:cNvPr id="10" name="Shape 335"/>
          <p:cNvSpPr/>
          <p:nvPr/>
        </p:nvSpPr>
        <p:spPr>
          <a:xfrm>
            <a:off x="837969" y="755993"/>
            <a:ext cx="5323525"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200" b="1" dirty="0" smtClean="0">
                <a:solidFill>
                  <a:srgbClr val="1F497D"/>
                </a:solidFill>
                <a:latin typeface="Roboto" panose="02000000000000000000" pitchFamily="2" charset="0"/>
                <a:ea typeface="Roboto" panose="02000000000000000000" pitchFamily="2" charset="0"/>
              </a:rPr>
              <a:t>El frau tributari</a:t>
            </a:r>
            <a:endParaRPr lang="ca-ES" sz="3200" b="1" dirty="0">
              <a:solidFill>
                <a:srgbClr val="1F497D"/>
              </a:solidFill>
              <a:latin typeface="Roboto" panose="02000000000000000000" pitchFamily="2" charset="0"/>
              <a:ea typeface="Roboto" panose="02000000000000000000" pitchFamily="2"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9" name="Shape 59"/>
          <p:cNvSpPr/>
          <p:nvPr/>
        </p:nvSpPr>
        <p:spPr>
          <a:xfrm>
            <a:off x="1074532" y="1995204"/>
            <a:ext cx="4705541" cy="329320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2600" dirty="0" smtClean="0">
                <a:solidFill>
                  <a:srgbClr val="C0504D"/>
                </a:solidFill>
                <a:latin typeface="Roboto" panose="02000000000000000000" pitchFamily="2" charset="0"/>
                <a:ea typeface="Roboto" panose="02000000000000000000" pitchFamily="2" charset="0"/>
                <a:cs typeface="Roboto Regular"/>
                <a:sym typeface="Roboto Regular"/>
              </a:rPr>
              <a:t>Què és un impost?</a:t>
            </a:r>
            <a:br>
              <a:rPr lang="ca-ES" sz="2600" dirty="0" smtClean="0">
                <a:solidFill>
                  <a:srgbClr val="C0504D"/>
                </a:solidFill>
                <a:latin typeface="Roboto" panose="02000000000000000000" pitchFamily="2" charset="0"/>
                <a:ea typeface="Roboto" panose="02000000000000000000" pitchFamily="2" charset="0"/>
                <a:cs typeface="Roboto Regular"/>
                <a:sym typeface="Roboto Regular"/>
              </a:rPr>
            </a:br>
            <a:r>
              <a:rPr lang="ca-ES" sz="2600" dirty="0" smtClean="0">
                <a:solidFill>
                  <a:srgbClr val="C0504D"/>
                </a:solidFill>
                <a:latin typeface="Roboto" panose="02000000000000000000" pitchFamily="2" charset="0"/>
                <a:ea typeface="Roboto" panose="02000000000000000000" pitchFamily="2" charset="0"/>
                <a:cs typeface="Roboto Regular"/>
                <a:sym typeface="Roboto Regular"/>
              </a:rPr>
              <a:t/>
            </a:r>
            <a:br>
              <a:rPr lang="ca-ES" sz="2600" dirty="0" smtClean="0">
                <a:solidFill>
                  <a:srgbClr val="C0504D"/>
                </a:solidFill>
                <a:latin typeface="Roboto" panose="02000000000000000000" pitchFamily="2" charset="0"/>
                <a:ea typeface="Roboto" panose="02000000000000000000" pitchFamily="2" charset="0"/>
                <a:cs typeface="Roboto Regular"/>
                <a:sym typeface="Roboto Regular"/>
              </a:rPr>
            </a:br>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Impostos directes i indirectes</a:t>
            </a:r>
            <a:b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br>
            <a:endParaRPr lang="ca-ES" sz="2600" dirty="0" smtClean="0">
              <a:solidFill>
                <a:srgbClr val="3F4A74"/>
              </a:solidFill>
              <a:latin typeface="Roboto" panose="02000000000000000000" pitchFamily="2" charset="0"/>
              <a:ea typeface="Roboto" panose="02000000000000000000" pitchFamily="2" charset="0"/>
              <a:cs typeface="Roboto Regular"/>
              <a:sym typeface="Roboto Regular"/>
            </a:endParaRPr>
          </a:p>
          <a:p>
            <a:pPr lvl="0"/>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Frau fiscal</a:t>
            </a:r>
            <a:b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br>
            <a:endParaRPr lang="ca-ES" sz="2600" dirty="0" smtClean="0">
              <a:solidFill>
                <a:srgbClr val="3F4A74"/>
              </a:solidFill>
              <a:latin typeface="Roboto" panose="02000000000000000000" pitchFamily="2" charset="0"/>
              <a:ea typeface="Roboto" panose="02000000000000000000" pitchFamily="2" charset="0"/>
              <a:cs typeface="Roboto Regular"/>
              <a:sym typeface="Roboto Regular"/>
            </a:endParaRPr>
          </a:p>
          <a:p>
            <a:pPr lvl="0"/>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Conseqüències del frau</a:t>
            </a:r>
          </a:p>
          <a:p>
            <a:pPr lvl="0"/>
            <a:endParaRPr sz="2600" dirty="0">
              <a:solidFill>
                <a:srgbClr val="3F4A74"/>
              </a:solidFill>
              <a:latin typeface="Roboto Regular"/>
              <a:ea typeface="Roboto Regular"/>
              <a:cs typeface="Roboto Regular"/>
              <a:sym typeface="Roboto Regular"/>
            </a:endParaRPr>
          </a:p>
        </p:txBody>
      </p:sp>
      <p:sp>
        <p:nvSpPr>
          <p:cNvPr id="60" name="Shape 60"/>
          <p:cNvSpPr/>
          <p:nvPr/>
        </p:nvSpPr>
        <p:spPr>
          <a:xfrm>
            <a:off x="493041" y="754843"/>
            <a:ext cx="5287033"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4000" b="1" dirty="0" smtClean="0">
                <a:solidFill>
                  <a:srgbClr val="1F497D"/>
                </a:solidFill>
                <a:latin typeface="Roboto" panose="02000000000000000000" pitchFamily="2" charset="0"/>
                <a:ea typeface="Roboto" panose="02000000000000000000" pitchFamily="2" charset="0"/>
                <a:cs typeface="Roboto Regular"/>
                <a:sym typeface="Roboto Regular"/>
              </a:rPr>
              <a:t>Avui parlarem de…</a:t>
            </a:r>
            <a:endParaRPr lang="ca-ES" sz="4000" b="1" dirty="0">
              <a:solidFill>
                <a:srgbClr val="1F497D"/>
              </a:solidFill>
              <a:latin typeface="Roboto" panose="02000000000000000000" pitchFamily="2" charset="0"/>
              <a:ea typeface="Roboto" panose="02000000000000000000" pitchFamily="2" charset="0"/>
              <a:cs typeface="Roboto Regular"/>
              <a:sym typeface="Roboto Regular"/>
            </a:endParaRPr>
          </a:p>
        </p:txBody>
      </p:sp>
      <p:pic>
        <p:nvPicPr>
          <p:cNvPr id="62" name="image6.png" descr="Recurso 4.png"/>
          <p:cNvPicPr/>
          <p:nvPr/>
        </p:nvPicPr>
        <p:blipFill>
          <a:blip r:embed="rId4">
            <a:extLst/>
          </a:blip>
          <a:stretch>
            <a:fillRect/>
          </a:stretch>
        </p:blipFill>
        <p:spPr>
          <a:xfrm>
            <a:off x="5552047" y="1433191"/>
            <a:ext cx="3151748" cy="4988864"/>
          </a:xfrm>
          <a:prstGeom prst="rect">
            <a:avLst/>
          </a:prstGeom>
          <a:ln w="12700">
            <a:miter lim="400000"/>
          </a:ln>
        </p:spPr>
      </p:pic>
      <p:pic>
        <p:nvPicPr>
          <p:cNvPr id="64" name="image8.png" descr="Recurso 33.png"/>
          <p:cNvPicPr/>
          <p:nvPr/>
        </p:nvPicPr>
        <p:blipFill>
          <a:blip r:embed="rId5">
            <a:extLst/>
          </a:blip>
          <a:stretch>
            <a:fillRect/>
          </a:stretch>
        </p:blipFill>
        <p:spPr>
          <a:xfrm>
            <a:off x="469081" y="2826749"/>
            <a:ext cx="509967" cy="349422"/>
          </a:xfrm>
          <a:prstGeom prst="rect">
            <a:avLst/>
          </a:prstGeom>
          <a:ln w="12700">
            <a:miter lim="400000"/>
          </a:ln>
        </p:spPr>
      </p:pic>
      <p:pic>
        <p:nvPicPr>
          <p:cNvPr id="65" name="image8.png" descr="Recurso 33.png"/>
          <p:cNvPicPr/>
          <p:nvPr/>
        </p:nvPicPr>
        <p:blipFill>
          <a:blip r:embed="rId5">
            <a:extLst/>
          </a:blip>
          <a:stretch>
            <a:fillRect/>
          </a:stretch>
        </p:blipFill>
        <p:spPr>
          <a:xfrm>
            <a:off x="444593" y="3573016"/>
            <a:ext cx="509968" cy="349422"/>
          </a:xfrm>
          <a:prstGeom prst="rect">
            <a:avLst/>
          </a:prstGeom>
          <a:ln w="12700">
            <a:miter lim="400000"/>
          </a:ln>
        </p:spPr>
      </p:pic>
      <p:pic>
        <p:nvPicPr>
          <p:cNvPr id="66" name="image8.png" descr="Recurso 33.png"/>
          <p:cNvPicPr/>
          <p:nvPr/>
        </p:nvPicPr>
        <p:blipFill>
          <a:blip r:embed="rId5">
            <a:extLst/>
          </a:blip>
          <a:stretch>
            <a:fillRect/>
          </a:stretch>
        </p:blipFill>
        <p:spPr>
          <a:xfrm>
            <a:off x="448459" y="4447730"/>
            <a:ext cx="509967" cy="349422"/>
          </a:xfrm>
          <a:prstGeom prst="rect">
            <a:avLst/>
          </a:prstGeom>
          <a:ln w="12700">
            <a:miter lim="400000"/>
          </a:ln>
        </p:spPr>
      </p:pic>
      <p:pic>
        <p:nvPicPr>
          <p:cNvPr id="67" name="image9.png" descr="Recurso 32.png"/>
          <p:cNvPicPr/>
          <p:nvPr/>
        </p:nvPicPr>
        <p:blipFill>
          <a:blip r:embed="rId6">
            <a:extLst/>
          </a:blip>
          <a:stretch>
            <a:fillRect/>
          </a:stretch>
        </p:blipFill>
        <p:spPr>
          <a:xfrm>
            <a:off x="469081" y="2049236"/>
            <a:ext cx="485480" cy="33264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5" name="Shape 335"/>
          <p:cNvSpPr/>
          <p:nvPr/>
        </p:nvSpPr>
        <p:spPr>
          <a:xfrm>
            <a:off x="837969" y="755993"/>
            <a:ext cx="5323525"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200" b="1" dirty="0" smtClean="0">
                <a:solidFill>
                  <a:srgbClr val="1F497D"/>
                </a:solidFill>
                <a:latin typeface="Roboto" panose="02000000000000000000" pitchFamily="2" charset="0"/>
                <a:ea typeface="Roboto" panose="02000000000000000000" pitchFamily="2" charset="0"/>
              </a:rPr>
              <a:t>El frau tributari</a:t>
            </a:r>
            <a:endParaRPr lang="ca-ES" sz="3200" b="1" dirty="0">
              <a:solidFill>
                <a:srgbClr val="1F497D"/>
              </a:solidFill>
              <a:latin typeface="Roboto" panose="02000000000000000000" pitchFamily="2" charset="0"/>
              <a:ea typeface="Roboto" panose="02000000000000000000" pitchFamily="2" charset="0"/>
            </a:endParaRPr>
          </a:p>
        </p:txBody>
      </p:sp>
      <p:sp>
        <p:nvSpPr>
          <p:cNvPr id="336" name="Shape 336"/>
          <p:cNvSpPr/>
          <p:nvPr/>
        </p:nvSpPr>
        <p:spPr>
          <a:xfrm>
            <a:off x="848482" y="1522729"/>
            <a:ext cx="3894062"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2000" dirty="0" smtClean="0">
                <a:solidFill>
                  <a:srgbClr val="3F4A74"/>
                </a:solidFill>
                <a:latin typeface="Roboto" panose="02000000000000000000" pitchFamily="2" charset="0"/>
                <a:ea typeface="Roboto" panose="02000000000000000000" pitchFamily="2" charset="0"/>
                <a:cs typeface="Roboto Regular"/>
                <a:sym typeface="Roboto Regular"/>
              </a:rPr>
              <a:t>Hi ha moltes maneres de fer-ho</a:t>
            </a:r>
            <a:endParaRPr lang="ca-ES" sz="2000"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8" name="Shape 336"/>
          <p:cNvSpPr/>
          <p:nvPr/>
        </p:nvSpPr>
        <p:spPr>
          <a:xfrm>
            <a:off x="837968" y="2708920"/>
            <a:ext cx="7478448"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 No presentar les declaracions tributàries quan s’hauria de fer. </a:t>
            </a:r>
            <a:endParaRPr lang="ca-ES" sz="2400"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10" name="Shape 336"/>
          <p:cNvSpPr/>
          <p:nvPr/>
        </p:nvSpPr>
        <p:spPr>
          <a:xfrm>
            <a:off x="827584" y="3645024"/>
            <a:ext cx="748883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 Es presenten les declaracions, però es diu que es guanya menys del que en realitat es guanya. </a:t>
            </a:r>
          </a:p>
        </p:txBody>
      </p:sp>
      <p:sp>
        <p:nvSpPr>
          <p:cNvPr id="11" name="Shape 336"/>
          <p:cNvSpPr/>
          <p:nvPr/>
        </p:nvSpPr>
        <p:spPr>
          <a:xfrm>
            <a:off x="821953" y="4581128"/>
            <a:ext cx="4873327"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 S’amaguen els patrimonis en paradisos fiscals o en llocs on es paguen pocs impostos. </a:t>
            </a:r>
            <a:endParaRPr lang="ca-ES" sz="2400" dirty="0">
              <a:solidFill>
                <a:srgbClr val="3F4A74"/>
              </a:solidFill>
              <a:latin typeface="Roboto" panose="02000000000000000000" pitchFamily="2" charset="0"/>
              <a:ea typeface="Roboto" panose="02000000000000000000" pitchFamily="2" charset="0"/>
              <a:cs typeface="Roboto Regular"/>
              <a:sym typeface="Roboto Regular"/>
            </a:endParaRPr>
          </a:p>
        </p:txBody>
      </p:sp>
      <p:pic>
        <p:nvPicPr>
          <p:cNvPr id="2" name="1 Imagen"/>
          <p:cNvPicPr>
            <a:picLocks noChangeAspect="1"/>
          </p:cNvPicPr>
          <p:nvPr/>
        </p:nvPicPr>
        <p:blipFill rotWithShape="1">
          <a:blip r:embed="rId4">
            <a:extLst>
              <a:ext uri="{28A0092B-C50C-407E-A947-70E740481C1C}">
                <a14:useLocalDpi xmlns:a14="http://schemas.microsoft.com/office/drawing/2010/main" val="0"/>
              </a:ext>
            </a:extLst>
          </a:blip>
          <a:srcRect t="18572" b="30992"/>
          <a:stretch/>
        </p:blipFill>
        <p:spPr>
          <a:xfrm>
            <a:off x="589365" y="1876671"/>
            <a:ext cx="5105916" cy="616225"/>
          </a:xfrm>
          <a:prstGeom prst="rect">
            <a:avLst/>
          </a:prstGeom>
        </p:spPr>
      </p:pic>
      <p:pic>
        <p:nvPicPr>
          <p:cNvPr id="13" name="pasted-image.pdf"/>
          <p:cNvPicPr/>
          <p:nvPr/>
        </p:nvPicPr>
        <p:blipFill>
          <a:blip r:embed="rId5">
            <a:extLst/>
          </a:blip>
          <a:stretch>
            <a:fillRect/>
          </a:stretch>
        </p:blipFill>
        <p:spPr>
          <a:xfrm>
            <a:off x="6184034" y="4732178"/>
            <a:ext cx="2420414" cy="1577142"/>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3" name="Shape 343"/>
          <p:cNvSpPr/>
          <p:nvPr/>
        </p:nvSpPr>
        <p:spPr>
          <a:xfrm>
            <a:off x="848482" y="1522729"/>
            <a:ext cx="4022848"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a-ES" sz="2000" dirty="0">
                <a:solidFill>
                  <a:srgbClr val="3F4A74"/>
                </a:solidFill>
                <a:latin typeface="Roboto" panose="02000000000000000000" pitchFamily="2" charset="0"/>
                <a:ea typeface="Roboto" panose="02000000000000000000" pitchFamily="2" charset="0"/>
                <a:cs typeface="Roboto Regular"/>
                <a:sym typeface="Roboto Regular"/>
              </a:rPr>
              <a:t>Hi ha moltes maneres de fer-ho</a:t>
            </a:r>
          </a:p>
        </p:txBody>
      </p:sp>
      <p:sp>
        <p:nvSpPr>
          <p:cNvPr id="8" name="Shape 343"/>
          <p:cNvSpPr/>
          <p:nvPr/>
        </p:nvSpPr>
        <p:spPr>
          <a:xfrm>
            <a:off x="837184" y="2852936"/>
            <a:ext cx="7263208"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ca-ES" sz="2400" dirty="0">
                <a:solidFill>
                  <a:srgbClr val="3F4A74"/>
                </a:solidFill>
                <a:latin typeface="Roboto" panose="02000000000000000000" pitchFamily="2" charset="0"/>
                <a:ea typeface="Roboto" panose="02000000000000000000" pitchFamily="2" charset="0"/>
                <a:cs typeface="Roboto Regular"/>
                <a:sym typeface="Roboto Regular"/>
              </a:rPr>
              <a:t>– Es compra un bé o es presta un servei, sense que es faci factura o no es posi la quantitat real, la part restant del preu no surt reflectida. Són les anomenades vendes </a:t>
            </a:r>
            <a:r>
              <a:rPr lang="ca-ES" sz="2400" dirty="0">
                <a:solidFill>
                  <a:srgbClr val="3F4A74"/>
                </a:solidFill>
                <a:latin typeface="Roboto" panose="02000000000000000000" pitchFamily="2" charset="0"/>
                <a:ea typeface="Roboto" panose="02000000000000000000" pitchFamily="2" charset="0"/>
                <a:cs typeface="Roboto Regular"/>
              </a:rPr>
              <a:t>«</a:t>
            </a:r>
            <a:r>
              <a:rPr lang="ca-ES" sz="2400" dirty="0">
                <a:solidFill>
                  <a:srgbClr val="3F4A74"/>
                </a:solidFill>
                <a:latin typeface="Roboto" panose="02000000000000000000" pitchFamily="2" charset="0"/>
                <a:ea typeface="Roboto" panose="02000000000000000000" pitchFamily="2" charset="0"/>
                <a:cs typeface="Roboto Regular"/>
                <a:sym typeface="Roboto Regular"/>
              </a:rPr>
              <a:t>en negre</a:t>
            </a:r>
            <a:r>
              <a:rPr lang="ca-ES" sz="2400" dirty="0">
                <a:solidFill>
                  <a:srgbClr val="3F4A74"/>
                </a:solidFill>
                <a:latin typeface="Roboto" panose="02000000000000000000" pitchFamily="2" charset="0"/>
                <a:ea typeface="Roboto" panose="02000000000000000000" pitchFamily="2" charset="0"/>
                <a:cs typeface="Roboto Regular"/>
              </a:rPr>
              <a:t>».</a:t>
            </a:r>
            <a:endParaRPr lang="ca-ES" sz="2400"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9" name="Shape 343"/>
          <p:cNvSpPr/>
          <p:nvPr/>
        </p:nvSpPr>
        <p:spPr>
          <a:xfrm>
            <a:off x="837184" y="4581128"/>
            <a:ext cx="4742928"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ca-ES" sz="2400" dirty="0">
                <a:solidFill>
                  <a:srgbClr val="3F4A74"/>
                </a:solidFill>
                <a:latin typeface="Roboto" panose="02000000000000000000" pitchFamily="2" charset="0"/>
                <a:ea typeface="Roboto" panose="02000000000000000000" pitchFamily="2" charset="0"/>
                <a:cs typeface="Roboto Regular"/>
                <a:sym typeface="Roboto Regular"/>
              </a:rPr>
              <a:t>– Es declaren uns valors dels béns que es compren inferiors als reals. </a:t>
            </a:r>
          </a:p>
        </p:txBody>
      </p:sp>
      <p:pic>
        <p:nvPicPr>
          <p:cNvPr id="2" name="1 Imagen"/>
          <p:cNvPicPr>
            <a:picLocks noChangeAspect="1"/>
          </p:cNvPicPr>
          <p:nvPr/>
        </p:nvPicPr>
        <p:blipFill rotWithShape="1">
          <a:blip r:embed="rId4">
            <a:extLst>
              <a:ext uri="{28A0092B-C50C-407E-A947-70E740481C1C}">
                <a14:useLocalDpi xmlns:a14="http://schemas.microsoft.com/office/drawing/2010/main" val="0"/>
              </a:ext>
            </a:extLst>
          </a:blip>
          <a:srcRect t="10518" b="34547"/>
          <a:stretch/>
        </p:blipFill>
        <p:spPr>
          <a:xfrm>
            <a:off x="596321" y="1772816"/>
            <a:ext cx="5587713" cy="672915"/>
          </a:xfrm>
          <a:prstGeom prst="rect">
            <a:avLst/>
          </a:prstGeom>
        </p:spPr>
      </p:pic>
      <p:sp>
        <p:nvSpPr>
          <p:cNvPr id="12" name="Shape 335"/>
          <p:cNvSpPr/>
          <p:nvPr/>
        </p:nvSpPr>
        <p:spPr>
          <a:xfrm>
            <a:off x="837969" y="755993"/>
            <a:ext cx="5323525"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200" b="1" dirty="0" smtClean="0">
                <a:solidFill>
                  <a:srgbClr val="1F497D"/>
                </a:solidFill>
                <a:latin typeface="Roboto" panose="02000000000000000000" pitchFamily="2" charset="0"/>
                <a:ea typeface="Roboto" panose="02000000000000000000" pitchFamily="2" charset="0"/>
              </a:rPr>
              <a:t>El </a:t>
            </a:r>
            <a:r>
              <a:rPr lang="ca-ES" sz="3200" b="1" dirty="0" smtClean="0">
                <a:solidFill>
                  <a:srgbClr val="1F497D"/>
                </a:solidFill>
                <a:latin typeface="Roboto" panose="02000000000000000000" pitchFamily="2" charset="0"/>
                <a:ea typeface="Roboto" panose="02000000000000000000" pitchFamily="2" charset="0"/>
              </a:rPr>
              <a:t>frau </a:t>
            </a:r>
            <a:r>
              <a:rPr lang="ca-ES" sz="3200" b="1" dirty="0" smtClean="0">
                <a:solidFill>
                  <a:srgbClr val="1F497D"/>
                </a:solidFill>
                <a:latin typeface="Roboto" panose="02000000000000000000" pitchFamily="2" charset="0"/>
                <a:ea typeface="Roboto" panose="02000000000000000000" pitchFamily="2" charset="0"/>
              </a:rPr>
              <a:t>tributari</a:t>
            </a:r>
            <a:endParaRPr lang="ca-ES" sz="3200" b="1" dirty="0">
              <a:solidFill>
                <a:srgbClr val="1F497D"/>
              </a:solidFill>
              <a:latin typeface="Roboto" panose="02000000000000000000" pitchFamily="2" charset="0"/>
              <a:ea typeface="Roboto" panose="02000000000000000000" pitchFamily="2" charset="0"/>
            </a:endParaRPr>
          </a:p>
        </p:txBody>
      </p:sp>
      <p:pic>
        <p:nvPicPr>
          <p:cNvPr id="10" name="pasted-image.pdf"/>
          <p:cNvPicPr/>
          <p:nvPr/>
        </p:nvPicPr>
        <p:blipFill>
          <a:blip r:embed="rId5">
            <a:extLst/>
          </a:blip>
          <a:stretch>
            <a:fillRect/>
          </a:stretch>
        </p:blipFill>
        <p:spPr>
          <a:xfrm>
            <a:off x="6184034" y="4732178"/>
            <a:ext cx="2420414" cy="1577142"/>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7" name="Shape 347"/>
          <p:cNvSpPr/>
          <p:nvPr/>
        </p:nvSpPr>
        <p:spPr>
          <a:xfrm>
            <a:off x="1074532" y="1995204"/>
            <a:ext cx="4705541" cy="329320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Què és un impost?</a:t>
            </a:r>
            <a:b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
            </a:r>
            <a:b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Impostos directes i indirectes</a:t>
            </a:r>
            <a:b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br>
            <a:endParaRPr lang="ca-ES" sz="2600" dirty="0" smtClean="0">
              <a:solidFill>
                <a:srgbClr val="3F4A74"/>
              </a:solidFill>
              <a:latin typeface="Roboto" panose="02000000000000000000" pitchFamily="2" charset="0"/>
              <a:ea typeface="Roboto" panose="02000000000000000000" pitchFamily="2" charset="0"/>
              <a:cs typeface="Roboto Regular"/>
              <a:sym typeface="Roboto Regular"/>
            </a:endParaRPr>
          </a:p>
          <a:p>
            <a:pPr lvl="0"/>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Frau fiscal</a:t>
            </a:r>
            <a:b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br>
            <a:endParaRPr lang="ca-ES" sz="2600" dirty="0" smtClean="0">
              <a:solidFill>
                <a:srgbClr val="3F4A74"/>
              </a:solidFill>
              <a:latin typeface="Roboto" panose="02000000000000000000" pitchFamily="2" charset="0"/>
              <a:ea typeface="Roboto" panose="02000000000000000000" pitchFamily="2" charset="0"/>
              <a:cs typeface="Roboto Regular"/>
              <a:sym typeface="Roboto Regular"/>
            </a:endParaRPr>
          </a:p>
          <a:p>
            <a:pPr lvl="0"/>
            <a:r>
              <a:rPr lang="ca-ES" sz="2600" dirty="0" smtClean="0">
                <a:solidFill>
                  <a:srgbClr val="C0504D"/>
                </a:solidFill>
                <a:latin typeface="Roboto" panose="02000000000000000000" pitchFamily="2" charset="0"/>
                <a:ea typeface="Roboto" panose="02000000000000000000" pitchFamily="2" charset="0"/>
                <a:cs typeface="Roboto Regular"/>
                <a:sym typeface="Roboto Regular"/>
              </a:rPr>
              <a:t>Conseqüències del frau</a:t>
            </a:r>
          </a:p>
          <a:p>
            <a:pPr lvl="0"/>
            <a:endParaRPr lang="ca-ES" sz="2600" dirty="0">
              <a:solidFill>
                <a:srgbClr val="C0504D"/>
              </a:solidFill>
              <a:latin typeface="Roboto Regular"/>
              <a:ea typeface="Roboto Regular"/>
              <a:cs typeface="Roboto Regular"/>
              <a:sym typeface="Roboto Regular"/>
            </a:endParaRPr>
          </a:p>
        </p:txBody>
      </p:sp>
      <p:sp>
        <p:nvSpPr>
          <p:cNvPr id="348" name="Shape 348"/>
          <p:cNvSpPr/>
          <p:nvPr/>
        </p:nvSpPr>
        <p:spPr>
          <a:xfrm>
            <a:off x="493041" y="754843"/>
            <a:ext cx="5287033"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4000" b="1" dirty="0" smtClean="0">
                <a:solidFill>
                  <a:srgbClr val="1F497D"/>
                </a:solidFill>
                <a:latin typeface="Roboto" panose="02000000000000000000" pitchFamily="2" charset="0"/>
                <a:ea typeface="Roboto" panose="02000000000000000000" pitchFamily="2" charset="0"/>
                <a:cs typeface="Roboto Regular"/>
                <a:sym typeface="Roboto Regular"/>
              </a:rPr>
              <a:t>Avui </a:t>
            </a:r>
            <a:r>
              <a:rPr lang="ca-ES" sz="4000" b="1" dirty="0" smtClean="0">
                <a:solidFill>
                  <a:srgbClr val="1F497D"/>
                </a:solidFill>
                <a:latin typeface="Roboto" panose="02000000000000000000" pitchFamily="2" charset="0"/>
                <a:ea typeface="Roboto" panose="02000000000000000000" pitchFamily="2" charset="0"/>
                <a:cs typeface="Roboto Regular"/>
                <a:sym typeface="Roboto Regular"/>
              </a:rPr>
              <a:t>parlarem </a:t>
            </a:r>
            <a:r>
              <a:rPr lang="ca-ES" sz="4000" b="1" dirty="0" smtClean="0">
                <a:solidFill>
                  <a:srgbClr val="1F497D"/>
                </a:solidFill>
                <a:latin typeface="Roboto" panose="02000000000000000000" pitchFamily="2" charset="0"/>
                <a:ea typeface="Roboto" panose="02000000000000000000" pitchFamily="2" charset="0"/>
                <a:cs typeface="Roboto Regular"/>
                <a:sym typeface="Roboto Regular"/>
              </a:rPr>
              <a:t>de…</a:t>
            </a:r>
            <a:endParaRPr lang="ca-ES" sz="4000" b="1" dirty="0">
              <a:solidFill>
                <a:srgbClr val="1F497D"/>
              </a:solidFill>
              <a:latin typeface="Roboto" panose="02000000000000000000" pitchFamily="2" charset="0"/>
              <a:ea typeface="Roboto" panose="02000000000000000000" pitchFamily="2" charset="0"/>
              <a:cs typeface="Roboto Regular"/>
              <a:sym typeface="Roboto Regular"/>
            </a:endParaRPr>
          </a:p>
        </p:txBody>
      </p:sp>
      <p:pic>
        <p:nvPicPr>
          <p:cNvPr id="350" name="image6.png" descr="Recurso 4.png"/>
          <p:cNvPicPr/>
          <p:nvPr/>
        </p:nvPicPr>
        <p:blipFill>
          <a:blip r:embed="rId4">
            <a:extLst/>
          </a:blip>
          <a:stretch>
            <a:fillRect/>
          </a:stretch>
        </p:blipFill>
        <p:spPr>
          <a:xfrm>
            <a:off x="5552047" y="1433191"/>
            <a:ext cx="3151748" cy="4988864"/>
          </a:xfrm>
          <a:prstGeom prst="rect">
            <a:avLst/>
          </a:prstGeom>
          <a:ln w="12700">
            <a:miter lim="400000"/>
          </a:ln>
        </p:spPr>
      </p:pic>
      <p:pic>
        <p:nvPicPr>
          <p:cNvPr id="352" name="image8.png" descr="Recurso 33.png"/>
          <p:cNvPicPr/>
          <p:nvPr/>
        </p:nvPicPr>
        <p:blipFill>
          <a:blip r:embed="rId5">
            <a:extLst/>
          </a:blip>
          <a:stretch>
            <a:fillRect/>
          </a:stretch>
        </p:blipFill>
        <p:spPr>
          <a:xfrm>
            <a:off x="444593" y="2060848"/>
            <a:ext cx="509968" cy="349422"/>
          </a:xfrm>
          <a:prstGeom prst="rect">
            <a:avLst/>
          </a:prstGeom>
          <a:ln w="12700">
            <a:miter lim="400000"/>
          </a:ln>
        </p:spPr>
      </p:pic>
      <p:pic>
        <p:nvPicPr>
          <p:cNvPr id="353" name="image8.png" descr="Recurso 33.png"/>
          <p:cNvPicPr/>
          <p:nvPr/>
        </p:nvPicPr>
        <p:blipFill>
          <a:blip r:embed="rId5">
            <a:extLst/>
          </a:blip>
          <a:stretch>
            <a:fillRect/>
          </a:stretch>
        </p:blipFill>
        <p:spPr>
          <a:xfrm>
            <a:off x="444593" y="2863554"/>
            <a:ext cx="509968" cy="349422"/>
          </a:xfrm>
          <a:prstGeom prst="rect">
            <a:avLst/>
          </a:prstGeom>
          <a:ln w="12700">
            <a:miter lim="400000"/>
          </a:ln>
        </p:spPr>
      </p:pic>
      <p:pic>
        <p:nvPicPr>
          <p:cNvPr id="354" name="image8.png" descr="Recurso 33.png"/>
          <p:cNvPicPr/>
          <p:nvPr/>
        </p:nvPicPr>
        <p:blipFill>
          <a:blip r:embed="rId5">
            <a:extLst/>
          </a:blip>
          <a:stretch>
            <a:fillRect/>
          </a:stretch>
        </p:blipFill>
        <p:spPr>
          <a:xfrm>
            <a:off x="444593" y="3641808"/>
            <a:ext cx="509968" cy="349422"/>
          </a:xfrm>
          <a:prstGeom prst="rect">
            <a:avLst/>
          </a:prstGeom>
          <a:ln w="12700">
            <a:miter lim="400000"/>
          </a:ln>
        </p:spPr>
      </p:pic>
      <p:pic>
        <p:nvPicPr>
          <p:cNvPr id="355" name="image9.png" descr="Recurso 32.png"/>
          <p:cNvPicPr/>
          <p:nvPr/>
        </p:nvPicPr>
        <p:blipFill>
          <a:blip r:embed="rId6">
            <a:extLst/>
          </a:blip>
          <a:stretch>
            <a:fillRect/>
          </a:stretch>
        </p:blipFill>
        <p:spPr>
          <a:xfrm>
            <a:off x="456837" y="4437112"/>
            <a:ext cx="485480" cy="33264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1" name="Shape 361"/>
          <p:cNvSpPr/>
          <p:nvPr/>
        </p:nvSpPr>
        <p:spPr>
          <a:xfrm>
            <a:off x="3123579" y="622629"/>
            <a:ext cx="2896841"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0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4000" b="1" dirty="0" smtClean="0">
                <a:solidFill>
                  <a:srgbClr val="3F4A74"/>
                </a:solidFill>
                <a:latin typeface="Roboto" panose="02000000000000000000" pitchFamily="2" charset="0"/>
                <a:ea typeface="Roboto" panose="02000000000000000000" pitchFamily="2" charset="0"/>
              </a:rPr>
              <a:t>Pressupost</a:t>
            </a:r>
            <a:endParaRPr lang="ca-ES" sz="4000" b="1" dirty="0">
              <a:solidFill>
                <a:srgbClr val="3F4A74"/>
              </a:solidFill>
              <a:latin typeface="Roboto" panose="02000000000000000000" pitchFamily="2" charset="0"/>
              <a:ea typeface="Roboto" panose="02000000000000000000" pitchFamily="2" charset="0"/>
            </a:endParaRPr>
          </a:p>
        </p:txBody>
      </p:sp>
      <p:pic>
        <p:nvPicPr>
          <p:cNvPr id="363" name="pasted-image.pdf"/>
          <p:cNvPicPr/>
          <p:nvPr/>
        </p:nvPicPr>
        <p:blipFill>
          <a:blip r:embed="rId4">
            <a:extLst/>
          </a:blip>
          <a:stretch>
            <a:fillRect/>
          </a:stretch>
        </p:blipFill>
        <p:spPr>
          <a:xfrm>
            <a:off x="1102056" y="1700808"/>
            <a:ext cx="6737313" cy="3587304"/>
          </a:xfrm>
          <a:prstGeom prst="rect">
            <a:avLst/>
          </a:prstGeom>
          <a:ln w="12700">
            <a:miter lim="400000"/>
          </a:ln>
        </p:spPr>
      </p:pic>
      <p:sp>
        <p:nvSpPr>
          <p:cNvPr id="364" name="Shape 364"/>
          <p:cNvSpPr/>
          <p:nvPr/>
        </p:nvSpPr>
        <p:spPr>
          <a:xfrm>
            <a:off x="2207382" y="1720696"/>
            <a:ext cx="1209624"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latin typeface="Roboto Regular"/>
                <a:ea typeface="Roboto Regular"/>
                <a:cs typeface="Roboto Regular"/>
                <a:sym typeface="Roboto Regular"/>
              </a:defRPr>
            </a:lvl1pPr>
          </a:lstStyle>
          <a:p>
            <a:pPr lvl="0">
              <a:defRPr>
                <a:solidFill>
                  <a:srgbClr val="000000"/>
                </a:solidFill>
              </a:defRPr>
            </a:pPr>
            <a:r>
              <a:rPr lang="ca-ES" b="1" dirty="0" smtClean="0">
                <a:solidFill>
                  <a:srgbClr val="FFFFFF"/>
                </a:solidFill>
                <a:latin typeface="Roboto" panose="02000000000000000000" pitchFamily="2" charset="0"/>
                <a:ea typeface="Roboto" panose="02000000000000000000" pitchFamily="2" charset="0"/>
              </a:rPr>
              <a:t>DESPESES</a:t>
            </a:r>
            <a:endParaRPr lang="ca-ES" b="1" dirty="0">
              <a:solidFill>
                <a:srgbClr val="FFFFFF"/>
              </a:solidFill>
              <a:latin typeface="Roboto" panose="02000000000000000000" pitchFamily="2" charset="0"/>
              <a:ea typeface="Roboto" panose="02000000000000000000" pitchFamily="2" charset="0"/>
            </a:endParaRPr>
          </a:p>
        </p:txBody>
      </p:sp>
      <p:sp>
        <p:nvSpPr>
          <p:cNvPr id="365" name="Shape 365"/>
          <p:cNvSpPr/>
          <p:nvPr/>
        </p:nvSpPr>
        <p:spPr>
          <a:xfrm>
            <a:off x="5547482" y="1720696"/>
            <a:ext cx="1344277"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latin typeface="Roboto Regular"/>
                <a:ea typeface="Roboto Regular"/>
                <a:cs typeface="Roboto Regular"/>
                <a:sym typeface="Roboto Regular"/>
              </a:defRPr>
            </a:lvl1pPr>
          </a:lstStyle>
          <a:p>
            <a:pPr lvl="0">
              <a:defRPr>
                <a:solidFill>
                  <a:srgbClr val="000000"/>
                </a:solidFill>
              </a:defRPr>
            </a:pPr>
            <a:r>
              <a:rPr lang="ca-ES" b="1" dirty="0" smtClean="0">
                <a:solidFill>
                  <a:schemeClr val="bg1"/>
                </a:solidFill>
                <a:latin typeface="Roboto" panose="02000000000000000000" pitchFamily="2" charset="0"/>
                <a:ea typeface="Roboto" panose="02000000000000000000" pitchFamily="2" charset="0"/>
              </a:rPr>
              <a:t>INGRESSOS</a:t>
            </a:r>
            <a:endParaRPr lang="ca-ES" b="1" dirty="0">
              <a:solidFill>
                <a:schemeClr val="bg1"/>
              </a:solidFill>
              <a:latin typeface="Roboto" panose="02000000000000000000" pitchFamily="2" charset="0"/>
              <a:ea typeface="Roboto" panose="02000000000000000000" pitchFamily="2" charset="0"/>
            </a:endParaRPr>
          </a:p>
        </p:txBody>
      </p:sp>
      <p:sp>
        <p:nvSpPr>
          <p:cNvPr id="366" name="Shape 366"/>
          <p:cNvSpPr/>
          <p:nvPr/>
        </p:nvSpPr>
        <p:spPr>
          <a:xfrm>
            <a:off x="2338537" y="2241396"/>
            <a:ext cx="812080"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4A74"/>
                </a:solidFill>
                <a:latin typeface="Roboto" panose="02000000000000000000" pitchFamily="2" charset="0"/>
                <a:ea typeface="Roboto" panose="02000000000000000000" pitchFamily="2" charset="0"/>
              </a:rPr>
              <a:t>Sanitat</a:t>
            </a:r>
            <a:endParaRPr lang="ca-ES" dirty="0">
              <a:solidFill>
                <a:srgbClr val="3F4A74"/>
              </a:solidFill>
              <a:latin typeface="Roboto" panose="02000000000000000000" pitchFamily="2" charset="0"/>
              <a:ea typeface="Roboto" panose="02000000000000000000" pitchFamily="2" charset="0"/>
            </a:endParaRPr>
          </a:p>
        </p:txBody>
      </p:sp>
      <p:sp>
        <p:nvSpPr>
          <p:cNvPr id="367" name="Shape 367"/>
          <p:cNvSpPr/>
          <p:nvPr/>
        </p:nvSpPr>
        <p:spPr>
          <a:xfrm>
            <a:off x="5566402" y="2241396"/>
            <a:ext cx="1062148"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4A74"/>
                </a:solidFill>
                <a:latin typeface="Roboto" panose="02000000000000000000" pitchFamily="2" charset="0"/>
                <a:ea typeface="Roboto" panose="02000000000000000000" pitchFamily="2" charset="0"/>
              </a:rPr>
              <a:t>Impostos</a:t>
            </a:r>
            <a:endParaRPr lang="ca-ES" dirty="0">
              <a:solidFill>
                <a:srgbClr val="3F4A74"/>
              </a:solidFill>
              <a:latin typeface="Roboto" panose="02000000000000000000" pitchFamily="2" charset="0"/>
              <a:ea typeface="Roboto" panose="02000000000000000000" pitchFamily="2" charset="0"/>
            </a:endParaRPr>
          </a:p>
        </p:txBody>
      </p:sp>
      <p:sp>
        <p:nvSpPr>
          <p:cNvPr id="368" name="Shape 368"/>
          <p:cNvSpPr/>
          <p:nvPr/>
        </p:nvSpPr>
        <p:spPr>
          <a:xfrm>
            <a:off x="2234674" y="2762096"/>
            <a:ext cx="1033294"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4A74"/>
                </a:solidFill>
                <a:latin typeface="Roboto" panose="02000000000000000000" pitchFamily="2" charset="0"/>
                <a:ea typeface="Roboto" panose="02000000000000000000" pitchFamily="2" charset="0"/>
              </a:rPr>
              <a:t>Educació</a:t>
            </a:r>
            <a:endParaRPr lang="ca-ES" dirty="0">
              <a:solidFill>
                <a:srgbClr val="3F4A74"/>
              </a:solidFill>
              <a:latin typeface="Roboto" panose="02000000000000000000" pitchFamily="2" charset="0"/>
              <a:ea typeface="Roboto" panose="02000000000000000000" pitchFamily="2" charset="0"/>
            </a:endParaRPr>
          </a:p>
        </p:txBody>
      </p:sp>
      <p:sp>
        <p:nvSpPr>
          <p:cNvPr id="369" name="Shape 369"/>
          <p:cNvSpPr/>
          <p:nvPr/>
        </p:nvSpPr>
        <p:spPr>
          <a:xfrm>
            <a:off x="1815574" y="3282796"/>
            <a:ext cx="2094482"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4A74"/>
                </a:solidFill>
                <a:latin typeface="Roboto" panose="02000000000000000000" pitchFamily="2" charset="0"/>
                <a:ea typeface="Roboto" panose="02000000000000000000" pitchFamily="2" charset="0"/>
              </a:rPr>
              <a:t>Prestacions socials</a:t>
            </a:r>
            <a:endParaRPr lang="ca-ES" dirty="0">
              <a:solidFill>
                <a:srgbClr val="3F4A74"/>
              </a:solidFill>
              <a:latin typeface="Roboto" panose="02000000000000000000" pitchFamily="2" charset="0"/>
              <a:ea typeface="Roboto" panose="02000000000000000000" pitchFamily="2" charset="0"/>
            </a:endParaRPr>
          </a:p>
        </p:txBody>
      </p:sp>
      <p:sp>
        <p:nvSpPr>
          <p:cNvPr id="370" name="Shape 370"/>
          <p:cNvSpPr/>
          <p:nvPr/>
        </p:nvSpPr>
        <p:spPr>
          <a:xfrm>
            <a:off x="1882174" y="3803496"/>
            <a:ext cx="1727394"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4A74"/>
                </a:solidFill>
                <a:latin typeface="Roboto" panose="02000000000000000000" pitchFamily="2" charset="0"/>
                <a:ea typeface="Roboto" panose="02000000000000000000" pitchFamily="2" charset="0"/>
              </a:rPr>
              <a:t>Infraestructures</a:t>
            </a:r>
            <a:endParaRPr lang="ca-ES" dirty="0">
              <a:solidFill>
                <a:srgbClr val="3F4A74"/>
              </a:solidFill>
              <a:latin typeface="Roboto" panose="02000000000000000000" pitchFamily="2" charset="0"/>
              <a:ea typeface="Roboto" panose="02000000000000000000" pitchFamily="2" charset="0"/>
            </a:endParaRPr>
          </a:p>
        </p:txBody>
      </p:sp>
      <p:sp>
        <p:nvSpPr>
          <p:cNvPr id="371" name="Shape 371"/>
          <p:cNvSpPr/>
          <p:nvPr/>
        </p:nvSpPr>
        <p:spPr>
          <a:xfrm>
            <a:off x="2208610" y="4324196"/>
            <a:ext cx="1094208"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4A74"/>
                </a:solidFill>
                <a:latin typeface="Roboto" panose="02000000000000000000" pitchFamily="2" charset="0"/>
                <a:ea typeface="Roboto" panose="02000000000000000000" pitchFamily="2" charset="0"/>
              </a:rPr>
              <a:t>Transport</a:t>
            </a:r>
            <a:endParaRPr lang="ca-ES" dirty="0">
              <a:solidFill>
                <a:srgbClr val="3F4A74"/>
              </a:solidFill>
              <a:latin typeface="Roboto" panose="02000000000000000000" pitchFamily="2" charset="0"/>
              <a:ea typeface="Roboto" panose="02000000000000000000" pitchFamily="2" charset="0"/>
            </a:endParaRPr>
          </a:p>
        </p:txBody>
      </p:sp>
      <p:sp>
        <p:nvSpPr>
          <p:cNvPr id="372" name="Shape 372"/>
          <p:cNvSpPr/>
          <p:nvPr/>
        </p:nvSpPr>
        <p:spPr>
          <a:xfrm>
            <a:off x="2208610" y="4844896"/>
            <a:ext cx="1082987"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4A74"/>
                </a:solidFill>
                <a:latin typeface="Roboto" panose="02000000000000000000" pitchFamily="2" charset="0"/>
                <a:ea typeface="Roboto" panose="02000000000000000000" pitchFamily="2" charset="0"/>
              </a:rPr>
              <a:t>Seguretat</a:t>
            </a:r>
            <a:endParaRPr lang="ca-ES" dirty="0">
              <a:solidFill>
                <a:srgbClr val="3F4A74"/>
              </a:solidFill>
              <a:latin typeface="Roboto" panose="02000000000000000000" pitchFamily="2" charset="0"/>
              <a:ea typeface="Roboto" panose="02000000000000000000" pitchFamily="2" charset="0"/>
            </a:endParaRPr>
          </a:p>
        </p:txBody>
      </p:sp>
      <p:sp>
        <p:nvSpPr>
          <p:cNvPr id="373" name="Shape 373"/>
          <p:cNvSpPr/>
          <p:nvPr/>
        </p:nvSpPr>
        <p:spPr>
          <a:xfrm>
            <a:off x="5363252" y="2762096"/>
            <a:ext cx="1454883"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4A74"/>
                </a:solidFill>
                <a:latin typeface="Roboto" panose="02000000000000000000" pitchFamily="2" charset="0"/>
                <a:ea typeface="Roboto" panose="02000000000000000000" pitchFamily="2" charset="0"/>
              </a:rPr>
              <a:t>Endeutament</a:t>
            </a:r>
            <a:endParaRPr lang="ca-ES" dirty="0">
              <a:solidFill>
                <a:srgbClr val="3F4A74"/>
              </a:solidFill>
              <a:latin typeface="Roboto" panose="02000000000000000000" pitchFamily="2" charset="0"/>
              <a:ea typeface="Roboto" panose="02000000000000000000" pitchFamily="2" charset="0"/>
            </a:endParaRPr>
          </a:p>
        </p:txBody>
      </p:sp>
      <p:sp>
        <p:nvSpPr>
          <p:cNvPr id="374" name="Shape 374"/>
          <p:cNvSpPr/>
          <p:nvPr/>
        </p:nvSpPr>
        <p:spPr>
          <a:xfrm>
            <a:off x="5185452" y="3282796"/>
            <a:ext cx="2091276"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4A74"/>
                </a:solidFill>
                <a:latin typeface="Roboto" panose="02000000000000000000" pitchFamily="2" charset="0"/>
                <a:ea typeface="Roboto" panose="02000000000000000000" pitchFamily="2" charset="0"/>
              </a:rPr>
              <a:t>Venda de patrimoni</a:t>
            </a:r>
            <a:endParaRPr lang="ca-ES" dirty="0">
              <a:solidFill>
                <a:srgbClr val="3F4A74"/>
              </a:solidFill>
              <a:latin typeface="Roboto" panose="02000000000000000000" pitchFamily="2" charset="0"/>
              <a:ea typeface="Roboto" panose="02000000000000000000" pitchFamily="2" charset="0"/>
            </a:endParaRPr>
          </a:p>
        </p:txBody>
      </p:sp>
      <p:pic>
        <p:nvPicPr>
          <p:cNvPr id="375" name="Recurso 8.png"/>
          <p:cNvPicPr/>
          <p:nvPr/>
        </p:nvPicPr>
        <p:blipFill>
          <a:blip r:embed="rId5">
            <a:extLst/>
          </a:blip>
          <a:stretch>
            <a:fillRect/>
          </a:stretch>
        </p:blipFill>
        <p:spPr>
          <a:xfrm>
            <a:off x="7207250" y="4612435"/>
            <a:ext cx="1791161" cy="1842829"/>
          </a:xfrm>
          <a:prstGeom prst="rect">
            <a:avLst/>
          </a:prstGeom>
          <a:ln w="12700">
            <a:miter lim="400000"/>
          </a:ln>
        </p:spPr>
      </p:pic>
      <p:sp>
        <p:nvSpPr>
          <p:cNvPr id="376" name="Shape 376"/>
          <p:cNvSpPr/>
          <p:nvPr/>
        </p:nvSpPr>
        <p:spPr>
          <a:xfrm flipH="1">
            <a:off x="774700" y="1757685"/>
            <a:ext cx="1" cy="3473550"/>
          </a:xfrm>
          <a:prstGeom prst="line">
            <a:avLst/>
          </a:prstGeom>
          <a:ln w="25400">
            <a:solidFill>
              <a:srgbClr val="C0504D"/>
            </a:solidFill>
            <a:tailEnd type="triangle"/>
          </a:ln>
          <a:effectLst/>
        </p:spPr>
        <p:txBody>
          <a:bodyPr lIns="45719" rIns="45719"/>
          <a:lstStyle/>
          <a:p>
            <a:pPr lvl="0">
              <a:defRPr sz="1200">
                <a:latin typeface="+mn-lt"/>
                <a:ea typeface="+mn-ea"/>
                <a:cs typeface="+mn-cs"/>
                <a:sym typeface="Helvetica"/>
              </a:defRPr>
            </a:pPr>
            <a:endParaRPr/>
          </a:p>
        </p:txBody>
      </p:sp>
      <p:sp>
        <p:nvSpPr>
          <p:cNvPr id="377" name="Shape 377"/>
          <p:cNvSpPr/>
          <p:nvPr/>
        </p:nvSpPr>
        <p:spPr>
          <a:xfrm>
            <a:off x="6819900" y="2342996"/>
            <a:ext cx="1" cy="269241"/>
          </a:xfrm>
          <a:prstGeom prst="line">
            <a:avLst/>
          </a:prstGeom>
          <a:ln w="25400">
            <a:solidFill>
              <a:srgbClr val="C0504D"/>
            </a:solidFill>
            <a:tailEnd type="triangle"/>
          </a:ln>
          <a:effectLst/>
        </p:spPr>
        <p:txBody>
          <a:bodyPr lIns="45719" rIns="45719"/>
          <a:lstStyle/>
          <a:p>
            <a:pPr lvl="0">
              <a:defRPr sz="1200">
                <a:latin typeface="+mn-lt"/>
                <a:ea typeface="+mn-ea"/>
                <a:cs typeface="+mn-cs"/>
                <a:sym typeface="Helvetica"/>
              </a:defRPr>
            </a:pPr>
            <a:endParaRPr/>
          </a:p>
        </p:txBody>
      </p:sp>
      <p:sp>
        <p:nvSpPr>
          <p:cNvPr id="378" name="Shape 378"/>
          <p:cNvSpPr/>
          <p:nvPr/>
        </p:nvSpPr>
        <p:spPr>
          <a:xfrm flipV="1">
            <a:off x="7048500" y="2825596"/>
            <a:ext cx="1" cy="269241"/>
          </a:xfrm>
          <a:prstGeom prst="line">
            <a:avLst/>
          </a:prstGeom>
          <a:ln w="25400">
            <a:solidFill>
              <a:srgbClr val="4DA92C"/>
            </a:solidFill>
            <a:tailEnd type="triangle"/>
          </a:ln>
        </p:spPr>
        <p:txBody>
          <a:bodyPr lIns="0" tIns="0" rIns="0" bIns="0"/>
          <a:lstStyle/>
          <a:p>
            <a:pPr lvl="0">
              <a:defRPr sz="1200">
                <a:latin typeface="+mn-lt"/>
                <a:ea typeface="+mn-ea"/>
                <a:cs typeface="+mn-cs"/>
                <a:sym typeface="Helvetica"/>
              </a:defRPr>
            </a:pPr>
            <a:endParaRPr/>
          </a:p>
        </p:txBody>
      </p:sp>
      <p:sp>
        <p:nvSpPr>
          <p:cNvPr id="379" name="Shape 379"/>
          <p:cNvSpPr/>
          <p:nvPr/>
        </p:nvSpPr>
        <p:spPr>
          <a:xfrm flipV="1">
            <a:off x="7429500" y="3346296"/>
            <a:ext cx="1" cy="269241"/>
          </a:xfrm>
          <a:prstGeom prst="line">
            <a:avLst/>
          </a:prstGeom>
          <a:ln w="25400">
            <a:solidFill>
              <a:srgbClr val="4DA92C"/>
            </a:solidFill>
            <a:tailEnd type="triangle"/>
          </a:ln>
        </p:spPr>
        <p:txBody>
          <a:bodyPr lIns="0" tIns="0" rIns="0" bIns="0"/>
          <a:lstStyle/>
          <a:p>
            <a:pPr lvl="0">
              <a:defRPr sz="1200">
                <a:latin typeface="+mn-lt"/>
                <a:ea typeface="+mn-ea"/>
                <a:cs typeface="+mn-cs"/>
                <a:sym typeface="Helvetica"/>
              </a:defRPr>
            </a:pPr>
            <a:endParaRPr/>
          </a:p>
        </p:txBody>
      </p:sp>
      <p:grpSp>
        <p:nvGrpSpPr>
          <p:cNvPr id="4" name="3 Grupo"/>
          <p:cNvGrpSpPr/>
          <p:nvPr/>
        </p:nvGrpSpPr>
        <p:grpSpPr>
          <a:xfrm rot="21059441">
            <a:off x="3563888" y="2423122"/>
            <a:ext cx="1760258" cy="645838"/>
            <a:chOff x="4868292" y="5666482"/>
            <a:chExt cx="1760258" cy="645838"/>
          </a:xfrm>
        </p:grpSpPr>
        <p:sp>
          <p:nvSpPr>
            <p:cNvPr id="26" name="25 Rectángulo redondeado"/>
            <p:cNvSpPr/>
            <p:nvPr/>
          </p:nvSpPr>
          <p:spPr>
            <a:xfrm>
              <a:off x="4868292" y="5666482"/>
              <a:ext cx="1760258" cy="645838"/>
            </a:xfrm>
            <a:prstGeom prst="roundRect">
              <a:avLst/>
            </a:prstGeom>
            <a:solidFill>
              <a:srgbClr val="F04E45"/>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ca-E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3" name="2 Imagen"/>
            <p:cNvPicPr>
              <a:picLocks noChangeAspect="1"/>
            </p:cNvPicPr>
            <p:nvPr/>
          </p:nvPicPr>
          <p:blipFill rotWithShape="1">
            <a:blip r:embed="rId6">
              <a:extLst>
                <a:ext uri="{28A0092B-C50C-407E-A947-70E740481C1C}">
                  <a14:useLocalDpi xmlns:a14="http://schemas.microsoft.com/office/drawing/2010/main" val="0"/>
                </a:ext>
              </a:extLst>
            </a:blip>
            <a:srcRect t="18933" b="27002"/>
            <a:stretch/>
          </p:blipFill>
          <p:spPr>
            <a:xfrm>
              <a:off x="5023057" y="5788620"/>
              <a:ext cx="1450728" cy="520700"/>
            </a:xfrm>
            <a:prstGeom prst="rect">
              <a:avLst/>
            </a:prstGeom>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8"/>
                                        </p:tgtEl>
                                        <p:attrNameLst>
                                          <p:attrName>style.visibility</p:attrName>
                                        </p:attrNameLst>
                                      </p:cBhvr>
                                      <p:to>
                                        <p:strVal val="visible"/>
                                      </p:to>
                                    </p:set>
                                    <p:animEffect transition="in" filter="fade">
                                      <p:cBhvr>
                                        <p:cTn id="20" dur="500"/>
                                        <p:tgtEl>
                                          <p:spTgt spid="37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9"/>
                                        </p:tgtEl>
                                        <p:attrNameLst>
                                          <p:attrName>style.visibility</p:attrName>
                                        </p:attrNameLst>
                                      </p:cBhvr>
                                      <p:to>
                                        <p:strVal val="visible"/>
                                      </p:to>
                                    </p:set>
                                    <p:animEffect transition="in" filter="fade">
                                      <p:cBhvr>
                                        <p:cTn id="23" dur="500"/>
                                        <p:tgtEl>
                                          <p:spTgt spid="3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6"/>
                                        </p:tgtEl>
                                        <p:attrNameLst>
                                          <p:attrName>style.visibility</p:attrName>
                                        </p:attrNameLst>
                                      </p:cBhvr>
                                      <p:to>
                                        <p:strVal val="visible"/>
                                      </p:to>
                                    </p:set>
                                    <p:animEffect transition="in" filter="fade">
                                      <p:cBhvr>
                                        <p:cTn id="26" dur="5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animBg="1"/>
      <p:bldP spid="377" grpId="0" animBg="1"/>
      <p:bldP spid="378" grpId="0" animBg="1"/>
      <p:bldP spid="3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4" name="Shape 384"/>
          <p:cNvSpPr/>
          <p:nvPr/>
        </p:nvSpPr>
        <p:spPr>
          <a:xfrm>
            <a:off x="837969" y="540074"/>
            <a:ext cx="5323525"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200" b="1" dirty="0" smtClean="0">
                <a:solidFill>
                  <a:srgbClr val="3F4A74"/>
                </a:solidFill>
                <a:latin typeface="Roboto" panose="02000000000000000000" pitchFamily="2" charset="0"/>
                <a:ea typeface="Roboto" panose="02000000000000000000" pitchFamily="2" charset="0"/>
              </a:rPr>
              <a:t>Efectes del frau fiscal</a:t>
            </a:r>
            <a:endParaRPr lang="ca-ES" sz="3200" b="1" dirty="0">
              <a:solidFill>
                <a:srgbClr val="3F4A74"/>
              </a:solidFill>
              <a:latin typeface="Roboto" panose="02000000000000000000" pitchFamily="2" charset="0"/>
              <a:ea typeface="Roboto" panose="02000000000000000000" pitchFamily="2" charset="0"/>
            </a:endParaRPr>
          </a:p>
        </p:txBody>
      </p:sp>
      <p:sp>
        <p:nvSpPr>
          <p:cNvPr id="385" name="Shape 385"/>
          <p:cNvSpPr/>
          <p:nvPr/>
        </p:nvSpPr>
        <p:spPr>
          <a:xfrm>
            <a:off x="842132" y="2278613"/>
            <a:ext cx="6610188"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El </a:t>
            </a:r>
            <a:r>
              <a:rPr lang="ca-ES" sz="2400" dirty="0">
                <a:solidFill>
                  <a:srgbClr val="3F4A74"/>
                </a:solidFill>
                <a:latin typeface="Roboto" panose="02000000000000000000" pitchFamily="2" charset="0"/>
                <a:ea typeface="Roboto" panose="02000000000000000000" pitchFamily="2" charset="0"/>
                <a:cs typeface="Roboto Regular"/>
                <a:sym typeface="Roboto Regular"/>
              </a:rPr>
              <a:t>frau redueix els ingressos que rep l’Administració pública per finançar la totalitat de les seves despeses. </a:t>
            </a:r>
          </a:p>
        </p:txBody>
      </p:sp>
      <p:pic>
        <p:nvPicPr>
          <p:cNvPr id="386" name="pasted-image.pdf"/>
          <p:cNvPicPr/>
          <p:nvPr/>
        </p:nvPicPr>
        <p:blipFill>
          <a:blip r:embed="rId4" cstate="print">
            <a:extLst/>
          </a:blip>
          <a:stretch>
            <a:fillRect/>
          </a:stretch>
        </p:blipFill>
        <p:spPr>
          <a:xfrm>
            <a:off x="6660232" y="4243659"/>
            <a:ext cx="2425701" cy="2425701"/>
          </a:xfrm>
          <a:prstGeom prst="rect">
            <a:avLst/>
          </a:prstGeom>
          <a:ln w="12700">
            <a:miter lim="400000"/>
          </a:ln>
        </p:spPr>
      </p:pic>
      <p:sp>
        <p:nvSpPr>
          <p:cNvPr id="8" name="Shape 385"/>
          <p:cNvSpPr/>
          <p:nvPr/>
        </p:nvSpPr>
        <p:spPr>
          <a:xfrm>
            <a:off x="842132" y="3568948"/>
            <a:ext cx="5698702" cy="23083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Els </a:t>
            </a:r>
            <a:r>
              <a:rPr lang="ca-ES" sz="2400" dirty="0">
                <a:solidFill>
                  <a:srgbClr val="3F4A74"/>
                </a:solidFill>
                <a:latin typeface="Roboto" panose="02000000000000000000" pitchFamily="2" charset="0"/>
                <a:ea typeface="Roboto" panose="02000000000000000000" pitchFamily="2" charset="0"/>
                <a:cs typeface="Roboto Regular"/>
                <a:sym typeface="Roboto Regular"/>
              </a:rPr>
              <a:t>perjudicats </a:t>
            </a:r>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ho som</a:t>
            </a:r>
            <a:r>
              <a:rPr lang="ca-ES" sz="2400" dirty="0">
                <a:solidFill>
                  <a:srgbClr val="3F4A74"/>
                </a:solidFill>
                <a:latin typeface="Roboto" panose="02000000000000000000" pitchFamily="2" charset="0"/>
                <a:ea typeface="Roboto" panose="02000000000000000000" pitchFamily="2" charset="0"/>
                <a:cs typeface="Roboto Regular"/>
                <a:sym typeface="Roboto Regular"/>
              </a:rPr>
              <a:t>, en darrera instància, tots; però especialment els més febles, que són els que resulten més afavorits amb les polítiques «redistributives» que s’estableixen en el pressupost. </a:t>
            </a:r>
          </a:p>
        </p:txBody>
      </p:sp>
      <p:pic>
        <p:nvPicPr>
          <p:cNvPr id="3" name="2 Imagen"/>
          <p:cNvPicPr>
            <a:picLocks noChangeAspect="1"/>
          </p:cNvPicPr>
          <p:nvPr/>
        </p:nvPicPr>
        <p:blipFill rotWithShape="1">
          <a:blip r:embed="rId5">
            <a:extLst>
              <a:ext uri="{28A0092B-C50C-407E-A947-70E740481C1C}">
                <a14:useLocalDpi xmlns:a14="http://schemas.microsoft.com/office/drawing/2010/main" val="0"/>
              </a:ext>
            </a:extLst>
          </a:blip>
          <a:srcRect l="12373" t="6360" b="27734"/>
          <a:stretch/>
        </p:blipFill>
        <p:spPr>
          <a:xfrm>
            <a:off x="842774" y="1638419"/>
            <a:ext cx="1223159" cy="56644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91" name="Shape 391"/>
          <p:cNvSpPr/>
          <p:nvPr/>
        </p:nvSpPr>
        <p:spPr>
          <a:xfrm>
            <a:off x="837969" y="540074"/>
            <a:ext cx="5323525"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200" b="1" dirty="0" smtClean="0">
                <a:solidFill>
                  <a:srgbClr val="3F4A74"/>
                </a:solidFill>
                <a:latin typeface="Roboto" panose="02000000000000000000" pitchFamily="2" charset="0"/>
                <a:ea typeface="Roboto" panose="02000000000000000000" pitchFamily="2" charset="0"/>
              </a:rPr>
              <a:t>Efectes del frau fiscal</a:t>
            </a:r>
            <a:endParaRPr lang="ca-ES" sz="3200" b="1" dirty="0">
              <a:solidFill>
                <a:srgbClr val="3F4A74"/>
              </a:solidFill>
              <a:latin typeface="Roboto" panose="02000000000000000000" pitchFamily="2" charset="0"/>
              <a:ea typeface="Roboto" panose="02000000000000000000" pitchFamily="2" charset="0"/>
            </a:endParaRPr>
          </a:p>
        </p:txBody>
      </p:sp>
      <p:sp>
        <p:nvSpPr>
          <p:cNvPr id="392" name="Shape 392"/>
          <p:cNvSpPr/>
          <p:nvPr/>
        </p:nvSpPr>
        <p:spPr>
          <a:xfrm>
            <a:off x="842132" y="2245648"/>
            <a:ext cx="5698702" cy="193899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El </a:t>
            </a:r>
            <a:r>
              <a:rPr lang="ca-ES" sz="2400" dirty="0">
                <a:solidFill>
                  <a:srgbClr val="3F4A74"/>
                </a:solidFill>
                <a:latin typeface="Roboto" panose="02000000000000000000" pitchFamily="2" charset="0"/>
                <a:ea typeface="Roboto" panose="02000000000000000000" pitchFamily="2" charset="0"/>
                <a:cs typeface="Roboto Regular"/>
                <a:sym typeface="Roboto Regular"/>
              </a:rPr>
              <a:t>frau és molt injust, ja que fa que molta gent hagi de pagar més del que li correspondria segons la seva capacitat econòmica, precisament perquè d’altres ho fan en menor mesura. </a:t>
            </a:r>
          </a:p>
        </p:txBody>
      </p:sp>
      <p:pic>
        <p:nvPicPr>
          <p:cNvPr id="393" name="pasted-image.pdf"/>
          <p:cNvPicPr/>
          <p:nvPr/>
        </p:nvPicPr>
        <p:blipFill>
          <a:blip r:embed="rId4">
            <a:extLst/>
          </a:blip>
          <a:stretch>
            <a:fillRect/>
          </a:stretch>
        </p:blipFill>
        <p:spPr>
          <a:xfrm>
            <a:off x="5724128" y="3535714"/>
            <a:ext cx="3148749" cy="3217058"/>
          </a:xfrm>
          <a:prstGeom prst="rect">
            <a:avLst/>
          </a:prstGeom>
          <a:ln w="12700">
            <a:miter lim="400000"/>
          </a:ln>
        </p:spPr>
      </p:pic>
      <p:pic>
        <p:nvPicPr>
          <p:cNvPr id="3" name="2 Imagen"/>
          <p:cNvPicPr>
            <a:picLocks noChangeAspect="1"/>
          </p:cNvPicPr>
          <p:nvPr/>
        </p:nvPicPr>
        <p:blipFill rotWithShape="1">
          <a:blip r:embed="rId5">
            <a:extLst>
              <a:ext uri="{28A0092B-C50C-407E-A947-70E740481C1C}">
                <a14:useLocalDpi xmlns:a14="http://schemas.microsoft.com/office/drawing/2010/main" val="0"/>
              </a:ext>
            </a:extLst>
          </a:blip>
          <a:srcRect l="11617" t="9590" r="8419" b="18638"/>
          <a:stretch/>
        </p:blipFill>
        <p:spPr>
          <a:xfrm>
            <a:off x="837969" y="1628800"/>
            <a:ext cx="1023582" cy="616848"/>
          </a:xfrm>
          <a:prstGeom prst="rect">
            <a:avLst/>
          </a:prstGeom>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98" name="Shape 398"/>
          <p:cNvSpPr/>
          <p:nvPr/>
        </p:nvSpPr>
        <p:spPr>
          <a:xfrm>
            <a:off x="837969" y="540074"/>
            <a:ext cx="5323525"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200" b="1" dirty="0" smtClean="0">
                <a:solidFill>
                  <a:srgbClr val="1F497D"/>
                </a:solidFill>
                <a:latin typeface="Roboto" panose="02000000000000000000" pitchFamily="2" charset="0"/>
                <a:ea typeface="Roboto" panose="02000000000000000000" pitchFamily="2" charset="0"/>
              </a:rPr>
              <a:t>Efectes del frau fiscal</a:t>
            </a:r>
            <a:endParaRPr lang="ca-ES" sz="3200" b="1" dirty="0">
              <a:solidFill>
                <a:srgbClr val="1F497D"/>
              </a:solidFill>
              <a:latin typeface="Roboto" panose="02000000000000000000" pitchFamily="2" charset="0"/>
              <a:ea typeface="Roboto" panose="02000000000000000000" pitchFamily="2" charset="0"/>
            </a:endParaRPr>
          </a:p>
        </p:txBody>
      </p:sp>
      <p:sp>
        <p:nvSpPr>
          <p:cNvPr id="399" name="Shape 399"/>
          <p:cNvSpPr/>
          <p:nvPr/>
        </p:nvSpPr>
        <p:spPr>
          <a:xfrm>
            <a:off x="842132" y="2204864"/>
            <a:ext cx="7330268" cy="110799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a-ES" sz="2200" dirty="0" smtClean="0">
                <a:solidFill>
                  <a:srgbClr val="3F4A74"/>
                </a:solidFill>
                <a:latin typeface="Roboto" panose="02000000000000000000" pitchFamily="2" charset="0"/>
                <a:ea typeface="Roboto" panose="02000000000000000000" pitchFamily="2" charset="0"/>
                <a:cs typeface="Roboto Regular"/>
                <a:sym typeface="Roboto Regular"/>
              </a:rPr>
              <a:t>El frau és pervers, en el sentit que molts dels ajuts que dóna l’Administració ho fa als que tenen una capacitat econòmica baixa. </a:t>
            </a:r>
            <a:endParaRPr lang="ca-ES" sz="2200" dirty="0">
              <a:solidFill>
                <a:srgbClr val="3F4A74"/>
              </a:solidFill>
              <a:latin typeface="Roboto" panose="02000000000000000000" pitchFamily="2" charset="0"/>
              <a:ea typeface="Roboto" panose="02000000000000000000" pitchFamily="2" charset="0"/>
              <a:cs typeface="Roboto Regular"/>
              <a:sym typeface="Roboto Regular"/>
            </a:endParaRPr>
          </a:p>
        </p:txBody>
      </p:sp>
      <p:pic>
        <p:nvPicPr>
          <p:cNvPr id="400" name="pasted-image.pdf"/>
          <p:cNvPicPr/>
          <p:nvPr/>
        </p:nvPicPr>
        <p:blipFill>
          <a:blip r:embed="rId4" cstate="print">
            <a:extLst/>
          </a:blip>
          <a:stretch>
            <a:fillRect/>
          </a:stretch>
        </p:blipFill>
        <p:spPr>
          <a:xfrm>
            <a:off x="6300192" y="4293096"/>
            <a:ext cx="2499884" cy="2181119"/>
          </a:xfrm>
          <a:prstGeom prst="rect">
            <a:avLst/>
          </a:prstGeom>
          <a:ln w="12700">
            <a:miter lim="400000"/>
          </a:ln>
        </p:spPr>
      </p:pic>
      <p:pic>
        <p:nvPicPr>
          <p:cNvPr id="9" name="8 Imagen"/>
          <p:cNvPicPr>
            <a:picLocks noChangeAspect="1"/>
          </p:cNvPicPr>
          <p:nvPr/>
        </p:nvPicPr>
        <p:blipFill rotWithShape="1">
          <a:blip r:embed="rId5">
            <a:extLst>
              <a:ext uri="{28A0092B-C50C-407E-A947-70E740481C1C}">
                <a14:useLocalDpi xmlns:a14="http://schemas.microsoft.com/office/drawing/2010/main" val="0"/>
              </a:ext>
            </a:extLst>
          </a:blip>
          <a:srcRect l="9754" t="12519" r="3873" b="30315"/>
          <a:stretch/>
        </p:blipFill>
        <p:spPr>
          <a:xfrm>
            <a:off x="825233" y="1628800"/>
            <a:ext cx="1152999" cy="491321"/>
          </a:xfrm>
          <a:prstGeom prst="rect">
            <a:avLst/>
          </a:prstGeom>
        </p:spPr>
      </p:pic>
      <p:sp>
        <p:nvSpPr>
          <p:cNvPr id="7" name="Shape 399"/>
          <p:cNvSpPr/>
          <p:nvPr/>
        </p:nvSpPr>
        <p:spPr>
          <a:xfrm>
            <a:off x="842132" y="3284984"/>
            <a:ext cx="5890108" cy="280076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a-ES" sz="2200" dirty="0">
                <a:solidFill>
                  <a:srgbClr val="3F4A74"/>
                </a:solidFill>
                <a:latin typeface="Roboto" panose="02000000000000000000" pitchFamily="2" charset="0"/>
                <a:ea typeface="Roboto" panose="02000000000000000000" pitchFamily="2" charset="0"/>
                <a:cs typeface="Roboto Regular"/>
                <a:sym typeface="Roboto Regular"/>
              </a:rPr>
              <a:t>Moltes vegades, els defraudadors, si declaren que no tenen rendes o que les que tenen són baixes, -perquè les amaguen o no proporcionen la informació a l’Administració-, el que fan és que s’equiparen als ciutadans que tenen pocs recursos, circumstància que els permet rebre molts dels ajuts que atorga la mateixa Administració. </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5" name="Shape 405"/>
          <p:cNvSpPr/>
          <p:nvPr/>
        </p:nvSpPr>
        <p:spPr>
          <a:xfrm>
            <a:off x="673100" y="596750"/>
            <a:ext cx="6337300"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FFFFFF"/>
                </a:solidFill>
                <a:latin typeface="Roboto Regular"/>
                <a:ea typeface="Roboto Regular"/>
                <a:cs typeface="Roboto Regular"/>
                <a:sym typeface="Roboto Regular"/>
              </a:defRPr>
            </a:lvl1pPr>
          </a:lstStyle>
          <a:p>
            <a:pPr lvl="0">
              <a:defRPr sz="1800" b="0">
                <a:solidFill>
                  <a:srgbClr val="000000"/>
                </a:solidFill>
              </a:defRPr>
            </a:pPr>
            <a:r>
              <a:rPr lang="ca-ES" sz="3200" b="1" dirty="0" smtClean="0">
                <a:solidFill>
                  <a:schemeClr val="bg1"/>
                </a:solidFill>
                <a:latin typeface="Roboto" panose="02000000000000000000" pitchFamily="2" charset="0"/>
                <a:ea typeface="Roboto" panose="02000000000000000000" pitchFamily="2" charset="0"/>
              </a:rPr>
              <a:t>Avui hem parlat de:</a:t>
            </a:r>
            <a:endParaRPr lang="ca-ES" sz="3200" b="1" dirty="0">
              <a:solidFill>
                <a:schemeClr val="bg1"/>
              </a:solidFill>
              <a:latin typeface="Roboto" panose="02000000000000000000" pitchFamily="2" charset="0"/>
              <a:ea typeface="Roboto" panose="02000000000000000000" pitchFamily="2" charset="0"/>
            </a:endParaRPr>
          </a:p>
        </p:txBody>
      </p:sp>
      <p:pic>
        <p:nvPicPr>
          <p:cNvPr id="406" name="image45.png" descr="Recurso 23.png"/>
          <p:cNvPicPr/>
          <p:nvPr/>
        </p:nvPicPr>
        <p:blipFill>
          <a:blip r:embed="rId4">
            <a:extLst/>
          </a:blip>
          <a:stretch>
            <a:fillRect/>
          </a:stretch>
        </p:blipFill>
        <p:spPr>
          <a:xfrm>
            <a:off x="5595011" y="2878665"/>
            <a:ext cx="2830777" cy="3386668"/>
          </a:xfrm>
          <a:prstGeom prst="rect">
            <a:avLst/>
          </a:prstGeom>
          <a:ln w="12700">
            <a:miter lim="400000"/>
          </a:ln>
        </p:spPr>
      </p:pic>
      <p:sp>
        <p:nvSpPr>
          <p:cNvPr id="407" name="Shape 407"/>
          <p:cNvSpPr/>
          <p:nvPr/>
        </p:nvSpPr>
        <p:spPr>
          <a:xfrm>
            <a:off x="1219199" y="1622778"/>
            <a:ext cx="4608689" cy="289310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2600" dirty="0" smtClean="0">
                <a:solidFill>
                  <a:schemeClr val="bg1"/>
                </a:solidFill>
                <a:latin typeface="Roboto" panose="02000000000000000000" pitchFamily="2" charset="0"/>
                <a:ea typeface="Roboto" panose="02000000000000000000" pitchFamily="2" charset="0"/>
                <a:cs typeface="Roboto Regular"/>
                <a:sym typeface="Roboto Regular"/>
              </a:rPr>
              <a:t>Què és un impost?</a:t>
            </a:r>
            <a:br>
              <a:rPr lang="ca-ES" sz="2600" dirty="0" smtClean="0">
                <a:solidFill>
                  <a:schemeClr val="bg1"/>
                </a:solidFill>
                <a:latin typeface="Roboto" panose="02000000000000000000" pitchFamily="2" charset="0"/>
                <a:ea typeface="Roboto" panose="02000000000000000000" pitchFamily="2" charset="0"/>
                <a:cs typeface="Roboto Regular"/>
                <a:sym typeface="Roboto Regular"/>
              </a:rPr>
            </a:br>
            <a:endParaRPr lang="ca-ES" sz="2600" dirty="0" smtClean="0">
              <a:solidFill>
                <a:schemeClr val="bg1"/>
              </a:solidFill>
              <a:latin typeface="Roboto" panose="02000000000000000000" pitchFamily="2" charset="0"/>
              <a:ea typeface="Roboto" panose="02000000000000000000" pitchFamily="2" charset="0"/>
              <a:cs typeface="Roboto Regular"/>
              <a:sym typeface="Roboto Regular"/>
            </a:endParaRPr>
          </a:p>
          <a:p>
            <a:pPr lvl="0"/>
            <a:r>
              <a:rPr lang="ca-ES" sz="2600" dirty="0" smtClean="0">
                <a:solidFill>
                  <a:schemeClr val="bg1"/>
                </a:solidFill>
                <a:latin typeface="Roboto" panose="02000000000000000000" pitchFamily="2" charset="0"/>
                <a:ea typeface="Roboto" panose="02000000000000000000" pitchFamily="2" charset="0"/>
                <a:cs typeface="Roboto Regular"/>
                <a:sym typeface="Roboto Regular"/>
              </a:rPr>
              <a:t>Impostos directes i indirectes</a:t>
            </a:r>
            <a:br>
              <a:rPr lang="ca-ES" sz="2600" dirty="0" smtClean="0">
                <a:solidFill>
                  <a:schemeClr val="bg1"/>
                </a:solidFill>
                <a:latin typeface="Roboto" panose="02000000000000000000" pitchFamily="2" charset="0"/>
                <a:ea typeface="Roboto" panose="02000000000000000000" pitchFamily="2" charset="0"/>
                <a:cs typeface="Roboto Regular"/>
                <a:sym typeface="Roboto Regular"/>
              </a:rPr>
            </a:br>
            <a:endParaRPr lang="ca-ES" sz="2600" dirty="0" smtClean="0">
              <a:solidFill>
                <a:schemeClr val="bg1"/>
              </a:solidFill>
              <a:latin typeface="Roboto" panose="02000000000000000000" pitchFamily="2" charset="0"/>
              <a:ea typeface="Roboto" panose="02000000000000000000" pitchFamily="2" charset="0"/>
              <a:cs typeface="Roboto Regular"/>
              <a:sym typeface="Roboto Regular"/>
            </a:endParaRPr>
          </a:p>
          <a:p>
            <a:pPr lvl="0"/>
            <a:r>
              <a:rPr lang="ca-ES" sz="2600" dirty="0" smtClean="0">
                <a:solidFill>
                  <a:schemeClr val="bg1"/>
                </a:solidFill>
                <a:latin typeface="Roboto" panose="02000000000000000000" pitchFamily="2" charset="0"/>
                <a:ea typeface="Roboto" panose="02000000000000000000" pitchFamily="2" charset="0"/>
                <a:cs typeface="Roboto Regular"/>
                <a:sym typeface="Roboto Regular"/>
              </a:rPr>
              <a:t>Frau fiscal</a:t>
            </a:r>
          </a:p>
          <a:p>
            <a:pPr lvl="0"/>
            <a:r>
              <a:rPr lang="ca-ES" sz="2600" dirty="0" smtClean="0">
                <a:solidFill>
                  <a:schemeClr val="bg1"/>
                </a:solidFill>
                <a:latin typeface="Roboto" panose="02000000000000000000" pitchFamily="2" charset="0"/>
                <a:ea typeface="Roboto" panose="02000000000000000000" pitchFamily="2" charset="0"/>
                <a:cs typeface="Roboto Regular"/>
                <a:sym typeface="Roboto Regular"/>
              </a:rPr>
              <a:t/>
            </a:r>
            <a:br>
              <a:rPr lang="ca-ES" sz="2600" dirty="0" smtClean="0">
                <a:solidFill>
                  <a:schemeClr val="bg1"/>
                </a:solidFill>
                <a:latin typeface="Roboto" panose="02000000000000000000" pitchFamily="2" charset="0"/>
                <a:ea typeface="Roboto" panose="02000000000000000000" pitchFamily="2" charset="0"/>
                <a:cs typeface="Roboto Regular"/>
                <a:sym typeface="Roboto Regular"/>
              </a:rPr>
            </a:br>
            <a:r>
              <a:rPr lang="ca-ES" sz="2600" dirty="0" smtClean="0">
                <a:solidFill>
                  <a:schemeClr val="bg1"/>
                </a:solidFill>
                <a:latin typeface="Roboto" panose="02000000000000000000" pitchFamily="2" charset="0"/>
                <a:ea typeface="Roboto" panose="02000000000000000000" pitchFamily="2" charset="0"/>
                <a:cs typeface="Roboto Regular"/>
                <a:sym typeface="Roboto Regular"/>
              </a:rPr>
              <a:t>Conseqüències del frau</a:t>
            </a:r>
            <a:endParaRPr lang="ca-ES" sz="2600" dirty="0">
              <a:solidFill>
                <a:schemeClr val="bg1"/>
              </a:solidFill>
              <a:latin typeface="Roboto" panose="02000000000000000000" pitchFamily="2" charset="0"/>
              <a:ea typeface="Roboto" panose="02000000000000000000" pitchFamily="2" charset="0"/>
              <a:cs typeface="Roboto Regular"/>
              <a:sym typeface="Roboto Regular"/>
            </a:endParaRPr>
          </a:p>
        </p:txBody>
      </p:sp>
      <p:pic>
        <p:nvPicPr>
          <p:cNvPr id="408" name="image46.png" descr="Recurso 25.png"/>
          <p:cNvPicPr/>
          <p:nvPr/>
        </p:nvPicPr>
        <p:blipFill>
          <a:blip r:embed="rId5">
            <a:extLst/>
          </a:blip>
          <a:stretch>
            <a:fillRect/>
          </a:stretch>
        </p:blipFill>
        <p:spPr>
          <a:xfrm>
            <a:off x="545797" y="2420888"/>
            <a:ext cx="519426" cy="355903"/>
          </a:xfrm>
          <a:prstGeom prst="rect">
            <a:avLst/>
          </a:prstGeom>
          <a:ln w="12700">
            <a:miter lim="400000"/>
          </a:ln>
        </p:spPr>
      </p:pic>
      <p:pic>
        <p:nvPicPr>
          <p:cNvPr id="409" name="image46.png" descr="Recurso 25.png"/>
          <p:cNvPicPr/>
          <p:nvPr/>
        </p:nvPicPr>
        <p:blipFill>
          <a:blip r:embed="rId5">
            <a:extLst/>
          </a:blip>
          <a:stretch>
            <a:fillRect/>
          </a:stretch>
        </p:blipFill>
        <p:spPr>
          <a:xfrm>
            <a:off x="545797" y="3212976"/>
            <a:ext cx="519426" cy="355903"/>
          </a:xfrm>
          <a:prstGeom prst="rect">
            <a:avLst/>
          </a:prstGeom>
          <a:ln w="12700">
            <a:miter lim="400000"/>
          </a:ln>
        </p:spPr>
      </p:pic>
      <p:pic>
        <p:nvPicPr>
          <p:cNvPr id="410" name="image46.png" descr="Recurso 25.png"/>
          <p:cNvPicPr/>
          <p:nvPr/>
        </p:nvPicPr>
        <p:blipFill>
          <a:blip r:embed="rId5">
            <a:extLst/>
          </a:blip>
          <a:stretch>
            <a:fillRect/>
          </a:stretch>
        </p:blipFill>
        <p:spPr>
          <a:xfrm>
            <a:off x="545797" y="1628800"/>
            <a:ext cx="519426" cy="355903"/>
          </a:xfrm>
          <a:prstGeom prst="rect">
            <a:avLst/>
          </a:prstGeom>
          <a:ln w="12700">
            <a:miter lim="400000"/>
          </a:ln>
        </p:spPr>
      </p:pic>
      <p:pic>
        <p:nvPicPr>
          <p:cNvPr id="411" name="image46.png" descr="Recurso 25.png"/>
          <p:cNvPicPr/>
          <p:nvPr/>
        </p:nvPicPr>
        <p:blipFill>
          <a:blip r:embed="rId5">
            <a:extLst/>
          </a:blip>
          <a:stretch>
            <a:fillRect/>
          </a:stretch>
        </p:blipFill>
        <p:spPr>
          <a:xfrm>
            <a:off x="545797" y="4005064"/>
            <a:ext cx="519426" cy="35590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4" name="Shape 414"/>
          <p:cNvSpPr/>
          <p:nvPr/>
        </p:nvSpPr>
        <p:spPr>
          <a:xfrm>
            <a:off x="673099" y="596750"/>
            <a:ext cx="5287033"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40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4000" b="1" dirty="0" smtClean="0">
                <a:solidFill>
                  <a:srgbClr val="3F4A74"/>
                </a:solidFill>
                <a:latin typeface="Roboto" panose="02000000000000000000" pitchFamily="2" charset="0"/>
                <a:ea typeface="Roboto" panose="02000000000000000000" pitchFamily="2" charset="0"/>
              </a:rPr>
              <a:t>Més informació</a:t>
            </a:r>
            <a:endParaRPr lang="ca-ES" sz="4000" b="1" dirty="0">
              <a:solidFill>
                <a:srgbClr val="3F4A74"/>
              </a:solidFill>
              <a:latin typeface="Roboto" panose="02000000000000000000" pitchFamily="2" charset="0"/>
              <a:ea typeface="Roboto" panose="02000000000000000000" pitchFamily="2" charset="0"/>
            </a:endParaRPr>
          </a:p>
        </p:txBody>
      </p:sp>
      <p:sp>
        <p:nvSpPr>
          <p:cNvPr id="417" name="Shape 417"/>
          <p:cNvSpPr/>
          <p:nvPr/>
        </p:nvSpPr>
        <p:spPr>
          <a:xfrm>
            <a:off x="877616" y="1786126"/>
            <a:ext cx="5874877" cy="452431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dirty="0">
                <a:solidFill>
                  <a:srgbClr val="3F4A74"/>
                </a:solidFill>
                <a:latin typeface="Roboto Light"/>
                <a:ea typeface="Roboto Light"/>
                <a:cs typeface="Roboto Light"/>
                <a:sym typeface="Roboto Light"/>
              </a:rPr>
              <a:t>Web </a:t>
            </a:r>
            <a:r>
              <a:rPr dirty="0" err="1">
                <a:solidFill>
                  <a:srgbClr val="3F4A74"/>
                </a:solidFill>
                <a:latin typeface="Roboto Light"/>
                <a:ea typeface="Roboto Light"/>
                <a:cs typeface="Roboto Light"/>
                <a:sym typeface="Roboto Light"/>
              </a:rPr>
              <a:t>Finanzas</a:t>
            </a:r>
            <a:r>
              <a:rPr dirty="0">
                <a:solidFill>
                  <a:srgbClr val="3F4A74"/>
                </a:solidFill>
                <a:latin typeface="Roboto Light"/>
                <a:ea typeface="Roboto Light"/>
                <a:cs typeface="Roboto Light"/>
                <a:sym typeface="Roboto Light"/>
              </a:rPr>
              <a:t> para </a:t>
            </a:r>
            <a:r>
              <a:rPr dirty="0" err="1">
                <a:solidFill>
                  <a:srgbClr val="3F4A74"/>
                </a:solidFill>
                <a:latin typeface="Roboto Light"/>
                <a:ea typeface="Roboto Light"/>
                <a:cs typeface="Roboto Light"/>
                <a:sym typeface="Roboto Light"/>
              </a:rPr>
              <a:t>todos</a:t>
            </a:r>
            <a:r>
              <a:rPr dirty="0">
                <a:solidFill>
                  <a:srgbClr val="3F4A74"/>
                </a:solidFill>
                <a:latin typeface="Roboto Light"/>
                <a:ea typeface="Roboto Light"/>
                <a:cs typeface="Roboto Light"/>
                <a:sym typeface="Roboto Light"/>
              </a:rPr>
              <a:t> </a:t>
            </a:r>
          </a:p>
          <a:p>
            <a:pPr lvl="0"/>
            <a:r>
              <a:rPr b="1" dirty="0">
                <a:solidFill>
                  <a:srgbClr val="3F4A74"/>
                </a:solidFill>
                <a:latin typeface="Roboto" panose="02000000000000000000" pitchFamily="2" charset="0"/>
                <a:ea typeface="Roboto" panose="02000000000000000000" pitchFamily="2" charset="0"/>
                <a:cs typeface="Roboto Light"/>
                <a:sym typeface="Roboto Light"/>
              </a:rPr>
              <a:t>www.finanzasparatodos.es</a:t>
            </a:r>
          </a:p>
          <a:p>
            <a:pPr lvl="0"/>
            <a:endParaRPr dirty="0">
              <a:solidFill>
                <a:srgbClr val="3F4A74"/>
              </a:solidFill>
              <a:latin typeface="Roboto Light"/>
              <a:ea typeface="Roboto Light"/>
              <a:cs typeface="Roboto Light"/>
              <a:sym typeface="Roboto Light"/>
            </a:endParaRPr>
          </a:p>
          <a:p>
            <a:pPr lvl="0"/>
            <a:r>
              <a:rPr dirty="0">
                <a:solidFill>
                  <a:srgbClr val="3F4A74"/>
                </a:solidFill>
                <a:latin typeface="Roboto Light"/>
                <a:ea typeface="Roboto Light"/>
                <a:cs typeface="Roboto Light"/>
                <a:sym typeface="Roboto Light"/>
              </a:rPr>
              <a:t>Portal de </a:t>
            </a:r>
            <a:r>
              <a:rPr dirty="0" err="1">
                <a:solidFill>
                  <a:srgbClr val="3F4A74"/>
                </a:solidFill>
                <a:latin typeface="Roboto Light"/>
                <a:ea typeface="Roboto Light"/>
                <a:cs typeface="Roboto Light"/>
                <a:sym typeface="Roboto Light"/>
              </a:rPr>
              <a:t>l’inversor</a:t>
            </a:r>
            <a:endParaRPr dirty="0">
              <a:solidFill>
                <a:srgbClr val="3F4A74"/>
              </a:solidFill>
              <a:latin typeface="Roboto Light"/>
              <a:ea typeface="Roboto Light"/>
              <a:cs typeface="Roboto Light"/>
              <a:sym typeface="Roboto Light"/>
            </a:endParaRPr>
          </a:p>
          <a:p>
            <a:pPr lvl="0"/>
            <a:r>
              <a:rPr b="1" dirty="0">
                <a:solidFill>
                  <a:srgbClr val="3F4A74"/>
                </a:solidFill>
                <a:latin typeface="Roboto" panose="02000000000000000000" pitchFamily="2" charset="0"/>
                <a:ea typeface="Roboto" panose="02000000000000000000" pitchFamily="2" charset="0"/>
                <a:cs typeface="Roboto Light"/>
                <a:sym typeface="Roboto Light"/>
              </a:rPr>
              <a:t>www.cnmv.es/portalinversor</a:t>
            </a:r>
          </a:p>
          <a:p>
            <a:pPr lvl="0"/>
            <a:endParaRPr dirty="0">
              <a:solidFill>
                <a:srgbClr val="3F4A74"/>
              </a:solidFill>
              <a:latin typeface="Roboto Light"/>
              <a:ea typeface="Roboto Light"/>
              <a:cs typeface="Roboto Light"/>
              <a:sym typeface="Roboto Light"/>
            </a:endParaRPr>
          </a:p>
          <a:p>
            <a:pPr lvl="0"/>
            <a:r>
              <a:rPr dirty="0">
                <a:solidFill>
                  <a:srgbClr val="3F4A74"/>
                </a:solidFill>
                <a:latin typeface="Roboto Light"/>
                <a:ea typeface="Roboto Light"/>
                <a:cs typeface="Roboto Light"/>
                <a:sym typeface="Roboto Light"/>
              </a:rPr>
              <a:t>Portal del client </a:t>
            </a:r>
            <a:r>
              <a:rPr dirty="0" err="1">
                <a:solidFill>
                  <a:srgbClr val="3F4A74"/>
                </a:solidFill>
                <a:latin typeface="Roboto Light"/>
                <a:ea typeface="Roboto Light"/>
                <a:cs typeface="Roboto Light"/>
                <a:sym typeface="Roboto Light"/>
              </a:rPr>
              <a:t>bancari</a:t>
            </a:r>
            <a:r>
              <a:rPr dirty="0">
                <a:solidFill>
                  <a:srgbClr val="3F4A74"/>
                </a:solidFill>
                <a:latin typeface="Roboto Light"/>
                <a:ea typeface="Roboto Light"/>
                <a:cs typeface="Roboto Light"/>
                <a:sym typeface="Roboto Light"/>
              </a:rPr>
              <a:t> </a:t>
            </a:r>
            <a:r>
              <a:rPr dirty="0" err="1">
                <a:solidFill>
                  <a:srgbClr val="3F4A74"/>
                </a:solidFill>
                <a:latin typeface="Roboto Light"/>
                <a:ea typeface="Roboto Light"/>
                <a:cs typeface="Roboto Light"/>
                <a:sym typeface="Roboto Light"/>
              </a:rPr>
              <a:t>BdE</a:t>
            </a:r>
            <a:endParaRPr dirty="0">
              <a:solidFill>
                <a:srgbClr val="3F4A74"/>
              </a:solidFill>
              <a:latin typeface="Roboto Light"/>
              <a:ea typeface="Roboto Light"/>
              <a:cs typeface="Roboto Light"/>
              <a:sym typeface="Roboto Light"/>
            </a:endParaRPr>
          </a:p>
          <a:p>
            <a:r>
              <a:rPr b="1" dirty="0">
                <a:solidFill>
                  <a:srgbClr val="3F4A74"/>
                </a:solidFill>
                <a:latin typeface="Roboto" panose="02000000000000000000" pitchFamily="2" charset="0"/>
                <a:ea typeface="Roboto" panose="02000000000000000000" pitchFamily="2" charset="0"/>
                <a:cs typeface="Roboto Light"/>
                <a:sym typeface="Roboto Light"/>
                <a:hlinkClick r:id="rId4"/>
              </a:rPr>
              <a:t>www.bde.es/clientebanca</a:t>
            </a:r>
            <a:endParaRPr lang="es-ES" b="1" dirty="0">
              <a:solidFill>
                <a:srgbClr val="3F4A74"/>
              </a:solidFill>
              <a:latin typeface="Roboto" panose="02000000000000000000" pitchFamily="2" charset="0"/>
              <a:ea typeface="Roboto" panose="02000000000000000000" pitchFamily="2" charset="0"/>
              <a:cs typeface="Roboto Light"/>
              <a:sym typeface="Roboto Light"/>
            </a:endParaRPr>
          </a:p>
          <a:p>
            <a:endParaRPr lang="es-ES" b="1" dirty="0">
              <a:solidFill>
                <a:srgbClr val="3F4A74"/>
              </a:solidFill>
              <a:latin typeface="Roboto" panose="02000000000000000000" pitchFamily="2" charset="0"/>
              <a:ea typeface="Roboto" panose="02000000000000000000" pitchFamily="2" charset="0"/>
              <a:cs typeface="Roboto Light"/>
              <a:sym typeface="Roboto Light"/>
            </a:endParaRPr>
          </a:p>
          <a:p>
            <a:r>
              <a:rPr lang="es-ES" dirty="0" smtClean="0">
                <a:solidFill>
                  <a:srgbClr val="3F4A74"/>
                </a:solidFill>
                <a:latin typeface="Roboto" panose="02000000000000000000" pitchFamily="2" charset="0"/>
                <a:ea typeface="Roboto" panose="02000000000000000000" pitchFamily="2" charset="0"/>
                <a:cs typeface="Roboto Light"/>
                <a:sym typeface="Roboto Light"/>
              </a:rPr>
              <a:t>Portal de </a:t>
            </a:r>
            <a:r>
              <a:rPr lang="es-ES" dirty="0" err="1" smtClean="0">
                <a:solidFill>
                  <a:srgbClr val="3F4A74"/>
                </a:solidFill>
                <a:latin typeface="Roboto" panose="02000000000000000000" pitchFamily="2" charset="0"/>
                <a:ea typeface="Roboto" panose="02000000000000000000" pitchFamily="2" charset="0"/>
                <a:cs typeface="Roboto Light"/>
                <a:sym typeface="Roboto Light"/>
              </a:rPr>
              <a:t>l’Agència</a:t>
            </a:r>
            <a:r>
              <a:rPr lang="es-ES" dirty="0" smtClean="0">
                <a:solidFill>
                  <a:srgbClr val="3F4A74"/>
                </a:solidFill>
                <a:latin typeface="Roboto" panose="02000000000000000000" pitchFamily="2" charset="0"/>
                <a:ea typeface="Roboto" panose="02000000000000000000" pitchFamily="2" charset="0"/>
                <a:cs typeface="Roboto Light"/>
                <a:sym typeface="Roboto Light"/>
              </a:rPr>
              <a:t> </a:t>
            </a:r>
            <a:r>
              <a:rPr lang="es-ES" dirty="0" err="1" smtClean="0">
                <a:solidFill>
                  <a:srgbClr val="3F4A74"/>
                </a:solidFill>
                <a:latin typeface="Roboto" panose="02000000000000000000" pitchFamily="2" charset="0"/>
                <a:ea typeface="Roboto" panose="02000000000000000000" pitchFamily="2" charset="0"/>
                <a:cs typeface="Roboto Light"/>
                <a:sym typeface="Roboto Light"/>
              </a:rPr>
              <a:t>Tributària</a:t>
            </a:r>
            <a:r>
              <a:rPr lang="es-ES" dirty="0" smtClean="0">
                <a:solidFill>
                  <a:srgbClr val="3F4A74"/>
                </a:solidFill>
                <a:latin typeface="Roboto" panose="02000000000000000000" pitchFamily="2" charset="0"/>
                <a:ea typeface="Roboto" panose="02000000000000000000" pitchFamily="2" charset="0"/>
                <a:cs typeface="Roboto Light"/>
                <a:sym typeface="Roboto Light"/>
              </a:rPr>
              <a:t> de Catalunya</a:t>
            </a:r>
          </a:p>
          <a:p>
            <a:r>
              <a:rPr lang="es-ES" b="1" dirty="0">
                <a:solidFill>
                  <a:srgbClr val="3F4A74"/>
                </a:solidFill>
                <a:latin typeface="Roboto" panose="02000000000000000000" pitchFamily="2" charset="0"/>
                <a:ea typeface="Roboto" panose="02000000000000000000" pitchFamily="2" charset="0"/>
                <a:cs typeface="Roboto Light"/>
                <a:sym typeface="Roboto Light"/>
                <a:hlinkClick r:id="rId5"/>
              </a:rPr>
              <a:t>https://</a:t>
            </a:r>
            <a:r>
              <a:rPr lang="es-ES" b="1" dirty="0" smtClean="0">
                <a:solidFill>
                  <a:srgbClr val="3F4A74"/>
                </a:solidFill>
                <a:latin typeface="Roboto" panose="02000000000000000000" pitchFamily="2" charset="0"/>
                <a:ea typeface="Roboto" panose="02000000000000000000" pitchFamily="2" charset="0"/>
                <a:cs typeface="Roboto Light"/>
                <a:sym typeface="Roboto Light"/>
                <a:hlinkClick r:id="rId5"/>
              </a:rPr>
              <a:t>atc.gencat.cat/ca/inici</a:t>
            </a:r>
            <a:endParaRPr lang="es-ES" b="1" dirty="0" smtClean="0">
              <a:solidFill>
                <a:srgbClr val="3F4A74"/>
              </a:solidFill>
              <a:latin typeface="Roboto" panose="02000000000000000000" pitchFamily="2" charset="0"/>
              <a:ea typeface="Roboto" panose="02000000000000000000" pitchFamily="2" charset="0"/>
              <a:cs typeface="Roboto Light"/>
              <a:sym typeface="Roboto Light"/>
            </a:endParaRPr>
          </a:p>
          <a:p>
            <a:endParaRPr lang="es-ES" b="1" dirty="0">
              <a:solidFill>
                <a:srgbClr val="3F4A74"/>
              </a:solidFill>
              <a:latin typeface="Roboto" panose="02000000000000000000" pitchFamily="2" charset="0"/>
              <a:ea typeface="Roboto" panose="02000000000000000000" pitchFamily="2" charset="0"/>
              <a:cs typeface="Roboto Light"/>
              <a:sym typeface="Roboto Light"/>
            </a:endParaRPr>
          </a:p>
          <a:p>
            <a:r>
              <a:rPr lang="es-ES" dirty="0" smtClean="0">
                <a:solidFill>
                  <a:srgbClr val="3F4A74"/>
                </a:solidFill>
                <a:latin typeface="Roboto" panose="02000000000000000000" pitchFamily="2" charset="0"/>
                <a:ea typeface="Roboto" panose="02000000000000000000" pitchFamily="2" charset="0"/>
                <a:cs typeface="Roboto Light"/>
                <a:sym typeface="Roboto Light"/>
              </a:rPr>
              <a:t>Portal de </a:t>
            </a:r>
            <a:r>
              <a:rPr lang="es-ES" dirty="0" err="1" smtClean="0">
                <a:solidFill>
                  <a:srgbClr val="3F4A74"/>
                </a:solidFill>
                <a:latin typeface="Roboto" panose="02000000000000000000" pitchFamily="2" charset="0"/>
                <a:ea typeface="Roboto" panose="02000000000000000000" pitchFamily="2" charset="0"/>
                <a:cs typeface="Roboto Light"/>
                <a:sym typeface="Roboto Light"/>
              </a:rPr>
              <a:t>l’Agencia</a:t>
            </a:r>
            <a:r>
              <a:rPr lang="es-ES" dirty="0" smtClean="0">
                <a:solidFill>
                  <a:srgbClr val="3F4A74"/>
                </a:solidFill>
                <a:latin typeface="Roboto" panose="02000000000000000000" pitchFamily="2" charset="0"/>
                <a:ea typeface="Roboto" panose="02000000000000000000" pitchFamily="2" charset="0"/>
                <a:cs typeface="Roboto Light"/>
                <a:sym typeface="Roboto Light"/>
              </a:rPr>
              <a:t> Tributaria:</a:t>
            </a:r>
          </a:p>
          <a:p>
            <a:r>
              <a:rPr lang="es-ES" b="1" dirty="0">
                <a:solidFill>
                  <a:srgbClr val="3F4A74"/>
                </a:solidFill>
                <a:latin typeface="Roboto" panose="02000000000000000000" pitchFamily="2" charset="0"/>
                <a:ea typeface="Roboto" panose="02000000000000000000" pitchFamily="2" charset="0"/>
                <a:cs typeface="Roboto Light"/>
                <a:sym typeface="Roboto Light"/>
                <a:hlinkClick r:id="rId6"/>
              </a:rPr>
              <a:t>https://www.agenciatributaria.es</a:t>
            </a:r>
            <a:r>
              <a:rPr lang="es-ES" dirty="0" smtClean="0">
                <a:solidFill>
                  <a:srgbClr val="3F4A74"/>
                </a:solidFill>
                <a:latin typeface="Roboto" panose="02000000000000000000" pitchFamily="2" charset="0"/>
                <a:ea typeface="Roboto" panose="02000000000000000000" pitchFamily="2" charset="0"/>
                <a:cs typeface="Roboto Light"/>
                <a:sym typeface="Roboto Light"/>
                <a:hlinkClick r:id="rId6"/>
              </a:rPr>
              <a:t>/</a:t>
            </a:r>
            <a:endParaRPr lang="es-ES" b="1" dirty="0">
              <a:solidFill>
                <a:srgbClr val="3F4A74"/>
              </a:solidFill>
              <a:latin typeface="Roboto" panose="02000000000000000000" pitchFamily="2" charset="0"/>
              <a:ea typeface="Roboto" panose="02000000000000000000" pitchFamily="2" charset="0"/>
              <a:cs typeface="Roboto Light"/>
              <a:sym typeface="Roboto Light"/>
            </a:endParaRPr>
          </a:p>
          <a:p>
            <a:endParaRPr lang="es-ES" dirty="0" smtClean="0">
              <a:solidFill>
                <a:srgbClr val="3F4A74"/>
              </a:solidFill>
              <a:latin typeface="Roboto" panose="02000000000000000000" pitchFamily="2" charset="0"/>
              <a:ea typeface="Roboto" panose="02000000000000000000" pitchFamily="2" charset="0"/>
              <a:cs typeface="Roboto Light"/>
              <a:sym typeface="Roboto Light"/>
            </a:endParaRPr>
          </a:p>
          <a:p>
            <a:endParaRPr dirty="0">
              <a:solidFill>
                <a:srgbClr val="3F4A74"/>
              </a:solidFill>
              <a:latin typeface="Roboto" panose="02000000000000000000" pitchFamily="2" charset="0"/>
              <a:ea typeface="Roboto" panose="02000000000000000000" pitchFamily="2" charset="0"/>
              <a:cs typeface="Roboto Light"/>
              <a:sym typeface="Roboto Light"/>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0" name="Shape 420"/>
          <p:cNvSpPr/>
          <p:nvPr/>
        </p:nvSpPr>
        <p:spPr>
          <a:xfrm>
            <a:off x="1621011" y="2157803"/>
            <a:ext cx="5781951" cy="212365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400" b="1">
                <a:solidFill>
                  <a:srgbClr val="1F497D"/>
                </a:solidFill>
                <a:latin typeface="Roboto Black"/>
                <a:ea typeface="Roboto Black"/>
                <a:cs typeface="Roboto Black"/>
                <a:sym typeface="Roboto Black"/>
              </a:defRPr>
            </a:lvl1pPr>
          </a:lstStyle>
          <a:p>
            <a:pPr lvl="0">
              <a:defRPr sz="1800" b="0">
                <a:solidFill>
                  <a:srgbClr val="000000"/>
                </a:solidFill>
              </a:defRPr>
            </a:pPr>
            <a:r>
              <a:rPr lang="ca-ES" sz="4400" b="1" dirty="0" smtClean="0">
                <a:solidFill>
                  <a:srgbClr val="3F4A74"/>
                </a:solidFill>
              </a:rPr>
              <a:t>Cap dubte?</a:t>
            </a:r>
          </a:p>
          <a:p>
            <a:pPr lvl="0">
              <a:defRPr sz="1800" b="0">
                <a:solidFill>
                  <a:srgbClr val="000000"/>
                </a:solidFill>
              </a:defRPr>
            </a:pPr>
            <a:r>
              <a:rPr lang="ca-ES" sz="4400" b="1" dirty="0" smtClean="0">
                <a:solidFill>
                  <a:srgbClr val="3F4A74"/>
                </a:solidFill>
              </a:rPr>
              <a:t>Moltes gràcies per la vostra atenció!</a:t>
            </a:r>
            <a:endParaRPr lang="ca-ES" sz="4400" b="1" dirty="0">
              <a:solidFill>
                <a:srgbClr val="3F4A74"/>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1" name="image7.png" descr="Recurso 34.png"/>
          <p:cNvPicPr/>
          <p:nvPr/>
        </p:nvPicPr>
        <p:blipFill>
          <a:blip r:embed="rId4">
            <a:extLst/>
          </a:blip>
          <a:stretch>
            <a:fillRect/>
          </a:stretch>
        </p:blipFill>
        <p:spPr>
          <a:xfrm>
            <a:off x="7702173" y="237646"/>
            <a:ext cx="1211206" cy="713049"/>
          </a:xfrm>
          <a:prstGeom prst="rect">
            <a:avLst/>
          </a:prstGeom>
          <a:ln w="12700">
            <a:miter lim="400000"/>
          </a:ln>
        </p:spPr>
      </p:pic>
      <p:sp>
        <p:nvSpPr>
          <p:cNvPr id="72" name="Shape 72"/>
          <p:cNvSpPr/>
          <p:nvPr/>
        </p:nvSpPr>
        <p:spPr>
          <a:xfrm>
            <a:off x="493042" y="396255"/>
            <a:ext cx="6195625" cy="6924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900" b="1">
                <a:solidFill>
                  <a:srgbClr val="3F6797"/>
                </a:solidFill>
                <a:latin typeface="Roboto Black"/>
                <a:ea typeface="Roboto Black"/>
                <a:cs typeface="Roboto Black"/>
                <a:sym typeface="Roboto Black"/>
              </a:defRPr>
            </a:lvl1pPr>
          </a:lstStyle>
          <a:p>
            <a:pPr lvl="0">
              <a:defRPr sz="1800" b="0">
                <a:solidFill>
                  <a:srgbClr val="000000"/>
                </a:solidFill>
              </a:defRPr>
            </a:pPr>
            <a:r>
              <a:rPr lang="ca-ES" sz="3900" b="1" dirty="0" smtClean="0">
                <a:solidFill>
                  <a:srgbClr val="3F4A74"/>
                </a:solidFill>
              </a:rPr>
              <a:t>Què és un impost?</a:t>
            </a:r>
            <a:endParaRPr lang="ca-ES" sz="3900" b="1" dirty="0">
              <a:solidFill>
                <a:srgbClr val="3F4A74"/>
              </a:solidFill>
            </a:endParaRPr>
          </a:p>
        </p:txBody>
      </p:sp>
      <p:sp>
        <p:nvSpPr>
          <p:cNvPr id="75" name="Shape 75"/>
          <p:cNvSpPr/>
          <p:nvPr/>
        </p:nvSpPr>
        <p:spPr>
          <a:xfrm>
            <a:off x="991333" y="1725930"/>
            <a:ext cx="6316971"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 Quantitat que paguem a l’Administració sense rebre (directament) res a canvi.</a:t>
            </a:r>
            <a:endParaRPr lang="ca-ES" sz="2400" dirty="0">
              <a:solidFill>
                <a:srgbClr val="3F4A74"/>
              </a:solidFill>
              <a:latin typeface="Roboto" panose="02000000000000000000" pitchFamily="2" charset="0"/>
              <a:ea typeface="Roboto" panose="02000000000000000000" pitchFamily="2" charset="0"/>
              <a:cs typeface="Roboto Regular"/>
              <a:sym typeface="Roboto Regular"/>
            </a:endParaRPr>
          </a:p>
        </p:txBody>
      </p:sp>
      <p:pic>
        <p:nvPicPr>
          <p:cNvPr id="76" name="pasted-image.pdf"/>
          <p:cNvPicPr/>
          <p:nvPr/>
        </p:nvPicPr>
        <p:blipFill>
          <a:blip r:embed="rId5" cstate="print">
            <a:extLst/>
          </a:blip>
          <a:stretch>
            <a:fillRect/>
          </a:stretch>
        </p:blipFill>
        <p:spPr>
          <a:xfrm>
            <a:off x="5746708" y="3591886"/>
            <a:ext cx="2568315" cy="2240847"/>
          </a:xfrm>
          <a:prstGeom prst="rect">
            <a:avLst/>
          </a:prstGeom>
          <a:ln w="12700">
            <a:miter lim="400000"/>
          </a:ln>
        </p:spPr>
      </p:pic>
      <p:sp>
        <p:nvSpPr>
          <p:cNvPr id="10" name="Shape 75"/>
          <p:cNvSpPr/>
          <p:nvPr/>
        </p:nvSpPr>
        <p:spPr>
          <a:xfrm>
            <a:off x="991333" y="2988288"/>
            <a:ext cx="6316971"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 Els impostos no els poden establir els particulars.</a:t>
            </a:r>
          </a:p>
        </p:txBody>
      </p:sp>
      <p:sp>
        <p:nvSpPr>
          <p:cNvPr id="11" name="Shape 75"/>
          <p:cNvSpPr/>
          <p:nvPr/>
        </p:nvSpPr>
        <p:spPr>
          <a:xfrm>
            <a:off x="991333" y="4250645"/>
            <a:ext cx="6316971"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 Són obligatoris.</a:t>
            </a:r>
            <a:endParaRPr lang="ca-ES" sz="2400" dirty="0">
              <a:solidFill>
                <a:srgbClr val="3F4A74"/>
              </a:solidFill>
              <a:latin typeface="Roboto" panose="02000000000000000000" pitchFamily="2" charset="0"/>
              <a:ea typeface="Roboto" panose="02000000000000000000" pitchFamily="2" charset="0"/>
              <a:cs typeface="Roboto Regular"/>
              <a:sym typeface="Roboto Regular"/>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9" name="Shape 299"/>
          <p:cNvSpPr/>
          <p:nvPr/>
        </p:nvSpPr>
        <p:spPr>
          <a:xfrm>
            <a:off x="635759" y="620688"/>
            <a:ext cx="5323525"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200" b="1" dirty="0" smtClean="0">
                <a:solidFill>
                  <a:srgbClr val="1F497D"/>
                </a:solidFill>
                <a:latin typeface="Roboto" panose="02000000000000000000" pitchFamily="2" charset="0"/>
                <a:ea typeface="Roboto" panose="02000000000000000000" pitchFamily="2" charset="0"/>
              </a:rPr>
              <a:t>Com es gasten els diners dels impostos?</a:t>
            </a:r>
            <a:endParaRPr lang="ca-ES" sz="3200" b="1" dirty="0">
              <a:solidFill>
                <a:srgbClr val="1F497D"/>
              </a:solidFill>
              <a:latin typeface="Roboto" panose="02000000000000000000" pitchFamily="2" charset="0"/>
              <a:ea typeface="Roboto" panose="02000000000000000000" pitchFamily="2" charset="0"/>
            </a:endParaRPr>
          </a:p>
        </p:txBody>
      </p:sp>
      <p:graphicFrame>
        <p:nvGraphicFramePr>
          <p:cNvPr id="2" name="1 Gráfico"/>
          <p:cNvGraphicFramePr/>
          <p:nvPr>
            <p:extLst>
              <p:ext uri="{D42A27DB-BD31-4B8C-83A1-F6EECF244321}">
                <p14:modId xmlns:p14="http://schemas.microsoft.com/office/powerpoint/2010/main" val="342139697"/>
              </p:ext>
            </p:extLst>
          </p:nvPr>
        </p:nvGraphicFramePr>
        <p:xfrm>
          <a:off x="428596" y="1812942"/>
          <a:ext cx="8253332" cy="4375520"/>
        </p:xfrm>
        <a:graphic>
          <a:graphicData uri="http://schemas.openxmlformats.org/drawingml/2006/chart">
            <c:chart xmlns:c="http://schemas.openxmlformats.org/drawingml/2006/chart" xmlns:r="http://schemas.openxmlformats.org/officeDocument/2006/relationships" r:id="rId4"/>
          </a:graphicData>
        </a:graphic>
      </p:graphicFrame>
      <p:sp>
        <p:nvSpPr>
          <p:cNvPr id="3" name="2 CuadroTexto"/>
          <p:cNvSpPr txBox="1"/>
          <p:nvPr/>
        </p:nvSpPr>
        <p:spPr>
          <a:xfrm>
            <a:off x="4259886" y="6360501"/>
            <a:ext cx="4422042"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ca-ES" sz="1100" b="0" i="1" u="none" strike="noStrike" cap="none" spc="0" normalizeH="0" baseline="0" dirty="0" smtClean="0">
                <a:ln>
                  <a:noFill/>
                </a:ln>
                <a:solidFill>
                  <a:srgbClr val="3F4A74"/>
                </a:solidFill>
                <a:effectLst/>
                <a:uFillTx/>
                <a:latin typeface="Roboto Light" panose="02000000000000000000" pitchFamily="2" charset="0"/>
                <a:ea typeface="Roboto Light" panose="02000000000000000000" pitchFamily="2" charset="0"/>
                <a:sym typeface="Calibri"/>
              </a:rPr>
              <a:t>*Les despeses de les seccions no departamentals són</a:t>
            </a:r>
            <a:r>
              <a:rPr kumimoji="0" lang="ca-ES" sz="1100" b="0" i="1" u="none" strike="noStrike" cap="none" spc="0" normalizeH="0" dirty="0" smtClean="0">
                <a:ln>
                  <a:noFill/>
                </a:ln>
                <a:solidFill>
                  <a:srgbClr val="3F4A74"/>
                </a:solidFill>
                <a:effectLst/>
                <a:uFillTx/>
                <a:latin typeface="Roboto Light" panose="02000000000000000000" pitchFamily="2" charset="0"/>
                <a:ea typeface="Roboto Light" panose="02000000000000000000" pitchFamily="2" charset="0"/>
                <a:sym typeface="Calibri"/>
              </a:rPr>
              <a:t> de 10.212,33 M€</a:t>
            </a:r>
            <a:endParaRPr kumimoji="0" lang="ca-ES" sz="1100" b="0" i="1" u="none" strike="noStrike" cap="none" spc="0" normalizeH="0" baseline="0" dirty="0">
              <a:ln>
                <a:noFill/>
              </a:ln>
              <a:solidFill>
                <a:srgbClr val="3F4A74"/>
              </a:solidFill>
              <a:effectLst/>
              <a:uFillTx/>
              <a:latin typeface="Roboto Light" panose="02000000000000000000" pitchFamily="2" charset="0"/>
              <a:ea typeface="Roboto Light" panose="02000000000000000000" pitchFamily="2" charset="0"/>
              <a:sym typeface="Calibri"/>
            </a:endParaRPr>
          </a:p>
        </p:txBody>
      </p:sp>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596" y="0"/>
            <a:ext cx="2206570" cy="1072807"/>
          </a:xfrm>
          <a:prstGeom prst="rect">
            <a:avLst/>
          </a:prstGeom>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9" name="Shape 299"/>
          <p:cNvSpPr/>
          <p:nvPr/>
        </p:nvSpPr>
        <p:spPr>
          <a:xfrm>
            <a:off x="635759" y="620688"/>
            <a:ext cx="5323525"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3200" b="1" dirty="0" smtClean="0">
                <a:solidFill>
                  <a:srgbClr val="1F497D"/>
                </a:solidFill>
                <a:latin typeface="Roboto" panose="02000000000000000000" pitchFamily="2" charset="0"/>
                <a:ea typeface="Roboto" panose="02000000000000000000" pitchFamily="2" charset="0"/>
              </a:rPr>
              <a:t>Com es gasten els diners dels impostos?</a:t>
            </a:r>
            <a:endParaRPr lang="ca-ES" sz="3200" b="1" dirty="0">
              <a:solidFill>
                <a:srgbClr val="1F497D"/>
              </a:solidFill>
              <a:latin typeface="Roboto" panose="02000000000000000000" pitchFamily="2" charset="0"/>
              <a:ea typeface="Roboto" panose="02000000000000000000" pitchFamily="2" charset="0"/>
            </a:endParaRPr>
          </a:p>
        </p:txBody>
      </p:sp>
      <p:graphicFrame>
        <p:nvGraphicFramePr>
          <p:cNvPr id="2" name="1 Gráfico"/>
          <p:cNvGraphicFramePr/>
          <p:nvPr>
            <p:extLst>
              <p:ext uri="{D42A27DB-BD31-4B8C-83A1-F6EECF244321}">
                <p14:modId xmlns:p14="http://schemas.microsoft.com/office/powerpoint/2010/main" val="2778616969"/>
              </p:ext>
            </p:extLst>
          </p:nvPr>
        </p:nvGraphicFramePr>
        <p:xfrm>
          <a:off x="395536" y="1484784"/>
          <a:ext cx="8369416" cy="4968552"/>
        </p:xfrm>
        <a:graphic>
          <a:graphicData uri="http://schemas.openxmlformats.org/drawingml/2006/chart">
            <c:chart xmlns:c="http://schemas.openxmlformats.org/drawingml/2006/chart" xmlns:r="http://schemas.openxmlformats.org/officeDocument/2006/relationships" r:id="rId4"/>
          </a:graphicData>
        </a:graphic>
      </p:graphicFrame>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51937"/>
            <a:ext cx="2206570" cy="1072807"/>
          </a:xfrm>
          <a:prstGeom prst="rect">
            <a:avLst/>
          </a:prstGeom>
        </p:spPr>
      </p:pic>
    </p:spTree>
    <p:extLst>
      <p:ext uri="{BB962C8B-B14F-4D97-AF65-F5344CB8AC3E}">
        <p14:creationId xmlns:p14="http://schemas.microsoft.com/office/powerpoint/2010/main" val="340172685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 name="Shape 81"/>
          <p:cNvSpPr/>
          <p:nvPr/>
        </p:nvSpPr>
        <p:spPr>
          <a:xfrm>
            <a:off x="493042" y="396255"/>
            <a:ext cx="6195625" cy="6924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900" b="1">
                <a:solidFill>
                  <a:srgbClr val="3F6797"/>
                </a:solidFill>
                <a:latin typeface="Roboto Black"/>
                <a:ea typeface="Roboto Black"/>
                <a:cs typeface="Roboto Black"/>
                <a:sym typeface="Roboto Black"/>
              </a:defRPr>
            </a:lvl1pPr>
          </a:lstStyle>
          <a:p>
            <a:pPr lvl="0">
              <a:defRPr sz="1800" b="0">
                <a:solidFill>
                  <a:srgbClr val="000000"/>
                </a:solidFill>
              </a:defRPr>
            </a:pPr>
            <a:r>
              <a:rPr lang="ca-ES" sz="3900" b="1" dirty="0" smtClean="0">
                <a:solidFill>
                  <a:srgbClr val="3F4A74"/>
                </a:solidFill>
              </a:rPr>
              <a:t>Quina finalitat té?</a:t>
            </a:r>
            <a:endParaRPr lang="ca-ES" sz="3900" b="1" dirty="0">
              <a:solidFill>
                <a:srgbClr val="3F4A74"/>
              </a:solidFill>
            </a:endParaRPr>
          </a:p>
        </p:txBody>
      </p:sp>
      <p:sp>
        <p:nvSpPr>
          <p:cNvPr id="84" name="Shape 84"/>
          <p:cNvSpPr/>
          <p:nvPr/>
        </p:nvSpPr>
        <p:spPr>
          <a:xfrm>
            <a:off x="1345367" y="1725929"/>
            <a:ext cx="4226476"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 Finançar els serveis públics.</a:t>
            </a:r>
            <a:endParaRPr sz="2400" dirty="0">
              <a:solidFill>
                <a:srgbClr val="3F6797"/>
              </a:solidFill>
              <a:latin typeface="Roboto" panose="02000000000000000000" pitchFamily="2" charset="0"/>
              <a:ea typeface="Roboto" panose="02000000000000000000" pitchFamily="2" charset="0"/>
              <a:cs typeface="Roboto Regular"/>
              <a:sym typeface="Roboto Regular"/>
            </a:endParaRPr>
          </a:p>
        </p:txBody>
      </p:sp>
      <p:pic>
        <p:nvPicPr>
          <p:cNvPr id="85" name="pasted-image.pdf"/>
          <p:cNvPicPr/>
          <p:nvPr/>
        </p:nvPicPr>
        <p:blipFill>
          <a:blip r:embed="rId4" cstate="print">
            <a:extLst/>
          </a:blip>
          <a:stretch>
            <a:fillRect/>
          </a:stretch>
        </p:blipFill>
        <p:spPr>
          <a:xfrm>
            <a:off x="6156176" y="4077072"/>
            <a:ext cx="2568315" cy="2240847"/>
          </a:xfrm>
          <a:prstGeom prst="rect">
            <a:avLst/>
          </a:prstGeom>
          <a:ln w="12700">
            <a:miter lim="400000"/>
          </a:ln>
        </p:spPr>
      </p:pic>
      <p:sp>
        <p:nvSpPr>
          <p:cNvPr id="10" name="Shape 84"/>
          <p:cNvSpPr/>
          <p:nvPr/>
        </p:nvSpPr>
        <p:spPr>
          <a:xfrm>
            <a:off x="1345367" y="2564904"/>
            <a:ext cx="3189333"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 Redistribuir la renda.</a:t>
            </a:r>
          </a:p>
        </p:txBody>
      </p:sp>
      <p:sp>
        <p:nvSpPr>
          <p:cNvPr id="11" name="Shape 84"/>
          <p:cNvSpPr/>
          <p:nvPr/>
        </p:nvSpPr>
        <p:spPr>
          <a:xfrm>
            <a:off x="1345366" y="3356992"/>
            <a:ext cx="5821463" cy="156966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 Evitar comportaments que perjudiquen, </a:t>
            </a:r>
            <a:b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per exemple, a la salut o al medi ambient</a:t>
            </a:r>
            <a:b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2400" dirty="0" smtClean="0">
                <a:solidFill>
                  <a:srgbClr val="3F4A74"/>
                </a:solidFill>
                <a:latin typeface="Roboto" panose="02000000000000000000" pitchFamily="2" charset="0"/>
                <a:ea typeface="Roboto" panose="02000000000000000000" pitchFamily="2" charset="0"/>
                <a:cs typeface="Roboto Regular"/>
                <a:sym typeface="Roboto Regular"/>
              </a:rPr>
              <a:t>(el tabac, la contaminació, etc.)</a:t>
            </a:r>
          </a:p>
          <a:p>
            <a:pPr lvl="0"/>
            <a:endParaRPr sz="2400" dirty="0">
              <a:solidFill>
                <a:srgbClr val="3F6797"/>
              </a:solidFill>
              <a:latin typeface="Roboto" panose="02000000000000000000" pitchFamily="2" charset="0"/>
              <a:ea typeface="Roboto" panose="02000000000000000000" pitchFamily="2" charset="0"/>
              <a:cs typeface="Roboto Regular"/>
              <a:sym typeface="Roboto Regular"/>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1" name="Shape 91"/>
          <p:cNvSpPr/>
          <p:nvPr/>
        </p:nvSpPr>
        <p:spPr>
          <a:xfrm>
            <a:off x="1714590" y="660729"/>
            <a:ext cx="5714820"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0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4000" b="1" dirty="0" smtClean="0">
                <a:solidFill>
                  <a:srgbClr val="3F4A74"/>
                </a:solidFill>
                <a:latin typeface="Roboto" panose="02000000000000000000" pitchFamily="2" charset="0"/>
                <a:ea typeface="Roboto" panose="02000000000000000000" pitchFamily="2" charset="0"/>
              </a:rPr>
              <a:t>Quins serveis rebem?</a:t>
            </a:r>
            <a:endParaRPr lang="ca-ES" sz="4000" b="1" dirty="0">
              <a:solidFill>
                <a:srgbClr val="3F4A74"/>
              </a:solidFill>
              <a:latin typeface="Roboto" panose="02000000000000000000" pitchFamily="2" charset="0"/>
              <a:ea typeface="Roboto" panose="02000000000000000000" pitchFamily="2" charset="0"/>
            </a:endParaRPr>
          </a:p>
        </p:txBody>
      </p:sp>
      <p:pic>
        <p:nvPicPr>
          <p:cNvPr id="2" name="1 Imagen"/>
          <p:cNvPicPr>
            <a:picLocks noChangeAspect="1"/>
          </p:cNvPicPr>
          <p:nvPr/>
        </p:nvPicPr>
        <p:blipFill rotWithShape="1">
          <a:blip r:embed="rId4">
            <a:extLst>
              <a:ext uri="{28A0092B-C50C-407E-A947-70E740481C1C}">
                <a14:useLocalDpi xmlns:a14="http://schemas.microsoft.com/office/drawing/2010/main" val="0"/>
              </a:ext>
            </a:extLst>
          </a:blip>
          <a:srcRect l="20478" t="12323" r="13737" b="43838"/>
          <a:stretch/>
        </p:blipFill>
        <p:spPr>
          <a:xfrm rot="21332239">
            <a:off x="5000002" y="1887317"/>
            <a:ext cx="1130799" cy="609254"/>
          </a:xfrm>
          <a:prstGeom prst="rect">
            <a:avLst/>
          </a:prstGeom>
        </p:spPr>
      </p:pic>
      <p:pic>
        <p:nvPicPr>
          <p:cNvPr id="3" name="2 Imagen"/>
          <p:cNvPicPr>
            <a:picLocks noChangeAspect="1"/>
          </p:cNvPicPr>
          <p:nvPr/>
        </p:nvPicPr>
        <p:blipFill rotWithShape="1">
          <a:blip r:embed="rId5">
            <a:extLst>
              <a:ext uri="{28A0092B-C50C-407E-A947-70E740481C1C}">
                <a14:useLocalDpi xmlns:a14="http://schemas.microsoft.com/office/drawing/2010/main" val="0"/>
              </a:ext>
            </a:extLst>
          </a:blip>
          <a:srcRect l="13585" t="16991" r="10146" b="36975"/>
          <a:stretch/>
        </p:blipFill>
        <p:spPr>
          <a:xfrm rot="21332239">
            <a:off x="4670458" y="2925399"/>
            <a:ext cx="1989774" cy="639773"/>
          </a:xfrm>
          <a:prstGeom prst="rect">
            <a:avLst/>
          </a:prstGeom>
        </p:spPr>
      </p:pic>
      <p:pic>
        <p:nvPicPr>
          <p:cNvPr id="4" name="3 Imagen"/>
          <p:cNvPicPr>
            <a:picLocks noChangeAspect="1"/>
          </p:cNvPicPr>
          <p:nvPr/>
        </p:nvPicPr>
        <p:blipFill rotWithShape="1">
          <a:blip r:embed="rId6">
            <a:extLst>
              <a:ext uri="{28A0092B-C50C-407E-A947-70E740481C1C}">
                <a14:useLocalDpi xmlns:a14="http://schemas.microsoft.com/office/drawing/2010/main" val="0"/>
              </a:ext>
            </a:extLst>
          </a:blip>
          <a:srcRect l="19661" t="15905" r="19427" b="42047"/>
          <a:stretch/>
        </p:blipFill>
        <p:spPr>
          <a:xfrm rot="21332239">
            <a:off x="5868583" y="5124576"/>
            <a:ext cx="935665" cy="584365"/>
          </a:xfrm>
          <a:prstGeom prst="rect">
            <a:avLst/>
          </a:prstGeom>
        </p:spPr>
      </p:pic>
      <p:pic>
        <p:nvPicPr>
          <p:cNvPr id="5" name="4 Imagen"/>
          <p:cNvPicPr>
            <a:picLocks noChangeAspect="1"/>
          </p:cNvPicPr>
          <p:nvPr/>
        </p:nvPicPr>
        <p:blipFill rotWithShape="1">
          <a:blip r:embed="rId7">
            <a:extLst>
              <a:ext uri="{28A0092B-C50C-407E-A947-70E740481C1C}">
                <a14:useLocalDpi xmlns:a14="http://schemas.microsoft.com/office/drawing/2010/main" val="0"/>
              </a:ext>
            </a:extLst>
          </a:blip>
          <a:srcRect l="6234" t="14401" r="4751" b="31280"/>
          <a:stretch/>
        </p:blipFill>
        <p:spPr>
          <a:xfrm rot="21332239">
            <a:off x="828230" y="1882001"/>
            <a:ext cx="3657076" cy="754911"/>
          </a:xfrm>
          <a:prstGeom prst="rect">
            <a:avLst/>
          </a:prstGeom>
        </p:spPr>
      </p:pic>
      <p:pic>
        <p:nvPicPr>
          <p:cNvPr id="6" name="5 Imagen"/>
          <p:cNvPicPr>
            <a:picLocks noChangeAspect="1"/>
          </p:cNvPicPr>
          <p:nvPr/>
        </p:nvPicPr>
        <p:blipFill rotWithShape="1">
          <a:blip r:embed="rId8">
            <a:extLst>
              <a:ext uri="{28A0092B-C50C-407E-A947-70E740481C1C}">
                <a14:useLocalDpi xmlns:a14="http://schemas.microsoft.com/office/drawing/2010/main" val="0"/>
              </a:ext>
            </a:extLst>
          </a:blip>
          <a:srcRect l="10840" t="12875" r="10820" b="41343"/>
          <a:stretch/>
        </p:blipFill>
        <p:spPr>
          <a:xfrm rot="21332239">
            <a:off x="2051720" y="3994000"/>
            <a:ext cx="1996024" cy="636269"/>
          </a:xfrm>
          <a:prstGeom prst="rect">
            <a:avLst/>
          </a:prstGeom>
        </p:spPr>
      </p:pic>
      <p:pic>
        <p:nvPicPr>
          <p:cNvPr id="7" name="6 Imagen"/>
          <p:cNvPicPr>
            <a:picLocks noChangeAspect="1"/>
          </p:cNvPicPr>
          <p:nvPr/>
        </p:nvPicPr>
        <p:blipFill rotWithShape="1">
          <a:blip r:embed="rId9">
            <a:extLst>
              <a:ext uri="{28A0092B-C50C-407E-A947-70E740481C1C}">
                <a14:useLocalDpi xmlns:a14="http://schemas.microsoft.com/office/drawing/2010/main" val="0"/>
              </a:ext>
            </a:extLst>
          </a:blip>
          <a:srcRect l="11912" t="13200" r="9222" b="36305"/>
          <a:stretch/>
        </p:blipFill>
        <p:spPr>
          <a:xfrm rot="21332239">
            <a:off x="5212738" y="3994000"/>
            <a:ext cx="1807534" cy="701749"/>
          </a:xfrm>
          <a:prstGeom prst="rect">
            <a:avLst/>
          </a:prstGeom>
        </p:spPr>
      </p:pic>
      <p:pic>
        <p:nvPicPr>
          <p:cNvPr id="8" name="7 Imagen"/>
          <p:cNvPicPr>
            <a:picLocks noChangeAspect="1"/>
          </p:cNvPicPr>
          <p:nvPr/>
        </p:nvPicPr>
        <p:blipFill rotWithShape="1">
          <a:blip r:embed="rId10">
            <a:extLst>
              <a:ext uri="{28A0092B-C50C-407E-A947-70E740481C1C}">
                <a14:useLocalDpi xmlns:a14="http://schemas.microsoft.com/office/drawing/2010/main" val="0"/>
              </a:ext>
            </a:extLst>
          </a:blip>
          <a:srcRect l="8509" t="10794" r="7608" b="26007"/>
          <a:stretch/>
        </p:blipFill>
        <p:spPr>
          <a:xfrm rot="21332239">
            <a:off x="1453019" y="2806121"/>
            <a:ext cx="2362225" cy="878328"/>
          </a:xfrm>
          <a:prstGeom prst="rect">
            <a:avLst/>
          </a:prstGeom>
        </p:spPr>
      </p:pic>
      <p:pic>
        <p:nvPicPr>
          <p:cNvPr id="9" name="8 Imagen"/>
          <p:cNvPicPr>
            <a:picLocks noChangeAspect="1"/>
          </p:cNvPicPr>
          <p:nvPr/>
        </p:nvPicPr>
        <p:blipFill rotWithShape="1">
          <a:blip r:embed="rId11">
            <a:extLst>
              <a:ext uri="{28A0092B-C50C-407E-A947-70E740481C1C}">
                <a14:useLocalDpi xmlns:a14="http://schemas.microsoft.com/office/drawing/2010/main" val="0"/>
              </a:ext>
            </a:extLst>
          </a:blip>
          <a:srcRect l="11583" t="14343" r="6067" b="28414"/>
          <a:stretch/>
        </p:blipFill>
        <p:spPr>
          <a:xfrm rot="21332239">
            <a:off x="2753502" y="5081715"/>
            <a:ext cx="2339163" cy="79555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6" name="Shape 106"/>
          <p:cNvSpPr/>
          <p:nvPr/>
        </p:nvSpPr>
        <p:spPr>
          <a:xfrm>
            <a:off x="2882990" y="698829"/>
            <a:ext cx="2896841"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000" b="1">
                <a:solidFill>
                  <a:srgbClr val="1F497D"/>
                </a:solidFill>
                <a:latin typeface="Roboto Regular"/>
                <a:ea typeface="Roboto Regular"/>
                <a:cs typeface="Roboto Regular"/>
                <a:sym typeface="Roboto Regular"/>
              </a:defRPr>
            </a:lvl1pPr>
          </a:lstStyle>
          <a:p>
            <a:pPr lvl="0">
              <a:defRPr sz="1800" b="0">
                <a:solidFill>
                  <a:srgbClr val="000000"/>
                </a:solidFill>
              </a:defRPr>
            </a:pPr>
            <a:r>
              <a:rPr lang="ca-ES" sz="4000" b="1" dirty="0" smtClean="0">
                <a:solidFill>
                  <a:srgbClr val="1F497D"/>
                </a:solidFill>
                <a:latin typeface="Roboto" panose="02000000000000000000" pitchFamily="2" charset="0"/>
                <a:ea typeface="Roboto" panose="02000000000000000000" pitchFamily="2" charset="0"/>
              </a:rPr>
              <a:t>Pressupost</a:t>
            </a:r>
            <a:endParaRPr lang="ca-ES" sz="4000" b="1" dirty="0">
              <a:solidFill>
                <a:srgbClr val="1F497D"/>
              </a:solidFill>
              <a:latin typeface="Roboto" panose="02000000000000000000" pitchFamily="2" charset="0"/>
              <a:ea typeface="Roboto" panose="02000000000000000000" pitchFamily="2" charset="0"/>
            </a:endParaRPr>
          </a:p>
        </p:txBody>
      </p:sp>
      <p:pic>
        <p:nvPicPr>
          <p:cNvPr id="108" name="pasted-image.pdf"/>
          <p:cNvPicPr/>
          <p:nvPr/>
        </p:nvPicPr>
        <p:blipFill>
          <a:blip r:embed="rId4">
            <a:extLst/>
          </a:blip>
          <a:stretch>
            <a:fillRect/>
          </a:stretch>
        </p:blipFill>
        <p:spPr>
          <a:xfrm>
            <a:off x="1102056" y="1883841"/>
            <a:ext cx="6737313" cy="3587304"/>
          </a:xfrm>
          <a:prstGeom prst="rect">
            <a:avLst/>
          </a:prstGeom>
          <a:ln w="12700">
            <a:miter lim="400000"/>
          </a:ln>
        </p:spPr>
      </p:pic>
      <p:pic>
        <p:nvPicPr>
          <p:cNvPr id="109" name="Recurso 8.png"/>
          <p:cNvPicPr/>
          <p:nvPr/>
        </p:nvPicPr>
        <p:blipFill>
          <a:blip r:embed="rId5">
            <a:extLst/>
          </a:blip>
          <a:stretch>
            <a:fillRect/>
          </a:stretch>
        </p:blipFill>
        <p:spPr>
          <a:xfrm>
            <a:off x="6965950" y="4625135"/>
            <a:ext cx="1791161" cy="1842829"/>
          </a:xfrm>
          <a:prstGeom prst="rect">
            <a:avLst/>
          </a:prstGeom>
          <a:ln w="12700">
            <a:miter lim="400000"/>
          </a:ln>
        </p:spPr>
      </p:pic>
      <p:sp>
        <p:nvSpPr>
          <p:cNvPr id="110" name="Shape 110"/>
          <p:cNvSpPr/>
          <p:nvPr/>
        </p:nvSpPr>
        <p:spPr>
          <a:xfrm>
            <a:off x="2207382" y="1903729"/>
            <a:ext cx="1094208"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FFFFFF"/>
                </a:solidFill>
                <a:latin typeface="Roboto" panose="02000000000000000000" pitchFamily="2" charset="0"/>
                <a:ea typeface="Roboto" panose="02000000000000000000" pitchFamily="2" charset="0"/>
              </a:rPr>
              <a:t>Despeses</a:t>
            </a:r>
            <a:endParaRPr lang="ca-ES" dirty="0">
              <a:solidFill>
                <a:srgbClr val="FFFFFF"/>
              </a:solidFill>
              <a:latin typeface="Roboto" panose="02000000000000000000" pitchFamily="2" charset="0"/>
              <a:ea typeface="Roboto" panose="02000000000000000000" pitchFamily="2" charset="0"/>
            </a:endParaRPr>
          </a:p>
        </p:txBody>
      </p:sp>
      <p:sp>
        <p:nvSpPr>
          <p:cNvPr id="111" name="Shape 111"/>
          <p:cNvSpPr/>
          <p:nvPr/>
        </p:nvSpPr>
        <p:spPr>
          <a:xfrm>
            <a:off x="5547482" y="1903729"/>
            <a:ext cx="1099017"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FFFFFF"/>
                </a:solidFill>
                <a:latin typeface="Roboto" panose="02000000000000000000" pitchFamily="2" charset="0"/>
                <a:ea typeface="Roboto" panose="02000000000000000000" pitchFamily="2" charset="0"/>
              </a:rPr>
              <a:t>Ingressos</a:t>
            </a:r>
            <a:endParaRPr lang="ca-ES" dirty="0">
              <a:solidFill>
                <a:srgbClr val="FFFFFF"/>
              </a:solidFill>
              <a:latin typeface="Roboto" panose="02000000000000000000" pitchFamily="2" charset="0"/>
              <a:ea typeface="Roboto" panose="02000000000000000000" pitchFamily="2" charset="0"/>
            </a:endParaRPr>
          </a:p>
        </p:txBody>
      </p:sp>
      <p:sp>
        <p:nvSpPr>
          <p:cNvPr id="112" name="Shape 112"/>
          <p:cNvSpPr/>
          <p:nvPr/>
        </p:nvSpPr>
        <p:spPr>
          <a:xfrm>
            <a:off x="2338537" y="2424429"/>
            <a:ext cx="812080"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6797"/>
                </a:solidFill>
                <a:latin typeface="Roboto" panose="02000000000000000000" pitchFamily="2" charset="0"/>
                <a:ea typeface="Roboto" panose="02000000000000000000" pitchFamily="2" charset="0"/>
              </a:rPr>
              <a:t>Sanitat</a:t>
            </a:r>
            <a:endParaRPr lang="ca-ES" dirty="0">
              <a:solidFill>
                <a:srgbClr val="3F6797"/>
              </a:solidFill>
              <a:latin typeface="Roboto" panose="02000000000000000000" pitchFamily="2" charset="0"/>
              <a:ea typeface="Roboto" panose="02000000000000000000" pitchFamily="2" charset="0"/>
            </a:endParaRPr>
          </a:p>
        </p:txBody>
      </p:sp>
      <p:sp>
        <p:nvSpPr>
          <p:cNvPr id="113" name="Shape 113"/>
          <p:cNvSpPr/>
          <p:nvPr/>
        </p:nvSpPr>
        <p:spPr>
          <a:xfrm>
            <a:off x="5566402" y="2424429"/>
            <a:ext cx="1062148"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6797"/>
                </a:solidFill>
                <a:latin typeface="Roboto" panose="02000000000000000000" pitchFamily="2" charset="0"/>
                <a:ea typeface="Roboto" panose="02000000000000000000" pitchFamily="2" charset="0"/>
              </a:rPr>
              <a:t>Impostos</a:t>
            </a:r>
            <a:endParaRPr lang="ca-ES" dirty="0">
              <a:solidFill>
                <a:srgbClr val="3F6797"/>
              </a:solidFill>
              <a:latin typeface="Roboto" panose="02000000000000000000" pitchFamily="2" charset="0"/>
              <a:ea typeface="Roboto" panose="02000000000000000000" pitchFamily="2" charset="0"/>
            </a:endParaRPr>
          </a:p>
        </p:txBody>
      </p:sp>
      <p:sp>
        <p:nvSpPr>
          <p:cNvPr id="114" name="Shape 114"/>
          <p:cNvSpPr/>
          <p:nvPr/>
        </p:nvSpPr>
        <p:spPr>
          <a:xfrm>
            <a:off x="2234674" y="2945129"/>
            <a:ext cx="1033294"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6797"/>
                </a:solidFill>
                <a:latin typeface="Roboto" panose="02000000000000000000" pitchFamily="2" charset="0"/>
                <a:ea typeface="Roboto" panose="02000000000000000000" pitchFamily="2" charset="0"/>
              </a:rPr>
              <a:t>Educació</a:t>
            </a:r>
            <a:endParaRPr lang="ca-ES" dirty="0">
              <a:solidFill>
                <a:srgbClr val="3F6797"/>
              </a:solidFill>
              <a:latin typeface="Roboto" panose="02000000000000000000" pitchFamily="2" charset="0"/>
              <a:ea typeface="Roboto" panose="02000000000000000000" pitchFamily="2" charset="0"/>
            </a:endParaRPr>
          </a:p>
        </p:txBody>
      </p:sp>
      <p:sp>
        <p:nvSpPr>
          <p:cNvPr id="115" name="Shape 115"/>
          <p:cNvSpPr/>
          <p:nvPr/>
        </p:nvSpPr>
        <p:spPr>
          <a:xfrm>
            <a:off x="1815574" y="3465829"/>
            <a:ext cx="2094482"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6797"/>
                </a:solidFill>
                <a:latin typeface="Roboto" panose="02000000000000000000" pitchFamily="2" charset="0"/>
                <a:ea typeface="Roboto" panose="02000000000000000000" pitchFamily="2" charset="0"/>
              </a:rPr>
              <a:t>Prestacions socials</a:t>
            </a:r>
            <a:endParaRPr lang="ca-ES" dirty="0">
              <a:solidFill>
                <a:srgbClr val="3F6797"/>
              </a:solidFill>
              <a:latin typeface="Roboto" panose="02000000000000000000" pitchFamily="2" charset="0"/>
              <a:ea typeface="Roboto" panose="02000000000000000000" pitchFamily="2" charset="0"/>
            </a:endParaRPr>
          </a:p>
        </p:txBody>
      </p:sp>
      <p:sp>
        <p:nvSpPr>
          <p:cNvPr id="116" name="Shape 116"/>
          <p:cNvSpPr/>
          <p:nvPr/>
        </p:nvSpPr>
        <p:spPr>
          <a:xfrm>
            <a:off x="1882174" y="3986529"/>
            <a:ext cx="1727394"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6797"/>
                </a:solidFill>
                <a:latin typeface="Roboto" panose="02000000000000000000" pitchFamily="2" charset="0"/>
                <a:ea typeface="Roboto" panose="02000000000000000000" pitchFamily="2" charset="0"/>
              </a:rPr>
              <a:t>Infraestructures</a:t>
            </a:r>
            <a:endParaRPr lang="ca-ES" dirty="0">
              <a:solidFill>
                <a:srgbClr val="3F6797"/>
              </a:solidFill>
              <a:latin typeface="Roboto" panose="02000000000000000000" pitchFamily="2" charset="0"/>
              <a:ea typeface="Roboto" panose="02000000000000000000" pitchFamily="2" charset="0"/>
            </a:endParaRPr>
          </a:p>
        </p:txBody>
      </p:sp>
      <p:sp>
        <p:nvSpPr>
          <p:cNvPr id="117" name="Shape 117"/>
          <p:cNvSpPr/>
          <p:nvPr/>
        </p:nvSpPr>
        <p:spPr>
          <a:xfrm>
            <a:off x="2208610" y="4507229"/>
            <a:ext cx="1094208"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6797"/>
                </a:solidFill>
                <a:latin typeface="Roboto" panose="02000000000000000000" pitchFamily="2" charset="0"/>
                <a:ea typeface="Roboto" panose="02000000000000000000" pitchFamily="2" charset="0"/>
              </a:rPr>
              <a:t>Transport</a:t>
            </a:r>
            <a:endParaRPr lang="ca-ES" dirty="0">
              <a:solidFill>
                <a:srgbClr val="3F6797"/>
              </a:solidFill>
              <a:latin typeface="Roboto" panose="02000000000000000000" pitchFamily="2" charset="0"/>
              <a:ea typeface="Roboto" panose="02000000000000000000" pitchFamily="2" charset="0"/>
            </a:endParaRPr>
          </a:p>
        </p:txBody>
      </p:sp>
      <p:sp>
        <p:nvSpPr>
          <p:cNvPr id="118" name="Shape 118"/>
          <p:cNvSpPr/>
          <p:nvPr/>
        </p:nvSpPr>
        <p:spPr>
          <a:xfrm>
            <a:off x="2208610" y="5027929"/>
            <a:ext cx="1082987"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6797"/>
                </a:solidFill>
                <a:latin typeface="Roboto" panose="02000000000000000000" pitchFamily="2" charset="0"/>
                <a:ea typeface="Roboto" panose="02000000000000000000" pitchFamily="2" charset="0"/>
              </a:rPr>
              <a:t>Seguretat</a:t>
            </a:r>
            <a:endParaRPr lang="ca-ES" dirty="0">
              <a:solidFill>
                <a:srgbClr val="3F6797"/>
              </a:solidFill>
              <a:latin typeface="Roboto" panose="02000000000000000000" pitchFamily="2" charset="0"/>
              <a:ea typeface="Roboto" panose="02000000000000000000" pitchFamily="2" charset="0"/>
            </a:endParaRPr>
          </a:p>
        </p:txBody>
      </p:sp>
      <p:sp>
        <p:nvSpPr>
          <p:cNvPr id="119" name="Shape 119"/>
          <p:cNvSpPr/>
          <p:nvPr/>
        </p:nvSpPr>
        <p:spPr>
          <a:xfrm>
            <a:off x="5363252" y="2945129"/>
            <a:ext cx="1454883"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6797"/>
                </a:solidFill>
                <a:latin typeface="Roboto" panose="02000000000000000000" pitchFamily="2" charset="0"/>
                <a:ea typeface="Roboto" panose="02000000000000000000" pitchFamily="2" charset="0"/>
              </a:rPr>
              <a:t>Endeutament</a:t>
            </a:r>
            <a:endParaRPr lang="ca-ES" dirty="0">
              <a:solidFill>
                <a:srgbClr val="3F6797"/>
              </a:solidFill>
              <a:latin typeface="Roboto" panose="02000000000000000000" pitchFamily="2" charset="0"/>
              <a:ea typeface="Roboto" panose="02000000000000000000" pitchFamily="2" charset="0"/>
            </a:endParaRPr>
          </a:p>
        </p:txBody>
      </p:sp>
      <p:sp>
        <p:nvSpPr>
          <p:cNvPr id="120" name="Shape 120"/>
          <p:cNvSpPr/>
          <p:nvPr/>
        </p:nvSpPr>
        <p:spPr>
          <a:xfrm>
            <a:off x="5185452" y="3465829"/>
            <a:ext cx="2091276"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dirty="0" smtClean="0">
                <a:solidFill>
                  <a:srgbClr val="3F6797"/>
                </a:solidFill>
                <a:latin typeface="Roboto" panose="02000000000000000000" pitchFamily="2" charset="0"/>
                <a:ea typeface="Roboto" panose="02000000000000000000" pitchFamily="2" charset="0"/>
              </a:rPr>
              <a:t>Venda de patrimoni</a:t>
            </a:r>
            <a:endParaRPr lang="ca-ES" dirty="0">
              <a:solidFill>
                <a:srgbClr val="3F6797"/>
              </a:solidFill>
              <a:latin typeface="Roboto" panose="02000000000000000000" pitchFamily="2" charset="0"/>
              <a:ea typeface="Roboto" panose="02000000000000000000" pitchFamily="2"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5" name="Shape 125"/>
          <p:cNvSpPr/>
          <p:nvPr/>
        </p:nvSpPr>
        <p:spPr>
          <a:xfrm>
            <a:off x="2882990" y="698829"/>
            <a:ext cx="2896841"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000" b="1">
                <a:solidFill>
                  <a:srgbClr val="1F497D"/>
                </a:solidFill>
                <a:latin typeface="Roboto Regular"/>
                <a:ea typeface="Roboto Regular"/>
                <a:cs typeface="Roboto Regular"/>
                <a:sym typeface="Roboto Regular"/>
              </a:defRPr>
            </a:lvl1pPr>
          </a:lstStyle>
          <a:p>
            <a:pPr lvl="0" algn="ctr">
              <a:defRPr sz="1800" b="0">
                <a:solidFill>
                  <a:srgbClr val="000000"/>
                </a:solidFill>
              </a:defRPr>
            </a:pPr>
            <a:r>
              <a:rPr lang="ca-ES" sz="4000" b="1" dirty="0" smtClean="0">
                <a:solidFill>
                  <a:srgbClr val="1F497D"/>
                </a:solidFill>
                <a:latin typeface="Roboto" panose="02000000000000000000" pitchFamily="2" charset="0"/>
                <a:ea typeface="Roboto" panose="02000000000000000000" pitchFamily="2" charset="0"/>
              </a:rPr>
              <a:t>Cicle</a:t>
            </a:r>
            <a:endParaRPr lang="ca-ES" sz="4000" b="1" dirty="0">
              <a:solidFill>
                <a:srgbClr val="1F497D"/>
              </a:solidFill>
              <a:latin typeface="Roboto" panose="02000000000000000000" pitchFamily="2" charset="0"/>
              <a:ea typeface="Roboto" panose="02000000000000000000" pitchFamily="2" charset="0"/>
            </a:endParaRPr>
          </a:p>
        </p:txBody>
      </p:sp>
      <p:pic>
        <p:nvPicPr>
          <p:cNvPr id="126" name="pasted-image.pdf"/>
          <p:cNvPicPr/>
          <p:nvPr/>
        </p:nvPicPr>
        <p:blipFill>
          <a:blip r:embed="rId4">
            <a:extLst/>
          </a:blip>
          <a:stretch>
            <a:fillRect/>
          </a:stretch>
        </p:blipFill>
        <p:spPr>
          <a:xfrm>
            <a:off x="966882" y="2026191"/>
            <a:ext cx="1996191" cy="1996191"/>
          </a:xfrm>
          <a:prstGeom prst="rect">
            <a:avLst/>
          </a:prstGeom>
          <a:ln w="12700">
            <a:miter lim="400000"/>
          </a:ln>
        </p:spPr>
      </p:pic>
      <p:pic>
        <p:nvPicPr>
          <p:cNvPr id="127" name="pasted-image.pdf"/>
          <p:cNvPicPr/>
          <p:nvPr/>
        </p:nvPicPr>
        <p:blipFill>
          <a:blip r:embed="rId5">
            <a:extLst/>
          </a:blip>
          <a:stretch>
            <a:fillRect/>
          </a:stretch>
        </p:blipFill>
        <p:spPr>
          <a:xfrm>
            <a:off x="3548505" y="2026191"/>
            <a:ext cx="1996190" cy="1996191"/>
          </a:xfrm>
          <a:prstGeom prst="rect">
            <a:avLst/>
          </a:prstGeom>
          <a:ln w="12700">
            <a:miter lim="400000"/>
          </a:ln>
        </p:spPr>
      </p:pic>
      <p:pic>
        <p:nvPicPr>
          <p:cNvPr id="128" name="pasted-image.pdf"/>
          <p:cNvPicPr/>
          <p:nvPr/>
        </p:nvPicPr>
        <p:blipFill>
          <a:blip r:embed="rId6">
            <a:extLst/>
          </a:blip>
          <a:stretch>
            <a:fillRect/>
          </a:stretch>
        </p:blipFill>
        <p:spPr>
          <a:xfrm>
            <a:off x="6130127" y="2026191"/>
            <a:ext cx="1996191" cy="1996191"/>
          </a:xfrm>
          <a:prstGeom prst="rect">
            <a:avLst/>
          </a:prstGeom>
          <a:ln w="12700">
            <a:miter lim="400000"/>
          </a:ln>
        </p:spPr>
      </p:pic>
      <p:sp>
        <p:nvSpPr>
          <p:cNvPr id="130" name="Shape 130"/>
          <p:cNvSpPr/>
          <p:nvPr/>
        </p:nvSpPr>
        <p:spPr>
          <a:xfrm>
            <a:off x="1186240" y="4293096"/>
            <a:ext cx="1557476"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sz="2000" dirty="0" smtClean="0">
                <a:solidFill>
                  <a:srgbClr val="3F4A74"/>
                </a:solidFill>
                <a:latin typeface="Roboto" panose="02000000000000000000" pitchFamily="2" charset="0"/>
                <a:ea typeface="Roboto" panose="02000000000000000000" pitchFamily="2" charset="0"/>
              </a:rPr>
              <a:t>Contribuents</a:t>
            </a:r>
            <a:endParaRPr lang="ca-ES" sz="2000" dirty="0">
              <a:solidFill>
                <a:srgbClr val="3F4A74"/>
              </a:solidFill>
              <a:latin typeface="Roboto" panose="02000000000000000000" pitchFamily="2" charset="0"/>
              <a:ea typeface="Roboto" panose="02000000000000000000" pitchFamily="2" charset="0"/>
            </a:endParaRPr>
          </a:p>
        </p:txBody>
      </p:sp>
      <p:sp>
        <p:nvSpPr>
          <p:cNvPr id="131" name="Shape 131"/>
          <p:cNvSpPr/>
          <p:nvPr/>
        </p:nvSpPr>
        <p:spPr>
          <a:xfrm>
            <a:off x="3456880" y="4293096"/>
            <a:ext cx="2179441"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sz="2000" dirty="0" smtClean="0">
                <a:solidFill>
                  <a:srgbClr val="3F4A74"/>
                </a:solidFill>
                <a:latin typeface="Roboto" panose="02000000000000000000" pitchFamily="2" charset="0"/>
                <a:ea typeface="Roboto" panose="02000000000000000000" pitchFamily="2" charset="0"/>
              </a:rPr>
              <a:t>Agència Tributària</a:t>
            </a:r>
            <a:endParaRPr lang="ca-ES" sz="2000" dirty="0">
              <a:solidFill>
                <a:srgbClr val="3F4A74"/>
              </a:solidFill>
              <a:latin typeface="Roboto" panose="02000000000000000000" pitchFamily="2" charset="0"/>
              <a:ea typeface="Roboto" panose="02000000000000000000" pitchFamily="2" charset="0"/>
            </a:endParaRPr>
          </a:p>
        </p:txBody>
      </p:sp>
      <p:sp>
        <p:nvSpPr>
          <p:cNvPr id="132" name="Shape 132"/>
          <p:cNvSpPr/>
          <p:nvPr/>
        </p:nvSpPr>
        <p:spPr>
          <a:xfrm>
            <a:off x="5995358" y="4293096"/>
            <a:ext cx="2572176"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lgn="ctr"/>
            <a:r>
              <a:rPr lang="ca-ES" sz="2000" dirty="0" smtClean="0">
                <a:solidFill>
                  <a:srgbClr val="3F4A74"/>
                </a:solidFill>
                <a:latin typeface="Roboto" panose="02000000000000000000" pitchFamily="2" charset="0"/>
                <a:ea typeface="Roboto" panose="02000000000000000000" pitchFamily="2" charset="0"/>
                <a:cs typeface="Roboto Regular"/>
                <a:sym typeface="Roboto Regular"/>
              </a:rPr>
              <a:t>Administració pública</a:t>
            </a:r>
            <a:endParaRPr lang="ca-ES" sz="2000"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133" name="Shape 133"/>
          <p:cNvSpPr/>
          <p:nvPr/>
        </p:nvSpPr>
        <p:spPr>
          <a:xfrm>
            <a:off x="3048409" y="3024286"/>
            <a:ext cx="414760" cy="1"/>
          </a:xfrm>
          <a:prstGeom prst="line">
            <a:avLst/>
          </a:prstGeom>
          <a:ln w="25400">
            <a:solidFill>
              <a:srgbClr val="3F4A74"/>
            </a:solidFill>
            <a:tailEnd type="triangle"/>
          </a:ln>
          <a:effectLst/>
        </p:spPr>
        <p:txBody>
          <a:bodyPr lIns="45719" rIns="45719"/>
          <a:lstStyle/>
          <a:p>
            <a:endParaRPr sz="1200">
              <a:latin typeface="Roboto" panose="02000000000000000000" pitchFamily="2" charset="0"/>
              <a:ea typeface="Roboto" panose="02000000000000000000" pitchFamily="2" charset="0"/>
              <a:cs typeface="+mn-cs"/>
            </a:endParaRPr>
          </a:p>
        </p:txBody>
      </p:sp>
      <p:sp>
        <p:nvSpPr>
          <p:cNvPr id="134" name="Shape 134"/>
          <p:cNvSpPr/>
          <p:nvPr/>
        </p:nvSpPr>
        <p:spPr>
          <a:xfrm>
            <a:off x="5630031" y="3024286"/>
            <a:ext cx="414760" cy="1"/>
          </a:xfrm>
          <a:prstGeom prst="line">
            <a:avLst/>
          </a:prstGeom>
          <a:ln w="25400">
            <a:solidFill>
              <a:srgbClr val="3F4A74"/>
            </a:solidFill>
            <a:tailEnd type="triangle"/>
          </a:ln>
          <a:effectLst/>
        </p:spPr>
        <p:txBody>
          <a:bodyPr lIns="45719" rIns="45719"/>
          <a:lstStyle/>
          <a:p>
            <a:pPr lvl="0">
              <a:defRPr sz="1200">
                <a:latin typeface="+mn-lt"/>
                <a:ea typeface="+mn-ea"/>
                <a:cs typeface="+mn-cs"/>
                <a:sym typeface="Helvetica"/>
              </a:defRPr>
            </a:pPr>
            <a:endParaRPr dirty="0">
              <a:latin typeface="Roboto" panose="02000000000000000000" pitchFamily="2" charset="0"/>
              <a:ea typeface="Roboto" panose="02000000000000000000" pitchFamily="2" charset="0"/>
            </a:endParaRPr>
          </a:p>
        </p:txBody>
      </p:sp>
      <p:pic>
        <p:nvPicPr>
          <p:cNvPr id="135" name="pasted-image.pdf"/>
          <p:cNvPicPr/>
          <p:nvPr/>
        </p:nvPicPr>
        <p:blipFill>
          <a:blip r:embed="rId7">
            <a:extLst/>
          </a:blip>
          <a:stretch>
            <a:fillRect/>
          </a:stretch>
        </p:blipFill>
        <p:spPr>
          <a:xfrm>
            <a:off x="2310596" y="4968864"/>
            <a:ext cx="4472008" cy="820862"/>
          </a:xfrm>
          <a:prstGeom prst="rect">
            <a:avLst/>
          </a:prstGeom>
          <a:ln w="12700">
            <a:miter lim="400000"/>
          </a:ln>
        </p:spPr>
      </p:pic>
      <p:sp>
        <p:nvSpPr>
          <p:cNvPr id="16" name="Shape 130"/>
          <p:cNvSpPr/>
          <p:nvPr/>
        </p:nvSpPr>
        <p:spPr>
          <a:xfrm>
            <a:off x="4143851" y="5877272"/>
            <a:ext cx="844140"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a:solidFill>
                  <a:srgbClr val="3F6797"/>
                </a:solidFill>
                <a:latin typeface="Roboto Regular"/>
                <a:ea typeface="Roboto Regular"/>
                <a:cs typeface="Roboto Regular"/>
                <a:sym typeface="Roboto Regular"/>
              </a:defRPr>
            </a:lvl1pPr>
          </a:lstStyle>
          <a:p>
            <a:pPr lvl="0">
              <a:defRPr>
                <a:solidFill>
                  <a:srgbClr val="000000"/>
                </a:solidFill>
              </a:defRPr>
            </a:pPr>
            <a:r>
              <a:rPr lang="ca-ES" sz="2000" dirty="0" smtClean="0">
                <a:solidFill>
                  <a:srgbClr val="3F4A74"/>
                </a:solidFill>
                <a:latin typeface="Roboto" panose="02000000000000000000" pitchFamily="2" charset="0"/>
                <a:ea typeface="Roboto" panose="02000000000000000000" pitchFamily="2" charset="0"/>
              </a:rPr>
              <a:t>Retorn</a:t>
            </a:r>
            <a:endParaRPr lang="ca-ES" sz="2000" dirty="0">
              <a:solidFill>
                <a:srgbClr val="3F4A74"/>
              </a:solidFill>
              <a:latin typeface="Roboto" panose="02000000000000000000" pitchFamily="2" charset="0"/>
              <a:ea typeface="Roboto" panose="02000000000000000000"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4"/>
                                        </p:tgtEl>
                                        <p:attrNameLst>
                                          <p:attrName>style.visibility</p:attrName>
                                        </p:attrNameLst>
                                      </p:cBhvr>
                                      <p:to>
                                        <p:strVal val="visible"/>
                                      </p:to>
                                    </p:set>
                                    <p:animEffect transition="in" filter="fade">
                                      <p:cBhvr>
                                        <p:cTn id="11" dur="500"/>
                                        <p:tgtEl>
                                          <p:spTgt spid="134"/>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500"/>
                                        <p:tgtEl>
                                          <p:spTgt spid="13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0" name="Shape 140"/>
          <p:cNvSpPr/>
          <p:nvPr/>
        </p:nvSpPr>
        <p:spPr>
          <a:xfrm>
            <a:off x="493042" y="396255"/>
            <a:ext cx="6195625"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900" b="1">
                <a:solidFill>
                  <a:srgbClr val="3F6797"/>
                </a:solidFill>
                <a:latin typeface="Roboto Black"/>
                <a:ea typeface="Roboto Black"/>
                <a:cs typeface="Roboto Black"/>
                <a:sym typeface="Roboto Black"/>
              </a:defRPr>
            </a:lvl1pPr>
          </a:lstStyle>
          <a:p>
            <a:pPr lvl="0">
              <a:defRPr sz="1800" b="0">
                <a:solidFill>
                  <a:srgbClr val="000000"/>
                </a:solidFill>
              </a:defRPr>
            </a:pPr>
            <a:r>
              <a:rPr lang="ca-ES" sz="3900" b="1" dirty="0" smtClean="0">
                <a:solidFill>
                  <a:srgbClr val="3F4A74"/>
                </a:solidFill>
              </a:rPr>
              <a:t>Com i qui recapta </a:t>
            </a:r>
          </a:p>
          <a:p>
            <a:pPr lvl="0">
              <a:defRPr sz="1800" b="0">
                <a:solidFill>
                  <a:srgbClr val="000000"/>
                </a:solidFill>
              </a:defRPr>
            </a:pPr>
            <a:r>
              <a:rPr lang="ca-ES" sz="3900" b="1" dirty="0" smtClean="0">
                <a:solidFill>
                  <a:srgbClr val="3F4A74"/>
                </a:solidFill>
              </a:rPr>
              <a:t>els impostos?</a:t>
            </a:r>
            <a:endParaRPr lang="ca-ES" sz="3900" b="1" dirty="0">
              <a:solidFill>
                <a:srgbClr val="3F4A74"/>
              </a:solidFill>
            </a:endParaRPr>
          </a:p>
        </p:txBody>
      </p:sp>
      <p:sp>
        <p:nvSpPr>
          <p:cNvPr id="144" name="Shape 144"/>
          <p:cNvSpPr/>
          <p:nvPr/>
        </p:nvSpPr>
        <p:spPr>
          <a:xfrm>
            <a:off x="425445" y="1725929"/>
            <a:ext cx="8179003" cy="92333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a-ES" dirty="0" smtClean="0">
                <a:solidFill>
                  <a:srgbClr val="3F4A74"/>
                </a:solidFill>
                <a:latin typeface="Roboto" panose="02000000000000000000" pitchFamily="2" charset="0"/>
                <a:ea typeface="Roboto" panose="02000000000000000000" pitchFamily="2" charset="0"/>
                <a:cs typeface="Roboto Regular"/>
                <a:sym typeface="Roboto Regular"/>
              </a:rPr>
              <a:t>Les competències en l’àmbit tributari es reparteixen entre: l’Estat, la Generalitat i les corporacions locals</a:t>
            </a:r>
          </a:p>
          <a:p>
            <a:pPr lvl="0"/>
            <a:endParaRPr lang="ca-ES"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145" name="Shape 145"/>
          <p:cNvSpPr/>
          <p:nvPr/>
        </p:nvSpPr>
        <p:spPr>
          <a:xfrm>
            <a:off x="611560" y="4133309"/>
            <a:ext cx="3221393" cy="23083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Successions i donacions</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Transmissions</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Turístic</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Begudes ensucrades envasades</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Patrimoni</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Joc</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Cànons de l'aigua</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Cànons de residus</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Altres tributs (web de </a:t>
            </a:r>
            <a:r>
              <a:rPr lang="ca-ES" sz="1600" dirty="0" err="1" smtClean="0">
                <a:solidFill>
                  <a:srgbClr val="3F4A74"/>
                </a:solidFill>
                <a:latin typeface="Roboto" panose="02000000000000000000" pitchFamily="2" charset="0"/>
                <a:ea typeface="Roboto" panose="02000000000000000000" pitchFamily="2" charset="0"/>
                <a:cs typeface="Roboto Regular"/>
                <a:sym typeface="Roboto Regular"/>
              </a:rPr>
              <a:t>l'ATC</a:t>
            </a: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a:t>
            </a:r>
            <a:endParaRPr lang="ca-ES" sz="1600"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146" name="Shape 146"/>
          <p:cNvSpPr/>
          <p:nvPr/>
        </p:nvSpPr>
        <p:spPr>
          <a:xfrm>
            <a:off x="3883945" y="4133309"/>
            <a:ext cx="2580517" cy="181588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IRPF</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Renda de no residents</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Societats</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IVA</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Especials</a:t>
            </a:r>
          </a:p>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Mediambientals</a:t>
            </a:r>
          </a:p>
          <a:p>
            <a:pPr lvl="0"/>
            <a:endParaRPr lang="ca-ES" sz="1600" dirty="0">
              <a:solidFill>
                <a:srgbClr val="3F4A74"/>
              </a:solidFill>
              <a:latin typeface="Roboto" panose="02000000000000000000" pitchFamily="2" charset="0"/>
              <a:ea typeface="Roboto" panose="02000000000000000000" pitchFamily="2" charset="0"/>
              <a:cs typeface="Roboto Regular"/>
              <a:sym typeface="Roboto Regular"/>
            </a:endParaRPr>
          </a:p>
        </p:txBody>
      </p:sp>
      <p:sp>
        <p:nvSpPr>
          <p:cNvPr id="147" name="Shape 147"/>
          <p:cNvSpPr/>
          <p:nvPr/>
        </p:nvSpPr>
        <p:spPr>
          <a:xfrm>
            <a:off x="6948264" y="4133309"/>
            <a:ext cx="1656184" cy="132343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IBI</a:t>
            </a:r>
            <a:b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Vehicles</a:t>
            </a:r>
            <a:b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Plusvàlues</a:t>
            </a:r>
            <a:b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IAE</a:t>
            </a:r>
            <a:b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1600" dirty="0" smtClean="0">
                <a:solidFill>
                  <a:srgbClr val="3F4A74"/>
                </a:solidFill>
                <a:latin typeface="Roboto" panose="02000000000000000000" pitchFamily="2" charset="0"/>
                <a:ea typeface="Roboto" panose="02000000000000000000" pitchFamily="2" charset="0"/>
                <a:cs typeface="Roboto Regular"/>
                <a:sym typeface="Roboto Regular"/>
              </a:rPr>
              <a:t>– </a:t>
            </a:r>
            <a:r>
              <a:rPr lang="ca-ES" sz="1600" dirty="0" err="1" smtClean="0">
                <a:solidFill>
                  <a:srgbClr val="3F4A74"/>
                </a:solidFill>
                <a:latin typeface="Roboto" panose="02000000000000000000" pitchFamily="2" charset="0"/>
                <a:ea typeface="Roboto" panose="02000000000000000000" pitchFamily="2" charset="0"/>
                <a:cs typeface="Roboto Regular"/>
                <a:sym typeface="Roboto Regular"/>
              </a:rPr>
              <a:t>ICIO</a:t>
            </a:r>
            <a:endParaRPr lang="ca-ES" sz="1600" dirty="0" smtClean="0">
              <a:solidFill>
                <a:srgbClr val="3F4A74"/>
              </a:solidFill>
              <a:latin typeface="Roboto" panose="02000000000000000000" pitchFamily="2" charset="0"/>
              <a:ea typeface="Roboto" panose="02000000000000000000" pitchFamily="2" charset="0"/>
              <a:cs typeface="Roboto Regular"/>
              <a:sym typeface="Roboto Regular"/>
            </a:endParaRPr>
          </a:p>
        </p:txBody>
      </p:sp>
      <p:pic>
        <p:nvPicPr>
          <p:cNvPr id="148" name="pasted-image.pdf"/>
          <p:cNvPicPr/>
          <p:nvPr/>
        </p:nvPicPr>
        <p:blipFill>
          <a:blip r:embed="rId4" cstate="print">
            <a:extLst/>
          </a:blip>
          <a:stretch>
            <a:fillRect/>
          </a:stretch>
        </p:blipFill>
        <p:spPr>
          <a:xfrm>
            <a:off x="1115616" y="2547603"/>
            <a:ext cx="1419020" cy="1420403"/>
          </a:xfrm>
          <a:prstGeom prst="rect">
            <a:avLst/>
          </a:prstGeom>
          <a:ln w="12700">
            <a:miter lim="400000"/>
          </a:ln>
        </p:spPr>
      </p:pic>
      <p:pic>
        <p:nvPicPr>
          <p:cNvPr id="149" name="pasted-image.pdf"/>
          <p:cNvPicPr/>
          <p:nvPr/>
        </p:nvPicPr>
        <p:blipFill>
          <a:blip r:embed="rId5" cstate="print">
            <a:extLst/>
          </a:blip>
          <a:stretch>
            <a:fillRect/>
          </a:stretch>
        </p:blipFill>
        <p:spPr>
          <a:xfrm>
            <a:off x="4089084" y="2547603"/>
            <a:ext cx="1419020" cy="1420403"/>
          </a:xfrm>
          <a:prstGeom prst="rect">
            <a:avLst/>
          </a:prstGeom>
          <a:ln w="12700">
            <a:miter lim="400000"/>
          </a:ln>
        </p:spPr>
      </p:pic>
      <p:pic>
        <p:nvPicPr>
          <p:cNvPr id="150" name="pasted-image.pdf"/>
          <p:cNvPicPr/>
          <p:nvPr/>
        </p:nvPicPr>
        <p:blipFill>
          <a:blip r:embed="rId6" cstate="print">
            <a:extLst/>
          </a:blip>
          <a:stretch>
            <a:fillRect/>
          </a:stretch>
        </p:blipFill>
        <p:spPr>
          <a:xfrm>
            <a:off x="6876058" y="2500884"/>
            <a:ext cx="1512366" cy="1513841"/>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par>
                          <p:cTn id="11" fill="hold">
                            <p:stCondLst>
                              <p:cond delay="0"/>
                            </p:stCondLst>
                            <p:childTnLst>
                              <p:par>
                                <p:cTn id="12" presetID="12" presetClass="entr" presetSubtype="4" fill="hold" grpId="0" nodeType="afterEffect">
                                  <p:stCondLst>
                                    <p:cond delay="0"/>
                                  </p:stCondLst>
                                  <p:childTnLst>
                                    <p:set>
                                      <p:cBhvr>
                                        <p:cTn id="13" dur="1" fill="hold">
                                          <p:stCondLst>
                                            <p:cond delay="0"/>
                                          </p:stCondLst>
                                        </p:cTn>
                                        <p:tgtEl>
                                          <p:spTgt spid="145"/>
                                        </p:tgtEl>
                                        <p:attrNameLst>
                                          <p:attrName>style.visibility</p:attrName>
                                        </p:attrNameLst>
                                      </p:cBhvr>
                                      <p:to>
                                        <p:strVal val="visible"/>
                                      </p:to>
                                    </p:set>
                                    <p:anim calcmode="lin" valueType="num">
                                      <p:cBhvr additive="base">
                                        <p:cTn id="14" dur="500"/>
                                        <p:tgtEl>
                                          <p:spTgt spid="145"/>
                                        </p:tgtEl>
                                        <p:attrNameLst>
                                          <p:attrName>ppt_y</p:attrName>
                                        </p:attrNameLst>
                                      </p:cBhvr>
                                      <p:tavLst>
                                        <p:tav tm="0">
                                          <p:val>
                                            <p:strVal val="#ppt_y+#ppt_h*1.125000"/>
                                          </p:val>
                                        </p:tav>
                                        <p:tav tm="100000">
                                          <p:val>
                                            <p:strVal val="#ppt_y"/>
                                          </p:val>
                                        </p:tav>
                                      </p:tavLst>
                                    </p:anim>
                                    <p:animEffect transition="in" filter="wipe(up)">
                                      <p:cBhvr>
                                        <p:cTn id="15" dur="500"/>
                                        <p:tgtEl>
                                          <p:spTgt spid="14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9"/>
                                        </p:tgtEl>
                                        <p:attrNameLst>
                                          <p:attrName>style.visibility</p:attrName>
                                        </p:attrNameLst>
                                      </p:cBhvr>
                                      <p:to>
                                        <p:strVal val="visible"/>
                                      </p:to>
                                    </p:set>
                                  </p:childTnLst>
                                </p:cTn>
                              </p:par>
                            </p:childTnLst>
                          </p:cTn>
                        </p:par>
                        <p:par>
                          <p:cTn id="20" fill="hold">
                            <p:stCondLst>
                              <p:cond delay="0"/>
                            </p:stCondLst>
                            <p:childTnLst>
                              <p:par>
                                <p:cTn id="21" presetID="12" presetClass="entr" presetSubtype="4" fill="hold" grpId="0" nodeType="afterEffect">
                                  <p:stCondLst>
                                    <p:cond delay="0"/>
                                  </p:stCondLst>
                                  <p:childTnLst>
                                    <p:set>
                                      <p:cBhvr>
                                        <p:cTn id="22" dur="1" fill="hold">
                                          <p:stCondLst>
                                            <p:cond delay="0"/>
                                          </p:stCondLst>
                                        </p:cTn>
                                        <p:tgtEl>
                                          <p:spTgt spid="146"/>
                                        </p:tgtEl>
                                        <p:attrNameLst>
                                          <p:attrName>style.visibility</p:attrName>
                                        </p:attrNameLst>
                                      </p:cBhvr>
                                      <p:to>
                                        <p:strVal val="visible"/>
                                      </p:to>
                                    </p:set>
                                    <p:anim calcmode="lin" valueType="num">
                                      <p:cBhvr additive="base">
                                        <p:cTn id="23" dur="500"/>
                                        <p:tgtEl>
                                          <p:spTgt spid="146"/>
                                        </p:tgtEl>
                                        <p:attrNameLst>
                                          <p:attrName>ppt_y</p:attrName>
                                        </p:attrNameLst>
                                      </p:cBhvr>
                                      <p:tavLst>
                                        <p:tav tm="0">
                                          <p:val>
                                            <p:strVal val="#ppt_y+#ppt_h*1.125000"/>
                                          </p:val>
                                        </p:tav>
                                        <p:tav tm="100000">
                                          <p:val>
                                            <p:strVal val="#ppt_y"/>
                                          </p:val>
                                        </p:tav>
                                      </p:tavLst>
                                    </p:anim>
                                    <p:animEffect transition="in" filter="wipe(up)">
                                      <p:cBhvr>
                                        <p:cTn id="24" dur="500"/>
                                        <p:tgtEl>
                                          <p:spTgt spid="14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0"/>
                                        </p:tgtEl>
                                        <p:attrNameLst>
                                          <p:attrName>style.visibility</p:attrName>
                                        </p:attrNameLst>
                                      </p:cBhvr>
                                      <p:to>
                                        <p:strVal val="visible"/>
                                      </p:to>
                                    </p:set>
                                  </p:childTnLst>
                                </p:cTn>
                              </p:par>
                            </p:childTnLst>
                          </p:cTn>
                        </p:par>
                        <p:par>
                          <p:cTn id="29" fill="hold">
                            <p:stCondLst>
                              <p:cond delay="0"/>
                            </p:stCondLst>
                            <p:childTnLst>
                              <p:par>
                                <p:cTn id="30" presetID="12" presetClass="entr" presetSubtype="4" fill="hold" grpId="0" nodeType="afterEffect">
                                  <p:stCondLst>
                                    <p:cond delay="0"/>
                                  </p:stCondLst>
                                  <p:childTnLst>
                                    <p:set>
                                      <p:cBhvr>
                                        <p:cTn id="31" dur="1" fill="hold">
                                          <p:stCondLst>
                                            <p:cond delay="0"/>
                                          </p:stCondLst>
                                        </p:cTn>
                                        <p:tgtEl>
                                          <p:spTgt spid="147"/>
                                        </p:tgtEl>
                                        <p:attrNameLst>
                                          <p:attrName>style.visibility</p:attrName>
                                        </p:attrNameLst>
                                      </p:cBhvr>
                                      <p:to>
                                        <p:strVal val="visible"/>
                                      </p:to>
                                    </p:set>
                                    <p:anim calcmode="lin" valueType="num">
                                      <p:cBhvr additive="base">
                                        <p:cTn id="32" dur="500"/>
                                        <p:tgtEl>
                                          <p:spTgt spid="147"/>
                                        </p:tgtEl>
                                        <p:attrNameLst>
                                          <p:attrName>ppt_y</p:attrName>
                                        </p:attrNameLst>
                                      </p:cBhvr>
                                      <p:tavLst>
                                        <p:tav tm="0">
                                          <p:val>
                                            <p:strVal val="#ppt_y+#ppt_h*1.125000"/>
                                          </p:val>
                                        </p:tav>
                                        <p:tav tm="100000">
                                          <p:val>
                                            <p:strVal val="#ppt_y"/>
                                          </p:val>
                                        </p:tav>
                                      </p:tavLst>
                                    </p:anim>
                                    <p:animEffect transition="in" filter="wipe(up)">
                                      <p:cBhvr>
                                        <p:cTn id="33"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5" grpId="0" animBg="1"/>
      <p:bldP spid="146" grpId="0" animBg="1"/>
      <p:bldP spid="1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3" name="Shape 153"/>
          <p:cNvSpPr/>
          <p:nvPr/>
        </p:nvSpPr>
        <p:spPr>
          <a:xfrm>
            <a:off x="1074532" y="1995204"/>
            <a:ext cx="4705541" cy="329320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Què és un impost?</a:t>
            </a:r>
            <a:b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
            </a:r>
            <a:b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br>
            <a:r>
              <a:rPr lang="ca-ES" sz="2600" dirty="0" smtClean="0">
                <a:solidFill>
                  <a:srgbClr val="C0504D"/>
                </a:solidFill>
                <a:latin typeface="Roboto" panose="02000000000000000000" pitchFamily="2" charset="0"/>
                <a:ea typeface="Roboto" panose="02000000000000000000" pitchFamily="2" charset="0"/>
                <a:cs typeface="Roboto Regular"/>
                <a:sym typeface="Roboto Regular"/>
              </a:rPr>
              <a:t>Impostos directes i indirectes</a:t>
            </a:r>
            <a:r>
              <a:rPr lang="ca-ES" sz="2600" dirty="0" smtClean="0">
                <a:solidFill>
                  <a:srgbClr val="3F6797"/>
                </a:solidFill>
                <a:latin typeface="Roboto" panose="02000000000000000000" pitchFamily="2" charset="0"/>
                <a:ea typeface="Roboto" panose="02000000000000000000" pitchFamily="2" charset="0"/>
                <a:cs typeface="Roboto Regular"/>
                <a:sym typeface="Roboto Regular"/>
              </a:rPr>
              <a:t/>
            </a:r>
            <a:br>
              <a:rPr lang="ca-ES" sz="2600" dirty="0" smtClean="0">
                <a:solidFill>
                  <a:srgbClr val="3F6797"/>
                </a:solidFill>
                <a:latin typeface="Roboto" panose="02000000000000000000" pitchFamily="2" charset="0"/>
                <a:ea typeface="Roboto" panose="02000000000000000000" pitchFamily="2" charset="0"/>
                <a:cs typeface="Roboto Regular"/>
                <a:sym typeface="Roboto Regular"/>
              </a:rPr>
            </a:br>
            <a:endParaRPr lang="ca-ES" sz="2600" dirty="0" smtClean="0">
              <a:solidFill>
                <a:srgbClr val="3F6797"/>
              </a:solidFill>
              <a:latin typeface="Roboto" panose="02000000000000000000" pitchFamily="2" charset="0"/>
              <a:ea typeface="Roboto" panose="02000000000000000000" pitchFamily="2" charset="0"/>
              <a:cs typeface="Roboto Regular"/>
              <a:sym typeface="Roboto Regular"/>
            </a:endParaRPr>
          </a:p>
          <a:p>
            <a:pPr lvl="0"/>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Frau fiscal</a:t>
            </a:r>
            <a:b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br>
            <a:endParaRPr lang="ca-ES" sz="2600" dirty="0" smtClean="0">
              <a:solidFill>
                <a:srgbClr val="3F4A74"/>
              </a:solidFill>
              <a:latin typeface="Roboto" panose="02000000000000000000" pitchFamily="2" charset="0"/>
              <a:ea typeface="Roboto" panose="02000000000000000000" pitchFamily="2" charset="0"/>
              <a:cs typeface="Roboto Regular"/>
              <a:sym typeface="Roboto Regular"/>
            </a:endParaRPr>
          </a:p>
          <a:p>
            <a:pPr lvl="0"/>
            <a:r>
              <a:rPr lang="ca-ES" sz="2600" dirty="0" smtClean="0">
                <a:solidFill>
                  <a:srgbClr val="3F4A74"/>
                </a:solidFill>
                <a:latin typeface="Roboto" panose="02000000000000000000" pitchFamily="2" charset="0"/>
                <a:ea typeface="Roboto" panose="02000000000000000000" pitchFamily="2" charset="0"/>
                <a:cs typeface="Roboto Regular"/>
                <a:sym typeface="Roboto Regular"/>
              </a:rPr>
              <a:t>Conseqüències del frau</a:t>
            </a:r>
          </a:p>
          <a:p>
            <a:pPr lvl="0"/>
            <a:endParaRPr lang="ca-ES" sz="2600" dirty="0">
              <a:solidFill>
                <a:srgbClr val="3F4A74"/>
              </a:solidFill>
              <a:latin typeface="Roboto Regular"/>
              <a:ea typeface="Roboto Regular"/>
              <a:cs typeface="Roboto Regular"/>
              <a:sym typeface="Roboto Regular"/>
            </a:endParaRPr>
          </a:p>
        </p:txBody>
      </p:sp>
      <p:sp>
        <p:nvSpPr>
          <p:cNvPr id="154" name="Shape 154"/>
          <p:cNvSpPr/>
          <p:nvPr/>
        </p:nvSpPr>
        <p:spPr>
          <a:xfrm>
            <a:off x="493041" y="754843"/>
            <a:ext cx="5287033"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a-ES" sz="4000" b="1" dirty="0" smtClean="0">
                <a:solidFill>
                  <a:srgbClr val="1F497D"/>
                </a:solidFill>
                <a:latin typeface="Roboto" panose="02000000000000000000" pitchFamily="2" charset="0"/>
                <a:ea typeface="Roboto" panose="02000000000000000000" pitchFamily="2" charset="0"/>
                <a:cs typeface="Roboto Regular"/>
                <a:sym typeface="Roboto Regular"/>
              </a:rPr>
              <a:t>Avui parlarem de…</a:t>
            </a:r>
            <a:endParaRPr lang="ca-ES" sz="4000" b="1" dirty="0">
              <a:solidFill>
                <a:srgbClr val="1F497D"/>
              </a:solidFill>
              <a:latin typeface="Roboto" panose="02000000000000000000" pitchFamily="2" charset="0"/>
              <a:ea typeface="Roboto" panose="02000000000000000000" pitchFamily="2" charset="0"/>
              <a:cs typeface="Roboto Regular"/>
              <a:sym typeface="Roboto Regular"/>
            </a:endParaRPr>
          </a:p>
        </p:txBody>
      </p:sp>
      <p:pic>
        <p:nvPicPr>
          <p:cNvPr id="156" name="image6.png" descr="Recurso 4.png"/>
          <p:cNvPicPr/>
          <p:nvPr/>
        </p:nvPicPr>
        <p:blipFill>
          <a:blip r:embed="rId4">
            <a:extLst/>
          </a:blip>
          <a:stretch>
            <a:fillRect/>
          </a:stretch>
        </p:blipFill>
        <p:spPr>
          <a:xfrm>
            <a:off x="5552047" y="1433191"/>
            <a:ext cx="3151748" cy="4988864"/>
          </a:xfrm>
          <a:prstGeom prst="rect">
            <a:avLst/>
          </a:prstGeom>
          <a:ln w="12700">
            <a:miter lim="400000"/>
          </a:ln>
        </p:spPr>
      </p:pic>
      <p:pic>
        <p:nvPicPr>
          <p:cNvPr id="158" name="image8.png" descr="Recurso 33.png"/>
          <p:cNvPicPr/>
          <p:nvPr/>
        </p:nvPicPr>
        <p:blipFill>
          <a:blip r:embed="rId5">
            <a:extLst/>
          </a:blip>
          <a:stretch>
            <a:fillRect/>
          </a:stretch>
        </p:blipFill>
        <p:spPr>
          <a:xfrm>
            <a:off x="444593" y="2141619"/>
            <a:ext cx="509968" cy="349422"/>
          </a:xfrm>
          <a:prstGeom prst="rect">
            <a:avLst/>
          </a:prstGeom>
          <a:ln w="12700">
            <a:miter lim="400000"/>
          </a:ln>
        </p:spPr>
      </p:pic>
      <p:pic>
        <p:nvPicPr>
          <p:cNvPr id="159" name="image8.png" descr="Recurso 33.png"/>
          <p:cNvPicPr/>
          <p:nvPr/>
        </p:nvPicPr>
        <p:blipFill>
          <a:blip r:embed="rId5">
            <a:extLst/>
          </a:blip>
          <a:stretch>
            <a:fillRect/>
          </a:stretch>
        </p:blipFill>
        <p:spPr>
          <a:xfrm>
            <a:off x="444593" y="3645024"/>
            <a:ext cx="509968" cy="349422"/>
          </a:xfrm>
          <a:prstGeom prst="rect">
            <a:avLst/>
          </a:prstGeom>
          <a:ln w="12700">
            <a:miter lim="400000"/>
          </a:ln>
        </p:spPr>
      </p:pic>
      <p:pic>
        <p:nvPicPr>
          <p:cNvPr id="160" name="image8.png" descr="Recurso 33.png"/>
          <p:cNvPicPr/>
          <p:nvPr/>
        </p:nvPicPr>
        <p:blipFill>
          <a:blip r:embed="rId5">
            <a:extLst/>
          </a:blip>
          <a:stretch>
            <a:fillRect/>
          </a:stretch>
        </p:blipFill>
        <p:spPr>
          <a:xfrm>
            <a:off x="465298" y="4437112"/>
            <a:ext cx="509967" cy="349422"/>
          </a:xfrm>
          <a:prstGeom prst="rect">
            <a:avLst/>
          </a:prstGeom>
          <a:ln w="12700">
            <a:miter lim="400000"/>
          </a:ln>
        </p:spPr>
      </p:pic>
      <p:pic>
        <p:nvPicPr>
          <p:cNvPr id="161" name="image9.png" descr="Recurso 32.png"/>
          <p:cNvPicPr/>
          <p:nvPr/>
        </p:nvPicPr>
        <p:blipFill>
          <a:blip r:embed="rId6">
            <a:extLst/>
          </a:blip>
          <a:stretch>
            <a:fillRect/>
          </a:stretch>
        </p:blipFill>
        <p:spPr>
          <a:xfrm>
            <a:off x="456837" y="2852936"/>
            <a:ext cx="485480" cy="332643"/>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1553</TotalTime>
  <Words>3281</Words>
  <Application>Microsoft Office PowerPoint</Application>
  <PresentationFormat>Presentación en pantalla (4:3)</PresentationFormat>
  <Paragraphs>356</Paragraphs>
  <Slides>31</Slides>
  <Notes>31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31</vt:i4>
      </vt:variant>
    </vt:vector>
  </HeadingPairs>
  <TitlesOfParts>
    <vt:vector size="42" baseType="lpstr">
      <vt:lpstr>Helvetica</vt:lpstr>
      <vt:lpstr>Arial</vt:lpstr>
      <vt:lpstr>Roboto Light</vt:lpstr>
      <vt:lpstr>Avenir Roman</vt:lpstr>
      <vt:lpstr>Roboto Regular</vt:lpstr>
      <vt:lpstr>Calibri</vt:lpstr>
      <vt:lpstr>Roboto Black</vt:lpstr>
      <vt:lpstr>Roboto</vt:lpstr>
      <vt:lpstr>SignPainter-HouseScript</vt:lpstr>
      <vt:lpstr>Verdana</vt:lpstr>
      <vt:lpstr>Default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Auxiliar5</dc:creator>
  <cp:lastModifiedBy>Auxiliar5</cp:lastModifiedBy>
  <cp:revision>159</cp:revision>
  <cp:lastPrinted>2018-10-03T11:29:48Z</cp:lastPrinted>
  <dcterms:modified xsi:type="dcterms:W3CDTF">2018-10-03T13:34:53Z</dcterms:modified>
</cp:coreProperties>
</file>