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85" r:id="rId4"/>
    <p:sldId id="290" r:id="rId5"/>
    <p:sldId id="261" r:id="rId6"/>
    <p:sldId id="281" r:id="rId7"/>
    <p:sldId id="291" r:id="rId8"/>
    <p:sldId id="264" r:id="rId9"/>
    <p:sldId id="287" r:id="rId10"/>
    <p:sldId id="292" r:id="rId11"/>
    <p:sldId id="267" r:id="rId12"/>
    <p:sldId id="288" r:id="rId13"/>
    <p:sldId id="293" r:id="rId14"/>
    <p:sldId id="270" r:id="rId15"/>
    <p:sldId id="289" r:id="rId16"/>
    <p:sldId id="295" r:id="rId17"/>
    <p:sldId id="259" r:id="rId18"/>
  </p:sldIdLst>
  <p:sldSz cx="9144000" cy="6858000" type="screen4x3"/>
  <p:notesSz cx="6858000" cy="9144000"/>
  <p:embeddedFontLst>
    <p:embeddedFont>
      <p:font typeface="Roboto Bold" panose="02000000000000000000" pitchFamily="2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 Medium" panose="02000000000000000000" pitchFamily="2" charset="0"/>
      <p:regular r:id="rId24"/>
      <p: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2058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B72F-5D5C-454F-AC83-6D3DBA89C70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E40-408E-3547-95D9-B7BD756204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6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B72F-5D5C-454F-AC83-6D3DBA89C70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E40-408E-3547-95D9-B7BD756204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2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B72F-5D5C-454F-AC83-6D3DBA89C70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E40-408E-3547-95D9-B7BD756204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5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B72F-5D5C-454F-AC83-6D3DBA89C70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E40-408E-3547-95D9-B7BD756204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5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B72F-5D5C-454F-AC83-6D3DBA89C70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E40-408E-3547-95D9-B7BD756204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B72F-5D5C-454F-AC83-6D3DBA89C70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E40-408E-3547-95D9-B7BD756204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8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B72F-5D5C-454F-AC83-6D3DBA89C70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E40-408E-3547-95D9-B7BD756204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B72F-5D5C-454F-AC83-6D3DBA89C70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E40-408E-3547-95D9-B7BD756204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4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B72F-5D5C-454F-AC83-6D3DBA89C70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E40-408E-3547-95D9-B7BD756204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B72F-5D5C-454F-AC83-6D3DBA89C70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E40-408E-3547-95D9-B7BD756204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7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B72F-5D5C-454F-AC83-6D3DBA89C70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E40-408E-3547-95D9-B7BD756204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7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FB72F-5D5C-454F-AC83-6D3DBA89C70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6DE40-408E-3547-95D9-B7BD756204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curso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091" y="-44259"/>
            <a:ext cx="9951485" cy="7123545"/>
          </a:xfrm>
          <a:prstGeom prst="rect">
            <a:avLst/>
          </a:prstGeom>
        </p:spPr>
      </p:pic>
      <p:pic>
        <p:nvPicPr>
          <p:cNvPr id="6" name="Picture 5" descr="Recurso 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57" y="5460959"/>
            <a:ext cx="2886198" cy="5694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36198" y="6387821"/>
            <a:ext cx="3564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©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Fundació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Privada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Institut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d’Estudis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Financers.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Reservats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tots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els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 smtClean="0">
                <a:solidFill>
                  <a:schemeClr val="bg2"/>
                </a:solidFill>
                <a:latin typeface="Roboto Bold"/>
                <a:cs typeface="Roboto Bold"/>
              </a:rPr>
              <a:t>drets</a:t>
            </a:r>
            <a:endParaRPr lang="en-US" sz="800" dirty="0">
              <a:solidFill>
                <a:schemeClr val="bg2"/>
              </a:solidFill>
              <a:latin typeface="Roboto Bold"/>
              <a:cs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97826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1.Inici.wav"/>
          </p:stSnd>
        </p:sndAc>
      </p:transition>
    </mc:Choice>
    <mc:Fallback>
      <p:transition spd="slow">
        <p:sndAc>
          <p:stSnd>
            <p:snd r:embed="rId2" name="1.Inici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curso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540" y="-171842"/>
            <a:ext cx="10013080" cy="71788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6198" y="6387821"/>
            <a:ext cx="3564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800" dirty="0" smtClean="0">
                <a:solidFill>
                  <a:schemeClr val="bg2"/>
                </a:solidFill>
                <a:latin typeface="Roboto Bold"/>
                <a:cs typeface="Roboto Bold"/>
              </a:rPr>
              <a:t>© Fundació Privada Institut d’Estudis Financers. Reservats tots els drets</a:t>
            </a:r>
            <a:endParaRPr lang="ca-ES" sz="800" dirty="0">
              <a:solidFill>
                <a:schemeClr val="bg2"/>
              </a:solidFill>
              <a:latin typeface="Roboto Bold"/>
              <a:cs typeface="Roboto Bold"/>
            </a:endParaRPr>
          </a:p>
        </p:txBody>
      </p:sp>
      <p:pic>
        <p:nvPicPr>
          <p:cNvPr id="13" name="Picture 12" descr="Recurso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2" y="1370206"/>
            <a:ext cx="7517037" cy="1759102"/>
          </a:xfrm>
          <a:prstGeom prst="rect">
            <a:avLst/>
          </a:prstGeom>
        </p:spPr>
      </p:pic>
      <p:pic>
        <p:nvPicPr>
          <p:cNvPr id="14" name="Picture 13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94" y="3752683"/>
            <a:ext cx="3338204" cy="806371"/>
          </a:xfrm>
          <a:prstGeom prst="rect">
            <a:avLst/>
          </a:prstGeom>
        </p:spPr>
      </p:pic>
      <p:pic>
        <p:nvPicPr>
          <p:cNvPr id="15" name="Picture 14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8" y="3752683"/>
            <a:ext cx="3338204" cy="806371"/>
          </a:xfrm>
          <a:prstGeom prst="rect">
            <a:avLst/>
          </a:prstGeom>
        </p:spPr>
      </p:pic>
      <p:pic>
        <p:nvPicPr>
          <p:cNvPr id="16" name="Picture 15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94" y="4643875"/>
            <a:ext cx="3338204" cy="806371"/>
          </a:xfrm>
          <a:prstGeom prst="rect">
            <a:avLst/>
          </a:prstGeom>
        </p:spPr>
      </p:pic>
      <p:pic>
        <p:nvPicPr>
          <p:cNvPr id="17" name="Picture 16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8" y="4643875"/>
            <a:ext cx="3338204" cy="8063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1764" y="1834258"/>
            <a:ext cx="617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 smtClean="0">
                <a:solidFill>
                  <a:schemeClr val="bg1"/>
                </a:solidFill>
                <a:latin typeface="Roboto"/>
              </a:rPr>
              <a:t>Quin dels països següents de la Unió Europea NO té l’euro com a moneda pròpia?</a:t>
            </a:r>
            <a:endParaRPr lang="ca-ES" sz="2400" dirty="0">
              <a:solidFill>
                <a:schemeClr val="bg1"/>
              </a:solidFill>
              <a:latin typeface="Roboto"/>
            </a:endParaRPr>
          </a:p>
        </p:txBody>
      </p:sp>
      <p:pic>
        <p:nvPicPr>
          <p:cNvPr id="6" name="Picture 5" descr="EFEC-Cincdecinc-Blausoluci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8" y="3777850"/>
            <a:ext cx="3390093" cy="768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1280" y="3973383"/>
            <a:ext cx="288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bg1"/>
                </a:solidFill>
                <a:latin typeface="Roboto"/>
              </a:rPr>
              <a:t>A: Irlanda</a:t>
            </a:r>
            <a:endParaRPr lang="ca-ES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5590" y="3982923"/>
            <a:ext cx="301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bg1"/>
                </a:solidFill>
                <a:latin typeface="Roboto"/>
              </a:rPr>
              <a:t>B: Polònia</a:t>
            </a:r>
            <a:endParaRPr lang="ca-ES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1280" y="4883449"/>
            <a:ext cx="297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bg1"/>
                </a:solidFill>
                <a:latin typeface="Roboto"/>
              </a:rPr>
              <a:t>C: Eslovàquia</a:t>
            </a:r>
            <a:endParaRPr lang="ca-ES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5590" y="4883449"/>
            <a:ext cx="301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schemeClr val="bg1"/>
                </a:solidFill>
                <a:latin typeface="Roboto"/>
              </a:rPr>
              <a:t>D: Àustria</a:t>
            </a:r>
          </a:p>
        </p:txBody>
      </p:sp>
    </p:spTree>
    <p:extLst>
      <p:ext uri="{BB962C8B-B14F-4D97-AF65-F5344CB8AC3E}">
        <p14:creationId xmlns:p14="http://schemas.microsoft.com/office/powerpoint/2010/main" val="358828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3.Resposta.wav"/>
          </p:stSnd>
        </p:sndAc>
      </p:transition>
    </mc:Choice>
    <mc:Fallback>
      <p:transition spd="slow">
        <p:sndAc>
          <p:stSnd>
            <p:snd r:embed="rId2" name="3.Respost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urso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540" y="-171842"/>
            <a:ext cx="10013080" cy="7178838"/>
          </a:xfrm>
          <a:prstGeom prst="rect">
            <a:avLst/>
          </a:prstGeom>
        </p:spPr>
      </p:pic>
      <p:pic>
        <p:nvPicPr>
          <p:cNvPr id="3" name="Picture 2" descr="Recurso 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11" y="2298700"/>
            <a:ext cx="5397430" cy="1597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0101" y="2450177"/>
            <a:ext cx="1720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Roboto Medium"/>
                <a:cs typeface="Roboto Medium"/>
              </a:rPr>
              <a:t>4</a:t>
            </a:r>
            <a:r>
              <a:rPr lang="en-US" sz="7200" dirty="0" smtClean="0">
                <a:solidFill>
                  <a:schemeClr val="bg1"/>
                </a:solidFill>
                <a:latin typeface="Roboto Medium"/>
                <a:cs typeface="Roboto Medium"/>
              </a:rPr>
              <a:t>/5</a:t>
            </a:r>
            <a:endParaRPr lang="en-US" sz="7200" dirty="0">
              <a:solidFill>
                <a:schemeClr val="bg1"/>
              </a:solidFill>
              <a:latin typeface="Roboto Medium"/>
              <a:cs typeface="Roboto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6198" y="6387821"/>
            <a:ext cx="3564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©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Fundació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Privada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Institut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d’Estudis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Financers.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Reservats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tots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els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 smtClean="0">
                <a:solidFill>
                  <a:schemeClr val="bg2"/>
                </a:solidFill>
                <a:latin typeface="Roboto Bold"/>
                <a:cs typeface="Roboto Bold"/>
              </a:rPr>
              <a:t>drets</a:t>
            </a:r>
            <a:endParaRPr lang="en-US" sz="800" dirty="0">
              <a:solidFill>
                <a:schemeClr val="bg2"/>
              </a:solidFill>
              <a:latin typeface="Roboto Bold"/>
              <a:cs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4141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curso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540" y="-171842"/>
            <a:ext cx="10013080" cy="71788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6198" y="6387821"/>
            <a:ext cx="3564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800" dirty="0" smtClean="0">
                <a:solidFill>
                  <a:schemeClr val="bg2"/>
                </a:solidFill>
                <a:latin typeface="Roboto Bold"/>
                <a:cs typeface="Roboto Bold"/>
              </a:rPr>
              <a:t>© Fundació Privada Institut d’Estudis Financers. Reservats tots els drets</a:t>
            </a:r>
            <a:endParaRPr lang="ca-ES" sz="800" dirty="0">
              <a:solidFill>
                <a:schemeClr val="bg2"/>
              </a:solidFill>
              <a:latin typeface="Roboto Bold"/>
              <a:cs typeface="Roboto Bold"/>
            </a:endParaRPr>
          </a:p>
        </p:txBody>
      </p:sp>
      <p:pic>
        <p:nvPicPr>
          <p:cNvPr id="13" name="Picture 12" descr="Recurso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2" y="1370206"/>
            <a:ext cx="7517037" cy="1759102"/>
          </a:xfrm>
          <a:prstGeom prst="rect">
            <a:avLst/>
          </a:prstGeom>
        </p:spPr>
      </p:pic>
      <p:pic>
        <p:nvPicPr>
          <p:cNvPr id="14" name="Picture 13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94" y="3752683"/>
            <a:ext cx="3338204" cy="806371"/>
          </a:xfrm>
          <a:prstGeom prst="rect">
            <a:avLst/>
          </a:prstGeom>
        </p:spPr>
      </p:pic>
      <p:pic>
        <p:nvPicPr>
          <p:cNvPr id="15" name="Picture 14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8" y="3752683"/>
            <a:ext cx="3338204" cy="806371"/>
          </a:xfrm>
          <a:prstGeom prst="rect">
            <a:avLst/>
          </a:prstGeom>
        </p:spPr>
      </p:pic>
      <p:pic>
        <p:nvPicPr>
          <p:cNvPr id="16" name="Picture 15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94" y="4643875"/>
            <a:ext cx="3338204" cy="806371"/>
          </a:xfrm>
          <a:prstGeom prst="rect">
            <a:avLst/>
          </a:prstGeom>
        </p:spPr>
      </p:pic>
      <p:pic>
        <p:nvPicPr>
          <p:cNvPr id="17" name="Picture 16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8" y="4643875"/>
            <a:ext cx="3338204" cy="8063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9439" y="1649592"/>
            <a:ext cx="6795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 smtClean="0">
                <a:solidFill>
                  <a:schemeClr val="bg1"/>
                </a:solidFill>
                <a:latin typeface="Roboto"/>
              </a:rPr>
              <a:t>L’Andreu va néixer el 15 de març de 1998. Quina de les xifres següents és la més segura com a PIN de la seva targeta de dèbit?</a:t>
            </a:r>
            <a:endParaRPr lang="ca-ES" sz="2400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8392" y="3939827"/>
            <a:ext cx="218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schemeClr val="bg1"/>
                </a:solidFill>
                <a:latin typeface="Roboto"/>
              </a:rPr>
              <a:t>A: 1475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8478" y="3949367"/>
            <a:ext cx="218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schemeClr val="bg1"/>
                </a:solidFill>
                <a:latin typeface="Roboto"/>
              </a:rPr>
              <a:t>B: 1503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18392" y="4849893"/>
            <a:ext cx="218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schemeClr val="bg1"/>
                </a:solidFill>
                <a:latin typeface="Roboto"/>
              </a:rPr>
              <a:t>C: 1998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8477" y="4849893"/>
            <a:ext cx="299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bg1"/>
                </a:solidFill>
                <a:latin typeface="Roboto"/>
              </a:rPr>
              <a:t>D: 1234</a:t>
            </a:r>
            <a:endParaRPr lang="ca-ES" dirty="0">
              <a:solidFill>
                <a:schemeClr val="bg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9889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2.Preguntes.wav"/>
          </p:stSnd>
        </p:sndAc>
      </p:transition>
    </mc:Choice>
    <mc:Fallback>
      <p:transition spd="slow">
        <p:sndAc>
          <p:stSnd>
            <p:snd r:embed="rId2" name="2.Pregunt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curso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540" y="-171842"/>
            <a:ext cx="10013080" cy="71788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6198" y="6387821"/>
            <a:ext cx="3564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©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Fundació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Privada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Institut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d’Estudis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Financers.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Reservats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tots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els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 smtClean="0">
                <a:solidFill>
                  <a:schemeClr val="bg2"/>
                </a:solidFill>
                <a:latin typeface="Roboto Bold"/>
                <a:cs typeface="Roboto Bold"/>
              </a:rPr>
              <a:t>drets</a:t>
            </a:r>
            <a:endParaRPr lang="en-US" sz="800" dirty="0">
              <a:solidFill>
                <a:schemeClr val="bg2"/>
              </a:solidFill>
              <a:latin typeface="Roboto Bold"/>
              <a:cs typeface="Roboto Bold"/>
            </a:endParaRPr>
          </a:p>
        </p:txBody>
      </p:sp>
      <p:pic>
        <p:nvPicPr>
          <p:cNvPr id="13" name="Picture 12" descr="Recurso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2" y="1370206"/>
            <a:ext cx="7517037" cy="1759102"/>
          </a:xfrm>
          <a:prstGeom prst="rect">
            <a:avLst/>
          </a:prstGeom>
        </p:spPr>
      </p:pic>
      <p:pic>
        <p:nvPicPr>
          <p:cNvPr id="14" name="Picture 13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94" y="3752683"/>
            <a:ext cx="3338204" cy="806371"/>
          </a:xfrm>
          <a:prstGeom prst="rect">
            <a:avLst/>
          </a:prstGeom>
        </p:spPr>
      </p:pic>
      <p:pic>
        <p:nvPicPr>
          <p:cNvPr id="15" name="Picture 14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8" y="3752683"/>
            <a:ext cx="3338204" cy="806371"/>
          </a:xfrm>
          <a:prstGeom prst="rect">
            <a:avLst/>
          </a:prstGeom>
        </p:spPr>
      </p:pic>
      <p:pic>
        <p:nvPicPr>
          <p:cNvPr id="16" name="Picture 15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94" y="4643875"/>
            <a:ext cx="3338204" cy="806371"/>
          </a:xfrm>
          <a:prstGeom prst="rect">
            <a:avLst/>
          </a:prstGeom>
        </p:spPr>
      </p:pic>
      <p:pic>
        <p:nvPicPr>
          <p:cNvPr id="17" name="Picture 16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8" y="4643875"/>
            <a:ext cx="3338204" cy="8063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9439" y="1649592"/>
            <a:ext cx="6795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solidFill>
                  <a:schemeClr val="bg1"/>
                </a:solidFill>
                <a:latin typeface="Roboto"/>
              </a:rPr>
              <a:t>L’Andreu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va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néixer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el 15 de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març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de 1998. Quina de les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xifres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següents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és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la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més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segura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com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a PIN de la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seva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targeta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de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dèbit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?</a:t>
            </a:r>
          </a:p>
        </p:txBody>
      </p:sp>
      <p:pic>
        <p:nvPicPr>
          <p:cNvPr id="19" name="Picture 5" descr="EFEC-Cincdecinc-Blausoluci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05" y="3790632"/>
            <a:ext cx="3390093" cy="768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8392" y="3939827"/>
            <a:ext cx="218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schemeClr val="bg1"/>
                </a:solidFill>
                <a:latin typeface="Roboto"/>
              </a:rPr>
              <a:t>A: 1475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8478" y="3949367"/>
            <a:ext cx="218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schemeClr val="bg1"/>
                </a:solidFill>
                <a:latin typeface="Roboto"/>
              </a:rPr>
              <a:t>B: 1503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18392" y="4849893"/>
            <a:ext cx="218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schemeClr val="bg1"/>
                </a:solidFill>
                <a:latin typeface="Roboto"/>
              </a:rPr>
              <a:t>C: 1998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8477" y="4849893"/>
            <a:ext cx="299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bg1"/>
                </a:solidFill>
                <a:latin typeface="Roboto"/>
              </a:rPr>
              <a:t>D: </a:t>
            </a:r>
            <a:r>
              <a:rPr lang="es-ES" dirty="0">
                <a:solidFill>
                  <a:schemeClr val="bg1"/>
                </a:solidFill>
                <a:latin typeface="Roboto"/>
              </a:rPr>
              <a:t>1234</a:t>
            </a:r>
          </a:p>
        </p:txBody>
      </p:sp>
    </p:spTree>
    <p:extLst>
      <p:ext uri="{BB962C8B-B14F-4D97-AF65-F5344CB8AC3E}">
        <p14:creationId xmlns:p14="http://schemas.microsoft.com/office/powerpoint/2010/main" val="130439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3.Resposta.wav"/>
          </p:stSnd>
        </p:sndAc>
      </p:transition>
    </mc:Choice>
    <mc:Fallback>
      <p:transition spd="slow">
        <p:sndAc>
          <p:stSnd>
            <p:snd r:embed="rId2" name="3.Respost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urso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540" y="-171842"/>
            <a:ext cx="10013080" cy="7178838"/>
          </a:xfrm>
          <a:prstGeom prst="rect">
            <a:avLst/>
          </a:prstGeom>
        </p:spPr>
      </p:pic>
      <p:pic>
        <p:nvPicPr>
          <p:cNvPr id="3" name="Picture 2" descr="Recurso 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11" y="2298700"/>
            <a:ext cx="5397430" cy="1597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0101" y="2450177"/>
            <a:ext cx="1720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Roboto Medium"/>
                <a:cs typeface="Roboto Medium"/>
              </a:rPr>
              <a:t>5</a:t>
            </a:r>
            <a:r>
              <a:rPr lang="en-US" sz="7200" dirty="0" smtClean="0">
                <a:solidFill>
                  <a:schemeClr val="bg1"/>
                </a:solidFill>
                <a:latin typeface="Roboto Medium"/>
                <a:cs typeface="Roboto Medium"/>
              </a:rPr>
              <a:t>/5</a:t>
            </a:r>
            <a:endParaRPr lang="en-US" sz="7200" dirty="0">
              <a:solidFill>
                <a:schemeClr val="bg1"/>
              </a:solidFill>
              <a:latin typeface="Roboto Medium"/>
              <a:cs typeface="Roboto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6198" y="6387821"/>
            <a:ext cx="3564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©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Fundació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Privada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Institut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d’Estudis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Financers.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Reservats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tots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els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 smtClean="0">
                <a:solidFill>
                  <a:schemeClr val="bg2"/>
                </a:solidFill>
                <a:latin typeface="Roboto Bold"/>
                <a:cs typeface="Roboto Bold"/>
              </a:rPr>
              <a:t>drets</a:t>
            </a:r>
            <a:endParaRPr lang="en-US" sz="800" dirty="0">
              <a:solidFill>
                <a:schemeClr val="bg2"/>
              </a:solidFill>
              <a:latin typeface="Roboto Bold"/>
              <a:cs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4141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curso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540" y="-171842"/>
            <a:ext cx="10013080" cy="71788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6198" y="6387821"/>
            <a:ext cx="3564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©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Fundació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Privada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Institut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d’Estudis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Financers.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Reservats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tots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els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 smtClean="0">
                <a:solidFill>
                  <a:schemeClr val="bg2"/>
                </a:solidFill>
                <a:latin typeface="Roboto Bold"/>
                <a:cs typeface="Roboto Bold"/>
              </a:rPr>
              <a:t>drets</a:t>
            </a:r>
            <a:endParaRPr lang="en-US" sz="800" dirty="0">
              <a:solidFill>
                <a:schemeClr val="bg2"/>
              </a:solidFill>
              <a:latin typeface="Roboto Bold"/>
              <a:cs typeface="Roboto Bold"/>
            </a:endParaRPr>
          </a:p>
        </p:txBody>
      </p:sp>
      <p:pic>
        <p:nvPicPr>
          <p:cNvPr id="13" name="Picture 12" descr="Recurso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2" y="1370206"/>
            <a:ext cx="7517037" cy="1759102"/>
          </a:xfrm>
          <a:prstGeom prst="rect">
            <a:avLst/>
          </a:prstGeom>
        </p:spPr>
      </p:pic>
      <p:pic>
        <p:nvPicPr>
          <p:cNvPr id="14" name="Picture 13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94" y="3752683"/>
            <a:ext cx="3338204" cy="806371"/>
          </a:xfrm>
          <a:prstGeom prst="rect">
            <a:avLst/>
          </a:prstGeom>
        </p:spPr>
      </p:pic>
      <p:pic>
        <p:nvPicPr>
          <p:cNvPr id="15" name="Picture 14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8" y="3752683"/>
            <a:ext cx="3338204" cy="806371"/>
          </a:xfrm>
          <a:prstGeom prst="rect">
            <a:avLst/>
          </a:prstGeom>
        </p:spPr>
      </p:pic>
      <p:pic>
        <p:nvPicPr>
          <p:cNvPr id="16" name="Picture 15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94" y="4643875"/>
            <a:ext cx="3338204" cy="806371"/>
          </a:xfrm>
          <a:prstGeom prst="rect">
            <a:avLst/>
          </a:prstGeom>
        </p:spPr>
      </p:pic>
      <p:pic>
        <p:nvPicPr>
          <p:cNvPr id="17" name="Picture 16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8" y="4643875"/>
            <a:ext cx="3338204" cy="8063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5322" y="1649592"/>
            <a:ext cx="582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Roboto"/>
              </a:rPr>
              <a:t>Si la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meva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entitat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em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demana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per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correu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electrònic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que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introdueixi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les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claus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de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seguretat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que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haig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de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fer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5445" y="3956605"/>
            <a:ext cx="332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/>
              </a:rPr>
              <a:t>A: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Enviar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-les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immediatament</a:t>
            </a:r>
            <a:endParaRPr lang="en-US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6533" y="3966145"/>
            <a:ext cx="3414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/>
              </a:rPr>
              <a:t>B: No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enviar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-les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mai</a:t>
            </a:r>
            <a:endParaRPr lang="en-US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5444" y="4866671"/>
            <a:ext cx="32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/>
              </a:rPr>
              <a:t>C: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Enviar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-ne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unes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de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falses</a:t>
            </a:r>
            <a:endParaRPr lang="en-US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6532" y="4866671"/>
            <a:ext cx="3216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/>
              </a:rPr>
              <a:t>D: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Cancel·lar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 el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compte</a:t>
            </a:r>
            <a:endParaRPr lang="en-US" dirty="0">
              <a:solidFill>
                <a:schemeClr val="bg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5677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2.Preguntes.wav"/>
          </p:stSnd>
        </p:sndAc>
      </p:transition>
    </mc:Choice>
    <mc:Fallback>
      <p:transition spd="slow">
        <p:sndAc>
          <p:stSnd>
            <p:snd r:embed="rId2" name="2.Pregunt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curso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540" y="-171842"/>
            <a:ext cx="10013080" cy="71788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6198" y="6387821"/>
            <a:ext cx="3564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©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Fundació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Privada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Institut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d’Estudis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Financers.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Reservats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tots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els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 smtClean="0">
                <a:solidFill>
                  <a:schemeClr val="bg2"/>
                </a:solidFill>
                <a:latin typeface="Roboto Bold"/>
                <a:cs typeface="Roboto Bold"/>
              </a:rPr>
              <a:t>drets</a:t>
            </a:r>
            <a:endParaRPr lang="en-US" sz="800" dirty="0">
              <a:solidFill>
                <a:schemeClr val="bg2"/>
              </a:solidFill>
              <a:latin typeface="Roboto Bold"/>
              <a:cs typeface="Roboto Bold"/>
            </a:endParaRPr>
          </a:p>
        </p:txBody>
      </p:sp>
      <p:pic>
        <p:nvPicPr>
          <p:cNvPr id="13" name="Picture 12" descr="Recurso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2" y="1370206"/>
            <a:ext cx="7517037" cy="1759102"/>
          </a:xfrm>
          <a:prstGeom prst="rect">
            <a:avLst/>
          </a:prstGeom>
        </p:spPr>
      </p:pic>
      <p:pic>
        <p:nvPicPr>
          <p:cNvPr id="14" name="Picture 13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94" y="3752683"/>
            <a:ext cx="3338204" cy="806371"/>
          </a:xfrm>
          <a:prstGeom prst="rect">
            <a:avLst/>
          </a:prstGeom>
        </p:spPr>
      </p:pic>
      <p:pic>
        <p:nvPicPr>
          <p:cNvPr id="15" name="Picture 14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8" y="3752683"/>
            <a:ext cx="3338204" cy="806371"/>
          </a:xfrm>
          <a:prstGeom prst="rect">
            <a:avLst/>
          </a:prstGeom>
        </p:spPr>
      </p:pic>
      <p:pic>
        <p:nvPicPr>
          <p:cNvPr id="16" name="Picture 15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94" y="4643875"/>
            <a:ext cx="3338204" cy="806371"/>
          </a:xfrm>
          <a:prstGeom prst="rect">
            <a:avLst/>
          </a:prstGeom>
        </p:spPr>
      </p:pic>
      <p:pic>
        <p:nvPicPr>
          <p:cNvPr id="17" name="Picture 16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8" y="4643875"/>
            <a:ext cx="3338204" cy="8063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5322" y="1649592"/>
            <a:ext cx="582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Roboto"/>
              </a:rPr>
              <a:t>Si la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meva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entitat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em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demana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per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correu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electrònic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que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introdueixi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les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claus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de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seguretat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que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haig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de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fer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5445" y="3956605"/>
            <a:ext cx="332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/>
              </a:rPr>
              <a:t>A: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Enviar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-les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immediatament</a:t>
            </a:r>
            <a:endParaRPr lang="en-US" dirty="0">
              <a:solidFill>
                <a:schemeClr val="bg1"/>
              </a:solidFill>
              <a:latin typeface="Roboto"/>
            </a:endParaRPr>
          </a:p>
        </p:txBody>
      </p:sp>
      <p:pic>
        <p:nvPicPr>
          <p:cNvPr id="18" name="Picture 5" descr="EFEC-Cincdecinc-Blausoluci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8" y="3771657"/>
            <a:ext cx="3390093" cy="768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06533" y="3966145"/>
            <a:ext cx="3414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/>
              </a:rPr>
              <a:t>B: No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enviar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-les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mai</a:t>
            </a:r>
            <a:endParaRPr lang="en-US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6532" y="4866671"/>
            <a:ext cx="3216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/>
              </a:rPr>
              <a:t>D: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Cancel·lar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 el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compte</a:t>
            </a:r>
            <a:endParaRPr lang="en-US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1325444" y="4866671"/>
            <a:ext cx="32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/>
              </a:rPr>
              <a:t>C: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Enviar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-ne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unes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de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falses</a:t>
            </a:r>
            <a:endParaRPr lang="en-US" dirty="0">
              <a:solidFill>
                <a:schemeClr val="bg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7057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3.Resposta.wav"/>
          </p:stSnd>
        </p:sndAc>
      </p:transition>
    </mc:Choice>
    <mc:Fallback>
      <p:transition spd="slow">
        <p:sndAc>
          <p:stSnd>
            <p:snd r:embed="rId2" name="3.Respost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urso 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534" y="-200518"/>
            <a:ext cx="10131068" cy="7244562"/>
          </a:xfrm>
          <a:prstGeom prst="rect">
            <a:avLst/>
          </a:prstGeom>
        </p:spPr>
      </p:pic>
      <p:pic>
        <p:nvPicPr>
          <p:cNvPr id="5" name="Picture 4" descr="Recurso 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57" y="5460959"/>
            <a:ext cx="2886198" cy="569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6198" y="6387821"/>
            <a:ext cx="3564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©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Fundació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Privada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Institut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d’Estudis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Financers.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Reservats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tots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els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 smtClean="0">
                <a:solidFill>
                  <a:schemeClr val="bg2"/>
                </a:solidFill>
                <a:latin typeface="Roboto Bold"/>
                <a:cs typeface="Roboto Bold"/>
              </a:rPr>
              <a:t>drets</a:t>
            </a:r>
            <a:endParaRPr lang="en-US" sz="800" dirty="0">
              <a:solidFill>
                <a:schemeClr val="bg2"/>
              </a:solidFill>
              <a:latin typeface="Roboto Bold"/>
              <a:cs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38105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4.Aplaudiments.wav"/>
          </p:stSnd>
        </p:sndAc>
      </p:transition>
    </mc:Choice>
    <mc:Fallback>
      <p:transition spd="slow">
        <p:sndAc>
          <p:stSnd>
            <p:snd r:embed="rId2" name="4.Aplaudiment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urso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540" y="-171842"/>
            <a:ext cx="10013080" cy="7178838"/>
          </a:xfrm>
          <a:prstGeom prst="rect">
            <a:avLst/>
          </a:prstGeom>
        </p:spPr>
      </p:pic>
      <p:pic>
        <p:nvPicPr>
          <p:cNvPr id="3" name="Picture 2" descr="Recurso 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11" y="2298700"/>
            <a:ext cx="5397430" cy="1597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0101" y="2450177"/>
            <a:ext cx="1720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boto Medium"/>
                <a:cs typeface="Roboto Medium"/>
              </a:rPr>
              <a:t>1/5</a:t>
            </a:r>
            <a:endParaRPr lang="en-US" sz="7200" dirty="0">
              <a:solidFill>
                <a:schemeClr val="bg1"/>
              </a:solidFill>
              <a:latin typeface="Roboto Medium"/>
              <a:cs typeface="Roboto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6198" y="6387821"/>
            <a:ext cx="3564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©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Fundació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Privada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Institut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d’Estudis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Financers.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Reservats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tots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els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 smtClean="0">
                <a:solidFill>
                  <a:schemeClr val="bg2"/>
                </a:solidFill>
                <a:latin typeface="Roboto Bold"/>
                <a:cs typeface="Roboto Bold"/>
              </a:rPr>
              <a:t>drets</a:t>
            </a:r>
            <a:endParaRPr lang="en-US" sz="800" dirty="0">
              <a:solidFill>
                <a:schemeClr val="bg2"/>
              </a:solidFill>
              <a:latin typeface="Roboto Bold"/>
              <a:cs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2649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curso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540" y="-171842"/>
            <a:ext cx="10013080" cy="71788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6198" y="6387821"/>
            <a:ext cx="3564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©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Fundació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Privada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Institut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d’Estudis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Financers.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Reservats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tots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els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 smtClean="0">
                <a:solidFill>
                  <a:schemeClr val="bg2"/>
                </a:solidFill>
                <a:latin typeface="Roboto Bold"/>
                <a:cs typeface="Roboto Bold"/>
              </a:rPr>
              <a:t>drets</a:t>
            </a:r>
            <a:endParaRPr lang="en-US" sz="800" dirty="0">
              <a:solidFill>
                <a:schemeClr val="bg2"/>
              </a:solidFill>
              <a:latin typeface="Roboto Bold"/>
              <a:cs typeface="Roboto Bold"/>
            </a:endParaRPr>
          </a:p>
        </p:txBody>
      </p:sp>
      <p:pic>
        <p:nvPicPr>
          <p:cNvPr id="13" name="Picture 12" descr="Recurso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2" y="1370206"/>
            <a:ext cx="7517037" cy="1759102"/>
          </a:xfrm>
          <a:prstGeom prst="rect">
            <a:avLst/>
          </a:prstGeom>
        </p:spPr>
      </p:pic>
      <p:pic>
        <p:nvPicPr>
          <p:cNvPr id="14" name="Picture 13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94" y="3752683"/>
            <a:ext cx="3338204" cy="806371"/>
          </a:xfrm>
          <a:prstGeom prst="rect">
            <a:avLst/>
          </a:prstGeom>
        </p:spPr>
      </p:pic>
      <p:pic>
        <p:nvPicPr>
          <p:cNvPr id="15" name="Picture 14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8" y="3752683"/>
            <a:ext cx="3338204" cy="806371"/>
          </a:xfrm>
          <a:prstGeom prst="rect">
            <a:avLst/>
          </a:prstGeom>
        </p:spPr>
      </p:pic>
      <p:pic>
        <p:nvPicPr>
          <p:cNvPr id="16" name="Picture 15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94" y="4643875"/>
            <a:ext cx="3338204" cy="806371"/>
          </a:xfrm>
          <a:prstGeom prst="rect">
            <a:avLst/>
          </a:prstGeom>
        </p:spPr>
      </p:pic>
      <p:pic>
        <p:nvPicPr>
          <p:cNvPr id="17" name="Picture 16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8" y="4643875"/>
            <a:ext cx="3338204" cy="8063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8753" y="1649592"/>
            <a:ext cx="6236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Roboto"/>
              </a:rPr>
              <a:t>No he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tastat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mai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la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llet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de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civada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, me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l’han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recomanat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. Al súper hi ha 3 ofertes, quina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és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la que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surt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millor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7724" y="3956605"/>
            <a:ext cx="271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/>
              </a:rPr>
              <a:t>A: Una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ampolla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 a 0,99€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8143" y="3873866"/>
            <a:ext cx="2986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Roboto"/>
              </a:rPr>
              <a:t>B: </a:t>
            </a:r>
            <a:r>
              <a:rPr lang="fr-FR" dirty="0">
                <a:solidFill>
                  <a:schemeClr val="bg1"/>
                </a:solidFill>
                <a:latin typeface="Roboto"/>
              </a:rPr>
              <a:t>Un paquet de 6 </a:t>
            </a:r>
            <a:r>
              <a:rPr lang="fr-FR" dirty="0" err="1">
                <a:solidFill>
                  <a:schemeClr val="bg1"/>
                </a:solidFill>
                <a:latin typeface="Roboto"/>
              </a:rPr>
              <a:t>ampolles</a:t>
            </a:r>
            <a:r>
              <a:rPr lang="fr-FR" dirty="0">
                <a:solidFill>
                  <a:schemeClr val="bg1"/>
                </a:solidFill>
                <a:latin typeface="Roboto"/>
              </a:rPr>
              <a:t> a </a:t>
            </a:r>
            <a:r>
              <a:rPr lang="fr-FR" dirty="0" smtClean="0">
                <a:solidFill>
                  <a:schemeClr val="bg1"/>
                </a:solidFill>
                <a:latin typeface="Roboto"/>
              </a:rPr>
              <a:t>5€</a:t>
            </a:r>
            <a:endParaRPr lang="fr-FR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7724" y="4732447"/>
            <a:ext cx="271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/>
              </a:rPr>
              <a:t>C: Un «mega-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paquet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» de 36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ampolles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 a 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25€</a:t>
            </a:r>
            <a:endParaRPr lang="en-US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8143" y="4732447"/>
            <a:ext cx="341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Roboto"/>
              </a:rPr>
              <a:t>D: </a:t>
            </a:r>
            <a:r>
              <a:rPr lang="es-ES" dirty="0" err="1">
                <a:solidFill>
                  <a:schemeClr val="bg1"/>
                </a:solidFill>
                <a:latin typeface="Roboto"/>
              </a:rPr>
              <a:t>Són</a:t>
            </a:r>
            <a:r>
              <a:rPr lang="es-ES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Roboto"/>
              </a:rPr>
              <a:t>iguals</a:t>
            </a:r>
            <a:r>
              <a:rPr lang="es-ES" dirty="0">
                <a:solidFill>
                  <a:schemeClr val="bg1"/>
                </a:solidFill>
                <a:latin typeface="Roboto"/>
              </a:rPr>
              <a:t>, </a:t>
            </a:r>
            <a:r>
              <a:rPr lang="es-ES" dirty="0" err="1">
                <a:solidFill>
                  <a:schemeClr val="bg1"/>
                </a:solidFill>
                <a:latin typeface="Roboto"/>
              </a:rPr>
              <a:t>perquè</a:t>
            </a:r>
            <a:r>
              <a:rPr lang="es-ES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Roboto"/>
              </a:rPr>
              <a:t>sempre</a:t>
            </a:r>
            <a:r>
              <a:rPr lang="es-ES" dirty="0">
                <a:solidFill>
                  <a:schemeClr val="bg1"/>
                </a:solidFill>
                <a:latin typeface="Roboto"/>
              </a:rPr>
              <a:t> me </a:t>
            </a:r>
            <a:r>
              <a:rPr lang="es-ES" dirty="0" err="1">
                <a:solidFill>
                  <a:schemeClr val="bg1"/>
                </a:solidFill>
                <a:latin typeface="Roboto"/>
              </a:rPr>
              <a:t>n’emporto</a:t>
            </a:r>
            <a:r>
              <a:rPr lang="es-ES" dirty="0">
                <a:solidFill>
                  <a:schemeClr val="bg1"/>
                </a:solidFill>
                <a:latin typeface="Roboto"/>
              </a:rPr>
              <a:t> una de </a:t>
            </a:r>
            <a:r>
              <a:rPr lang="es-ES" dirty="0" err="1">
                <a:solidFill>
                  <a:schemeClr val="bg1"/>
                </a:solidFill>
                <a:latin typeface="Roboto"/>
              </a:rPr>
              <a:t>franc</a:t>
            </a:r>
            <a:endParaRPr lang="es-ES" dirty="0">
              <a:solidFill>
                <a:schemeClr val="bg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844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2.Preguntes.wav"/>
          </p:stSnd>
        </p:sndAc>
      </p:transition>
    </mc:Choice>
    <mc:Fallback>
      <p:transition spd="slow">
        <p:sndAc>
          <p:stSnd>
            <p:snd r:embed="rId2" name="2.Pregunt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curso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540" y="-171842"/>
            <a:ext cx="10013080" cy="71788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6198" y="6387821"/>
            <a:ext cx="3564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©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Fundació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Privada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Institut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d’Estudis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Financers.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Reservats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tots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els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 smtClean="0">
                <a:solidFill>
                  <a:schemeClr val="bg2"/>
                </a:solidFill>
                <a:latin typeface="Roboto Bold"/>
                <a:cs typeface="Roboto Bold"/>
              </a:rPr>
              <a:t>drets</a:t>
            </a:r>
            <a:endParaRPr lang="en-US" sz="800" dirty="0">
              <a:solidFill>
                <a:schemeClr val="bg2"/>
              </a:solidFill>
              <a:latin typeface="Roboto Bold"/>
              <a:cs typeface="Roboto Bold"/>
            </a:endParaRPr>
          </a:p>
        </p:txBody>
      </p:sp>
      <p:pic>
        <p:nvPicPr>
          <p:cNvPr id="13" name="Picture 12" descr="Recurso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2" y="1370206"/>
            <a:ext cx="7517037" cy="1759102"/>
          </a:xfrm>
          <a:prstGeom prst="rect">
            <a:avLst/>
          </a:prstGeom>
        </p:spPr>
      </p:pic>
      <p:pic>
        <p:nvPicPr>
          <p:cNvPr id="14" name="Picture 13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94" y="3752683"/>
            <a:ext cx="3338204" cy="806371"/>
          </a:xfrm>
          <a:prstGeom prst="rect">
            <a:avLst/>
          </a:prstGeom>
        </p:spPr>
      </p:pic>
      <p:pic>
        <p:nvPicPr>
          <p:cNvPr id="15" name="Picture 14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8" y="3752683"/>
            <a:ext cx="3338204" cy="806371"/>
          </a:xfrm>
          <a:prstGeom prst="rect">
            <a:avLst/>
          </a:prstGeom>
        </p:spPr>
      </p:pic>
      <p:pic>
        <p:nvPicPr>
          <p:cNvPr id="16" name="Picture 15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94" y="4643875"/>
            <a:ext cx="3338204" cy="806371"/>
          </a:xfrm>
          <a:prstGeom prst="rect">
            <a:avLst/>
          </a:prstGeom>
        </p:spPr>
      </p:pic>
      <p:pic>
        <p:nvPicPr>
          <p:cNvPr id="17" name="Picture 16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8" y="4643875"/>
            <a:ext cx="3338204" cy="8063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8753" y="1649592"/>
            <a:ext cx="6236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Roboto"/>
              </a:rPr>
              <a:t>No he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tastat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mai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la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llet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de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civada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, me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l’han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recomanat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. Al súper hi ha 3 ofertes, quina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és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la que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surt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millor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?</a:t>
            </a:r>
          </a:p>
        </p:txBody>
      </p:sp>
      <p:pic>
        <p:nvPicPr>
          <p:cNvPr id="20" name="Picture 5" descr="EFEC-Cincdecinc-Blausoluci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60" y="3773838"/>
            <a:ext cx="3390093" cy="768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7724" y="3956605"/>
            <a:ext cx="271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/>
              </a:rPr>
              <a:t>A: Una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ampolla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 a 0,99€</a:t>
            </a:r>
          </a:p>
        </p:txBody>
      </p:sp>
      <p:pic>
        <p:nvPicPr>
          <p:cNvPr id="19" name="Picture 5" descr="EFEC-Cincdecinc-Blausoluci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33" y="3773838"/>
            <a:ext cx="3390093" cy="768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8143" y="3873866"/>
            <a:ext cx="2986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Roboto"/>
              </a:rPr>
              <a:t>B: </a:t>
            </a:r>
            <a:r>
              <a:rPr lang="fr-FR" dirty="0">
                <a:solidFill>
                  <a:schemeClr val="bg1"/>
                </a:solidFill>
                <a:latin typeface="Roboto"/>
              </a:rPr>
              <a:t>Un paquet de 6 </a:t>
            </a:r>
            <a:r>
              <a:rPr lang="fr-FR" dirty="0" err="1">
                <a:solidFill>
                  <a:schemeClr val="bg1"/>
                </a:solidFill>
                <a:latin typeface="Roboto"/>
              </a:rPr>
              <a:t>ampolles</a:t>
            </a:r>
            <a:r>
              <a:rPr lang="fr-FR" dirty="0">
                <a:solidFill>
                  <a:schemeClr val="bg1"/>
                </a:solidFill>
                <a:latin typeface="Roboto"/>
              </a:rPr>
              <a:t> a </a:t>
            </a:r>
            <a:r>
              <a:rPr lang="fr-FR" dirty="0" smtClean="0">
                <a:solidFill>
                  <a:schemeClr val="bg1"/>
                </a:solidFill>
                <a:latin typeface="Roboto"/>
              </a:rPr>
              <a:t>5€</a:t>
            </a:r>
            <a:endParaRPr lang="fr-FR" dirty="0">
              <a:solidFill>
                <a:schemeClr val="bg1"/>
              </a:solidFill>
              <a:latin typeface="Roboto"/>
            </a:endParaRPr>
          </a:p>
        </p:txBody>
      </p:sp>
      <p:pic>
        <p:nvPicPr>
          <p:cNvPr id="18" name="Picture 5" descr="EFEC-Cincdecinc-Blausoluci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60" y="4662849"/>
            <a:ext cx="3390093" cy="7684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7724" y="4732447"/>
            <a:ext cx="271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/>
              </a:rPr>
              <a:t>C: Un «mega-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paquet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» de 36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ampolles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 a 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25€</a:t>
            </a:r>
            <a:endParaRPr lang="en-US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8143" y="4732447"/>
            <a:ext cx="341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Roboto"/>
              </a:rPr>
              <a:t>D: </a:t>
            </a:r>
            <a:r>
              <a:rPr lang="es-ES" dirty="0" err="1">
                <a:solidFill>
                  <a:schemeClr val="bg1"/>
                </a:solidFill>
                <a:latin typeface="Roboto"/>
              </a:rPr>
              <a:t>Són</a:t>
            </a:r>
            <a:r>
              <a:rPr lang="es-ES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Roboto"/>
              </a:rPr>
              <a:t>iguals</a:t>
            </a:r>
            <a:r>
              <a:rPr lang="es-ES" dirty="0">
                <a:solidFill>
                  <a:schemeClr val="bg1"/>
                </a:solidFill>
                <a:latin typeface="Roboto"/>
              </a:rPr>
              <a:t>, </a:t>
            </a:r>
            <a:r>
              <a:rPr lang="es-ES" dirty="0" err="1">
                <a:solidFill>
                  <a:schemeClr val="bg1"/>
                </a:solidFill>
                <a:latin typeface="Roboto"/>
              </a:rPr>
              <a:t>perquè</a:t>
            </a:r>
            <a:r>
              <a:rPr lang="es-ES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Roboto"/>
              </a:rPr>
              <a:t>sempre</a:t>
            </a:r>
            <a:r>
              <a:rPr lang="es-ES" dirty="0">
                <a:solidFill>
                  <a:schemeClr val="bg1"/>
                </a:solidFill>
                <a:latin typeface="Roboto"/>
              </a:rPr>
              <a:t> me </a:t>
            </a:r>
            <a:r>
              <a:rPr lang="es-ES" dirty="0" err="1">
                <a:solidFill>
                  <a:schemeClr val="bg1"/>
                </a:solidFill>
                <a:latin typeface="Roboto"/>
              </a:rPr>
              <a:t>n’emporto</a:t>
            </a:r>
            <a:r>
              <a:rPr lang="es-ES" dirty="0">
                <a:solidFill>
                  <a:schemeClr val="bg1"/>
                </a:solidFill>
                <a:latin typeface="Roboto"/>
              </a:rPr>
              <a:t> una de </a:t>
            </a:r>
            <a:r>
              <a:rPr lang="es-ES" dirty="0" err="1">
                <a:solidFill>
                  <a:schemeClr val="bg1"/>
                </a:solidFill>
                <a:latin typeface="Roboto"/>
              </a:rPr>
              <a:t>franc</a:t>
            </a:r>
            <a:endParaRPr lang="es-ES" dirty="0">
              <a:solidFill>
                <a:schemeClr val="bg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0409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3.Resposta.wav"/>
          </p:stSnd>
        </p:sndAc>
      </p:transition>
    </mc:Choice>
    <mc:Fallback>
      <p:transition spd="slow">
        <p:sndAc>
          <p:stSnd>
            <p:snd r:embed="rId2" name="3.Respost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urso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540" y="-171842"/>
            <a:ext cx="10013080" cy="7178838"/>
          </a:xfrm>
          <a:prstGeom prst="rect">
            <a:avLst/>
          </a:prstGeom>
        </p:spPr>
      </p:pic>
      <p:pic>
        <p:nvPicPr>
          <p:cNvPr id="3" name="Picture 2" descr="Recurso 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11" y="2298700"/>
            <a:ext cx="5397430" cy="1597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0101" y="2450177"/>
            <a:ext cx="2086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boto Medium"/>
                <a:cs typeface="Roboto Medium"/>
              </a:rPr>
              <a:t>2/5</a:t>
            </a:r>
            <a:endParaRPr lang="en-US" sz="7200" dirty="0">
              <a:solidFill>
                <a:schemeClr val="bg1"/>
              </a:solidFill>
              <a:latin typeface="Roboto Medium"/>
              <a:cs typeface="Roboto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6198" y="6387821"/>
            <a:ext cx="3564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©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Fundació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Privada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Institut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d’Estudis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Financers.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Reservats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tots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els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 smtClean="0">
                <a:solidFill>
                  <a:schemeClr val="bg2"/>
                </a:solidFill>
                <a:latin typeface="Roboto Bold"/>
                <a:cs typeface="Roboto Bold"/>
              </a:rPr>
              <a:t>drets</a:t>
            </a:r>
            <a:endParaRPr lang="en-US" sz="800" dirty="0">
              <a:solidFill>
                <a:schemeClr val="bg2"/>
              </a:solidFill>
              <a:latin typeface="Roboto Bold"/>
              <a:cs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4141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curso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540" y="-171842"/>
            <a:ext cx="10013080" cy="71788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6198" y="6387821"/>
            <a:ext cx="3564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©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Fundació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Privada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Institut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d’Estudis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Financers.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Reservats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tots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els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 smtClean="0">
                <a:solidFill>
                  <a:schemeClr val="bg2"/>
                </a:solidFill>
                <a:latin typeface="Roboto Bold"/>
                <a:cs typeface="Roboto Bold"/>
              </a:rPr>
              <a:t>drets</a:t>
            </a:r>
            <a:endParaRPr lang="en-US" sz="800" dirty="0">
              <a:solidFill>
                <a:schemeClr val="bg2"/>
              </a:solidFill>
              <a:latin typeface="Roboto Bold"/>
              <a:cs typeface="Roboto Bold"/>
            </a:endParaRPr>
          </a:p>
        </p:txBody>
      </p:sp>
      <p:pic>
        <p:nvPicPr>
          <p:cNvPr id="13" name="Picture 12" descr="Recurso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2" y="1370206"/>
            <a:ext cx="7517037" cy="1759102"/>
          </a:xfrm>
          <a:prstGeom prst="rect">
            <a:avLst/>
          </a:prstGeom>
        </p:spPr>
      </p:pic>
      <p:pic>
        <p:nvPicPr>
          <p:cNvPr id="14" name="Picture 13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94" y="3752683"/>
            <a:ext cx="3338204" cy="806371"/>
          </a:xfrm>
          <a:prstGeom prst="rect">
            <a:avLst/>
          </a:prstGeom>
        </p:spPr>
      </p:pic>
      <p:pic>
        <p:nvPicPr>
          <p:cNvPr id="15" name="Picture 14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8" y="3752683"/>
            <a:ext cx="3338204" cy="806371"/>
          </a:xfrm>
          <a:prstGeom prst="rect">
            <a:avLst/>
          </a:prstGeom>
        </p:spPr>
      </p:pic>
      <p:pic>
        <p:nvPicPr>
          <p:cNvPr id="16" name="Picture 15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94" y="4643875"/>
            <a:ext cx="3338204" cy="806371"/>
          </a:xfrm>
          <a:prstGeom prst="rect">
            <a:avLst/>
          </a:prstGeom>
        </p:spPr>
      </p:pic>
      <p:pic>
        <p:nvPicPr>
          <p:cNvPr id="17" name="Picture 16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8" y="4643875"/>
            <a:ext cx="3338204" cy="8063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2298" y="1834257"/>
            <a:ext cx="5619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solidFill>
                  <a:schemeClr val="bg1"/>
                </a:solidFill>
                <a:latin typeface="Roboto"/>
              </a:rPr>
              <a:t>Quin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és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el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tipus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màxim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de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l’IRPF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a Catalunya per al </a:t>
            </a:r>
            <a:r>
              <a:rPr lang="es-ES" sz="2400" dirty="0" smtClean="0">
                <a:solidFill>
                  <a:schemeClr val="bg1"/>
                </a:solidFill>
                <a:latin typeface="Roboto"/>
              </a:rPr>
              <a:t>2018?</a:t>
            </a:r>
            <a:endParaRPr lang="es-ES" sz="2400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5504" y="3981772"/>
            <a:ext cx="264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Roboto"/>
              </a:rPr>
              <a:t>A: </a:t>
            </a:r>
            <a:r>
              <a:rPr lang="pt-BR" dirty="0" smtClean="0">
                <a:solidFill>
                  <a:schemeClr val="bg1"/>
                </a:solidFill>
                <a:latin typeface="Roboto"/>
              </a:rPr>
              <a:t>42%</a:t>
            </a:r>
            <a:endParaRPr lang="pt-BR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5590" y="3991312"/>
            <a:ext cx="218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Roboto"/>
              </a:rPr>
              <a:t>B: </a:t>
            </a:r>
            <a:r>
              <a:rPr lang="ca-ES" dirty="0" smtClean="0">
                <a:solidFill>
                  <a:schemeClr val="bg1"/>
                </a:solidFill>
                <a:latin typeface="Roboto"/>
              </a:rPr>
              <a:t>45%</a:t>
            </a:r>
            <a:endParaRPr lang="ca-ES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5504" y="4891838"/>
            <a:ext cx="218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/>
              </a:rPr>
              <a:t>C: 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48%</a:t>
            </a:r>
            <a:endParaRPr lang="en-US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5590" y="4891838"/>
            <a:ext cx="267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/>
              </a:rPr>
              <a:t>D: 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56%</a:t>
            </a:r>
            <a:endParaRPr lang="en-US" dirty="0">
              <a:solidFill>
                <a:schemeClr val="bg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7034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2.Preguntes.wav"/>
          </p:stSnd>
        </p:sndAc>
      </p:transition>
    </mc:Choice>
    <mc:Fallback>
      <p:transition spd="slow">
        <p:sndAc>
          <p:stSnd>
            <p:snd r:embed="rId2" name="2.Pregunt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curso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540" y="-171842"/>
            <a:ext cx="10013080" cy="71788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6198" y="6387821"/>
            <a:ext cx="3564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©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Fundació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Privada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Institut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d’Estudis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Financers.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Reservats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tots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els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 smtClean="0">
                <a:solidFill>
                  <a:schemeClr val="bg2"/>
                </a:solidFill>
                <a:latin typeface="Roboto Bold"/>
                <a:cs typeface="Roboto Bold"/>
              </a:rPr>
              <a:t>drets</a:t>
            </a:r>
            <a:endParaRPr lang="en-US" sz="800" dirty="0">
              <a:solidFill>
                <a:schemeClr val="bg2"/>
              </a:solidFill>
              <a:latin typeface="Roboto Bold"/>
              <a:cs typeface="Roboto Bold"/>
            </a:endParaRPr>
          </a:p>
        </p:txBody>
      </p:sp>
      <p:pic>
        <p:nvPicPr>
          <p:cNvPr id="13" name="Picture 12" descr="Recurso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2" y="1370206"/>
            <a:ext cx="7517037" cy="1759102"/>
          </a:xfrm>
          <a:prstGeom prst="rect">
            <a:avLst/>
          </a:prstGeom>
        </p:spPr>
      </p:pic>
      <p:pic>
        <p:nvPicPr>
          <p:cNvPr id="14" name="Picture 13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94" y="3752683"/>
            <a:ext cx="3338204" cy="806371"/>
          </a:xfrm>
          <a:prstGeom prst="rect">
            <a:avLst/>
          </a:prstGeom>
        </p:spPr>
      </p:pic>
      <p:pic>
        <p:nvPicPr>
          <p:cNvPr id="15" name="Picture 14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8" y="3752683"/>
            <a:ext cx="3338204" cy="806371"/>
          </a:xfrm>
          <a:prstGeom prst="rect">
            <a:avLst/>
          </a:prstGeom>
        </p:spPr>
      </p:pic>
      <p:pic>
        <p:nvPicPr>
          <p:cNvPr id="16" name="Picture 15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94" y="4643875"/>
            <a:ext cx="3338204" cy="806371"/>
          </a:xfrm>
          <a:prstGeom prst="rect">
            <a:avLst/>
          </a:prstGeom>
        </p:spPr>
      </p:pic>
      <p:pic>
        <p:nvPicPr>
          <p:cNvPr id="17" name="Picture 16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8" y="4643875"/>
            <a:ext cx="3338204" cy="8063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2298" y="1834257"/>
            <a:ext cx="5619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solidFill>
                  <a:schemeClr val="bg1"/>
                </a:solidFill>
                <a:latin typeface="Roboto"/>
              </a:rPr>
              <a:t>Quin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és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el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tipus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màxim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de </a:t>
            </a:r>
            <a:r>
              <a:rPr lang="es-ES" sz="2400" dirty="0" err="1">
                <a:solidFill>
                  <a:schemeClr val="bg1"/>
                </a:solidFill>
                <a:latin typeface="Roboto"/>
              </a:rPr>
              <a:t>l’IRPF</a:t>
            </a:r>
            <a:r>
              <a:rPr lang="es-ES" sz="2400" dirty="0">
                <a:solidFill>
                  <a:schemeClr val="bg1"/>
                </a:solidFill>
                <a:latin typeface="Roboto"/>
              </a:rPr>
              <a:t> a Catalunya per al </a:t>
            </a:r>
            <a:r>
              <a:rPr lang="es-ES" sz="2400" dirty="0" smtClean="0">
                <a:solidFill>
                  <a:schemeClr val="bg1"/>
                </a:solidFill>
                <a:latin typeface="Roboto"/>
              </a:rPr>
              <a:t>2018?</a:t>
            </a:r>
            <a:endParaRPr lang="es-ES" sz="2400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5504" y="3981772"/>
            <a:ext cx="264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Roboto"/>
              </a:rPr>
              <a:t>A: </a:t>
            </a:r>
            <a:r>
              <a:rPr lang="pt-BR" dirty="0" smtClean="0">
                <a:solidFill>
                  <a:schemeClr val="bg1"/>
                </a:solidFill>
                <a:latin typeface="Roboto"/>
              </a:rPr>
              <a:t>42%</a:t>
            </a:r>
            <a:endParaRPr lang="pt-BR" dirty="0">
              <a:solidFill>
                <a:schemeClr val="bg1"/>
              </a:solidFill>
              <a:latin typeface="Roboto"/>
            </a:endParaRPr>
          </a:p>
        </p:txBody>
      </p:sp>
      <p:pic>
        <p:nvPicPr>
          <p:cNvPr id="18" name="Picture 5" descr="EFEC-Cincdecinc-Blausoluci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29" y="4662849"/>
            <a:ext cx="3390093" cy="768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5590" y="3991312"/>
            <a:ext cx="218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Roboto"/>
              </a:rPr>
              <a:t>B: </a:t>
            </a:r>
            <a:r>
              <a:rPr lang="ca-ES" dirty="0" smtClean="0">
                <a:solidFill>
                  <a:schemeClr val="bg1"/>
                </a:solidFill>
                <a:latin typeface="Roboto"/>
              </a:rPr>
              <a:t>45%</a:t>
            </a:r>
            <a:endParaRPr lang="ca-ES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5504" y="4891838"/>
            <a:ext cx="218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/>
              </a:rPr>
              <a:t>C: 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48%</a:t>
            </a:r>
            <a:endParaRPr lang="en-US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5590" y="4891838"/>
            <a:ext cx="267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/>
              </a:rPr>
              <a:t>D: 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56%</a:t>
            </a:r>
            <a:endParaRPr lang="en-US" dirty="0">
              <a:solidFill>
                <a:schemeClr val="bg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4286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3.Resposta.wav"/>
          </p:stSnd>
        </p:sndAc>
      </p:transition>
    </mc:Choice>
    <mc:Fallback>
      <p:transition spd="slow">
        <p:sndAc>
          <p:stSnd>
            <p:snd r:embed="rId2" name="3.Respost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urso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540" y="-171842"/>
            <a:ext cx="10013080" cy="7178838"/>
          </a:xfrm>
          <a:prstGeom prst="rect">
            <a:avLst/>
          </a:prstGeom>
        </p:spPr>
      </p:pic>
      <p:pic>
        <p:nvPicPr>
          <p:cNvPr id="3" name="Picture 2" descr="Recurso 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11" y="2298700"/>
            <a:ext cx="5397430" cy="1597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0101" y="2450177"/>
            <a:ext cx="1720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Roboto Medium"/>
                <a:cs typeface="Roboto Medium"/>
              </a:rPr>
              <a:t>3</a:t>
            </a:r>
            <a:r>
              <a:rPr lang="en-US" sz="7200" dirty="0" smtClean="0">
                <a:solidFill>
                  <a:schemeClr val="bg1"/>
                </a:solidFill>
                <a:latin typeface="Roboto Medium"/>
                <a:cs typeface="Roboto Medium"/>
              </a:rPr>
              <a:t>/5</a:t>
            </a:r>
            <a:endParaRPr lang="en-US" sz="7200" dirty="0">
              <a:solidFill>
                <a:schemeClr val="bg1"/>
              </a:solidFill>
              <a:latin typeface="Roboto Medium"/>
              <a:cs typeface="Roboto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6198" y="6387821"/>
            <a:ext cx="3564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©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Fundació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Privada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Institut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d’Estudis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Financers.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Reservats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tots </a:t>
            </a:r>
            <a:r>
              <a:rPr lang="en-US" sz="800" dirty="0" err="1">
                <a:solidFill>
                  <a:schemeClr val="bg2"/>
                </a:solidFill>
                <a:latin typeface="Roboto Bold"/>
                <a:cs typeface="Roboto Bold"/>
              </a:rPr>
              <a:t>els</a:t>
            </a:r>
            <a:r>
              <a:rPr lang="en-US" sz="800" dirty="0">
                <a:solidFill>
                  <a:schemeClr val="bg2"/>
                </a:solidFill>
                <a:latin typeface="Roboto Bold"/>
                <a:cs typeface="Roboto Bold"/>
              </a:rPr>
              <a:t> </a:t>
            </a:r>
            <a:r>
              <a:rPr lang="en-US" sz="800" dirty="0" err="1" smtClean="0">
                <a:solidFill>
                  <a:schemeClr val="bg2"/>
                </a:solidFill>
                <a:latin typeface="Roboto Bold"/>
                <a:cs typeface="Roboto Bold"/>
              </a:rPr>
              <a:t>drets</a:t>
            </a:r>
            <a:endParaRPr lang="en-US" sz="800" dirty="0">
              <a:solidFill>
                <a:schemeClr val="bg2"/>
              </a:solidFill>
              <a:latin typeface="Roboto Bold"/>
              <a:cs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4141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curso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540" y="-171842"/>
            <a:ext cx="10013080" cy="71788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6198" y="6387821"/>
            <a:ext cx="3564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800" dirty="0" smtClean="0">
                <a:solidFill>
                  <a:schemeClr val="bg2"/>
                </a:solidFill>
                <a:latin typeface="Roboto Bold"/>
                <a:cs typeface="Roboto Bold"/>
              </a:rPr>
              <a:t>© Fundació Privada Institut d’Estudis Financers. Reservats tots els drets</a:t>
            </a:r>
            <a:endParaRPr lang="ca-ES" sz="800" dirty="0">
              <a:solidFill>
                <a:schemeClr val="bg2"/>
              </a:solidFill>
              <a:latin typeface="Roboto Bold"/>
              <a:cs typeface="Roboto Bold"/>
            </a:endParaRPr>
          </a:p>
        </p:txBody>
      </p:sp>
      <p:pic>
        <p:nvPicPr>
          <p:cNvPr id="13" name="Picture 12" descr="Recurso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2" y="1370206"/>
            <a:ext cx="7517037" cy="1759102"/>
          </a:xfrm>
          <a:prstGeom prst="rect">
            <a:avLst/>
          </a:prstGeom>
        </p:spPr>
      </p:pic>
      <p:pic>
        <p:nvPicPr>
          <p:cNvPr id="14" name="Picture 13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94" y="3752683"/>
            <a:ext cx="3338204" cy="806371"/>
          </a:xfrm>
          <a:prstGeom prst="rect">
            <a:avLst/>
          </a:prstGeom>
        </p:spPr>
      </p:pic>
      <p:pic>
        <p:nvPicPr>
          <p:cNvPr id="15" name="Picture 14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8" y="3752683"/>
            <a:ext cx="3338204" cy="806371"/>
          </a:xfrm>
          <a:prstGeom prst="rect">
            <a:avLst/>
          </a:prstGeom>
        </p:spPr>
      </p:pic>
      <p:pic>
        <p:nvPicPr>
          <p:cNvPr id="16" name="Picture 15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94" y="4643875"/>
            <a:ext cx="3338204" cy="806371"/>
          </a:xfrm>
          <a:prstGeom prst="rect">
            <a:avLst/>
          </a:prstGeom>
        </p:spPr>
      </p:pic>
      <p:pic>
        <p:nvPicPr>
          <p:cNvPr id="17" name="Picture 16" descr="Recurso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98" y="4643875"/>
            <a:ext cx="3338204" cy="8063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1764" y="1834258"/>
            <a:ext cx="617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 smtClean="0">
                <a:solidFill>
                  <a:schemeClr val="bg1"/>
                </a:solidFill>
                <a:latin typeface="Roboto"/>
              </a:rPr>
              <a:t>Quin dels països següents de la Unió Europea NO té l’euro com a moneda pròpia?</a:t>
            </a:r>
            <a:endParaRPr lang="ca-ES" sz="2400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1280" y="3973383"/>
            <a:ext cx="288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bg1"/>
                </a:solidFill>
                <a:latin typeface="Roboto"/>
              </a:rPr>
              <a:t>A: Irlanda</a:t>
            </a:r>
            <a:endParaRPr lang="ca-ES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5590" y="3982923"/>
            <a:ext cx="301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bg1"/>
                </a:solidFill>
                <a:latin typeface="Roboto"/>
              </a:rPr>
              <a:t>B: Polònia</a:t>
            </a:r>
            <a:endParaRPr lang="ca-ES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1280" y="4883449"/>
            <a:ext cx="297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bg1"/>
                </a:solidFill>
                <a:latin typeface="Roboto"/>
              </a:rPr>
              <a:t>C: Eslovàquia</a:t>
            </a:r>
            <a:endParaRPr lang="ca-ES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5590" y="4883449"/>
            <a:ext cx="301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schemeClr val="bg1"/>
                </a:solidFill>
                <a:latin typeface="Roboto"/>
              </a:rPr>
              <a:t>D: Àustria</a:t>
            </a:r>
          </a:p>
        </p:txBody>
      </p:sp>
    </p:spTree>
    <p:extLst>
      <p:ext uri="{BB962C8B-B14F-4D97-AF65-F5344CB8AC3E}">
        <p14:creationId xmlns:p14="http://schemas.microsoft.com/office/powerpoint/2010/main" val="387010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2.Preguntes.wav"/>
          </p:stSnd>
        </p:sndAc>
      </p:transition>
    </mc:Choice>
    <mc:Fallback>
      <p:transition spd="slow">
        <p:sndAc>
          <p:stSnd>
            <p:snd r:embed="rId2" name="2.Pregunt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604</Words>
  <Application>Microsoft Office PowerPoint</Application>
  <PresentationFormat>Presentación en pantalla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Roboto Bold</vt:lpstr>
      <vt:lpstr>Calibri</vt:lpstr>
      <vt:lpstr>Roboto Medium</vt:lpstr>
      <vt:lpstr>Roboto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giny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giny giny</dc:creator>
  <cp:lastModifiedBy>Auxiliar5</cp:lastModifiedBy>
  <cp:revision>38</cp:revision>
  <dcterms:created xsi:type="dcterms:W3CDTF">2017-09-04T07:54:32Z</dcterms:created>
  <dcterms:modified xsi:type="dcterms:W3CDTF">2018-09-27T15:44:09Z</dcterms:modified>
</cp:coreProperties>
</file>