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0"/>
  </p:notesMasterIdLst>
  <p:sldIdLst>
    <p:sldId id="273" r:id="rId4"/>
    <p:sldId id="274" r:id="rId5"/>
    <p:sldId id="275" r:id="rId6"/>
    <p:sldId id="266" r:id="rId7"/>
    <p:sldId id="267" r:id="rId8"/>
    <p:sldId id="268" r:id="rId9"/>
    <p:sldId id="276" r:id="rId10"/>
    <p:sldId id="279" r:id="rId11"/>
    <p:sldId id="277" r:id="rId12"/>
    <p:sldId id="280" r:id="rId13"/>
    <p:sldId id="281" r:id="rId14"/>
    <p:sldId id="282" r:id="rId15"/>
    <p:sldId id="269" r:id="rId16"/>
    <p:sldId id="256" r:id="rId17"/>
    <p:sldId id="257" r:id="rId18"/>
    <p:sldId id="258" r:id="rId19"/>
    <p:sldId id="259" r:id="rId20"/>
    <p:sldId id="260" r:id="rId21"/>
    <p:sldId id="261" r:id="rId22"/>
    <p:sldId id="262" r:id="rId23"/>
    <p:sldId id="263" r:id="rId24"/>
    <p:sldId id="264" r:id="rId25"/>
    <p:sldId id="265" r:id="rId26"/>
    <p:sldId id="270" r:id="rId27"/>
    <p:sldId id="271" r:id="rId28"/>
    <p:sldId id="27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2E243-6B44-45E3-8C65-82100D4E4A7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1E1F9E61-9E23-44EB-A8F2-33D0C63BF912}">
      <dgm:prSet custT="1"/>
      <dgm:spPr/>
      <dgm:t>
        <a:bodyPr/>
        <a:lstStyle/>
        <a:p>
          <a:pPr rtl="0"/>
          <a:r>
            <a:rPr lang="ca-ES" sz="4800" noProof="1" smtClean="0"/>
            <a:t>Pericles</a:t>
          </a:r>
          <a:r>
            <a:rPr lang="ca-ES" sz="4800" dirty="0" smtClean="0"/>
            <a:t> </a:t>
          </a:r>
          <a:r>
            <a:rPr lang="ca-ES" sz="1800" dirty="0" smtClean="0"/>
            <a:t>(495 aC-429 aC)</a:t>
          </a:r>
          <a:endParaRPr lang="es-ES" sz="1800" dirty="0"/>
        </a:p>
      </dgm:t>
    </dgm:pt>
    <dgm:pt modelId="{5D1E9304-4305-4337-ADD8-20869B34439D}" type="parTrans" cxnId="{FE2B9EAA-8966-4A80-9545-4C7A446F31B6}">
      <dgm:prSet/>
      <dgm:spPr/>
      <dgm:t>
        <a:bodyPr/>
        <a:lstStyle/>
        <a:p>
          <a:endParaRPr lang="es-ES"/>
        </a:p>
      </dgm:t>
    </dgm:pt>
    <dgm:pt modelId="{434998D2-B9E0-4FA4-AD3C-8951880B4C8B}" type="sibTrans" cxnId="{FE2B9EAA-8966-4A80-9545-4C7A446F31B6}">
      <dgm:prSet/>
      <dgm:spPr/>
      <dgm:t>
        <a:bodyPr/>
        <a:lstStyle/>
        <a:p>
          <a:endParaRPr lang="es-ES"/>
        </a:p>
      </dgm:t>
    </dgm:pt>
    <dgm:pt modelId="{CFD792E0-219D-4A6E-9B9A-0A75956CBA5F}" type="pres">
      <dgm:prSet presAssocID="{0122E243-6B44-45E3-8C65-82100D4E4A7A}" presName="linear" presStyleCnt="0">
        <dgm:presLayoutVars>
          <dgm:animLvl val="lvl"/>
          <dgm:resizeHandles val="exact"/>
        </dgm:presLayoutVars>
      </dgm:prSet>
      <dgm:spPr/>
      <dgm:t>
        <a:bodyPr/>
        <a:lstStyle/>
        <a:p>
          <a:endParaRPr lang="es-ES"/>
        </a:p>
      </dgm:t>
    </dgm:pt>
    <dgm:pt modelId="{0C17921F-472F-453A-842A-9388A47C750D}" type="pres">
      <dgm:prSet presAssocID="{1E1F9E61-9E23-44EB-A8F2-33D0C63BF912}" presName="parentText" presStyleLbl="node1" presStyleIdx="0" presStyleCnt="1">
        <dgm:presLayoutVars>
          <dgm:chMax val="0"/>
          <dgm:bulletEnabled val="1"/>
        </dgm:presLayoutVars>
      </dgm:prSet>
      <dgm:spPr/>
      <dgm:t>
        <a:bodyPr/>
        <a:lstStyle/>
        <a:p>
          <a:endParaRPr lang="es-ES"/>
        </a:p>
      </dgm:t>
    </dgm:pt>
  </dgm:ptLst>
  <dgm:cxnLst>
    <dgm:cxn modelId="{FE2B9EAA-8966-4A80-9545-4C7A446F31B6}" srcId="{0122E243-6B44-45E3-8C65-82100D4E4A7A}" destId="{1E1F9E61-9E23-44EB-A8F2-33D0C63BF912}" srcOrd="0" destOrd="0" parTransId="{5D1E9304-4305-4337-ADD8-20869B34439D}" sibTransId="{434998D2-B9E0-4FA4-AD3C-8951880B4C8B}"/>
    <dgm:cxn modelId="{1EB7CE40-FA42-445B-9C2A-8E9196F90157}" type="presOf" srcId="{0122E243-6B44-45E3-8C65-82100D4E4A7A}" destId="{CFD792E0-219D-4A6E-9B9A-0A75956CBA5F}" srcOrd="0" destOrd="0" presId="urn:microsoft.com/office/officeart/2005/8/layout/vList2"/>
    <dgm:cxn modelId="{7C3D61E9-C6FA-4025-8AF2-C66FBF37FADF}" type="presOf" srcId="{1E1F9E61-9E23-44EB-A8F2-33D0C63BF912}" destId="{0C17921F-472F-453A-842A-9388A47C750D}" srcOrd="0" destOrd="0" presId="urn:microsoft.com/office/officeart/2005/8/layout/vList2"/>
    <dgm:cxn modelId="{D210B251-E8C5-4FD7-96D1-3606271DDEBA}" type="presParOf" srcId="{CFD792E0-219D-4A6E-9B9A-0A75956CBA5F}" destId="{0C17921F-472F-453A-842A-9388A47C75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7921F-472F-453A-842A-9388A47C750D}">
      <dsp:nvSpPr>
        <dsp:cNvPr id="0" name=""/>
        <dsp:cNvSpPr/>
      </dsp:nvSpPr>
      <dsp:spPr>
        <a:xfrm>
          <a:off x="0" y="359"/>
          <a:ext cx="8229240" cy="11419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ca-ES" sz="4800" kern="1200" noProof="1" smtClean="0"/>
            <a:t>Pericles</a:t>
          </a:r>
          <a:r>
            <a:rPr lang="ca-ES" sz="4800" kern="1200" dirty="0" smtClean="0"/>
            <a:t> </a:t>
          </a:r>
          <a:r>
            <a:rPr lang="ca-ES" sz="1800" kern="1200" dirty="0" smtClean="0"/>
            <a:t>(495 aC-429 aC)</a:t>
          </a:r>
          <a:endParaRPr lang="es-ES" sz="1800" kern="1200" dirty="0"/>
        </a:p>
      </dsp:txBody>
      <dsp:txXfrm>
        <a:off x="55744" y="56103"/>
        <a:ext cx="8117752"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Calibri"/>
              </a:rPr>
              <a:t>Feu clic per a moure la diapositiva</a:t>
            </a:r>
          </a:p>
        </p:txBody>
      </p:sp>
      <p:sp>
        <p:nvSpPr>
          <p:cNvPr id="128" name="PlaceHolder 2"/>
          <p:cNvSpPr>
            <a:spLocks noGrp="1"/>
          </p:cNvSpPr>
          <p:nvPr>
            <p:ph type="body"/>
          </p:nvPr>
        </p:nvSpPr>
        <p:spPr>
          <a:xfrm>
            <a:off x="756000" y="5078520"/>
            <a:ext cx="6047640" cy="4811040"/>
          </a:xfrm>
          <a:prstGeom prst="rect">
            <a:avLst/>
          </a:prstGeom>
        </p:spPr>
        <p:txBody>
          <a:bodyPr lIns="0" tIns="0" rIns="0" bIns="0">
            <a:noAutofit/>
          </a:bodyPr>
          <a:lstStyle/>
          <a:p>
            <a:r>
              <a:rPr lang="ca-ES" sz="2000" b="0" strike="noStrike" spc="-1">
                <a:latin typeface="Arial"/>
              </a:rPr>
              <a:t>Feu clic per a editar el format de les notes</a:t>
            </a:r>
          </a:p>
        </p:txBody>
      </p:sp>
      <p:sp>
        <p:nvSpPr>
          <p:cNvPr id="129" name="PlaceHolder 3"/>
          <p:cNvSpPr>
            <a:spLocks noGrp="1"/>
          </p:cNvSpPr>
          <p:nvPr>
            <p:ph type="hdr"/>
          </p:nvPr>
        </p:nvSpPr>
        <p:spPr>
          <a:xfrm>
            <a:off x="0" y="0"/>
            <a:ext cx="3280680" cy="534240"/>
          </a:xfrm>
          <a:prstGeom prst="rect">
            <a:avLst/>
          </a:prstGeom>
        </p:spPr>
        <p:txBody>
          <a:bodyPr lIns="0" tIns="0" rIns="0" bIns="0">
            <a:noAutofit/>
          </a:bodyPr>
          <a:lstStyle/>
          <a:p>
            <a:r>
              <a:rPr lang="ca-ES" sz="1400" b="0" strike="noStrike" spc="-1">
                <a:latin typeface="Times New Roman"/>
              </a:rPr>
              <a:t>&lt;capçalera&gt;</a:t>
            </a:r>
          </a:p>
        </p:txBody>
      </p:sp>
      <p:sp>
        <p:nvSpPr>
          <p:cNvPr id="13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a-ES" sz="1400" b="0" strike="noStrike" spc="-1">
                <a:latin typeface="Times New Roman"/>
              </a:rPr>
              <a:t>&lt;data/hora&gt;</a:t>
            </a:r>
          </a:p>
        </p:txBody>
      </p:sp>
      <p:sp>
        <p:nvSpPr>
          <p:cNvPr id="13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a-ES" sz="1400" b="0" strike="noStrike" spc="-1">
                <a:latin typeface="Times New Roman"/>
              </a:rPr>
              <a:t>&lt;peu de pàgina&gt;</a:t>
            </a:r>
          </a:p>
        </p:txBody>
      </p:sp>
      <p:sp>
        <p:nvSpPr>
          <p:cNvPr id="13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ABBD602-BDE1-45E3-A7F6-DAA1505695CF}" type="slidenum">
              <a:rPr lang="ca-ES" sz="1400" b="0" strike="noStrike" spc="-1">
                <a:latin typeface="Times New Roman"/>
              </a:rPr>
              <a:t>‹Nº›</a:t>
            </a:fld>
            <a:endParaRPr lang="ca-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8AD6E0C9-25D2-4E29-A9EB-46145B538607}" type="slidenum">
              <a:rPr lang="ca-ES" sz="1200" b="0" strike="noStrike" spc="-1">
                <a:solidFill>
                  <a:srgbClr val="000000"/>
                </a:solidFill>
                <a:latin typeface="+mn-lt"/>
                <a:ea typeface="+mn-ea"/>
              </a:rPr>
              <a:t>6</a:t>
            </a:fld>
            <a:endParaRPr lang="ca-ES" sz="1200" b="0" strike="noStrike" spc="-1">
              <a:latin typeface="Times New Roman"/>
            </a:endParaRPr>
          </a:p>
        </p:txBody>
      </p:sp>
      <p:sp>
        <p:nvSpPr>
          <p:cNvPr id="208" name="PlaceHolder 2"/>
          <p:cNvSpPr>
            <a:spLocks noGrp="1" noRot="1" noChangeAspect="1"/>
          </p:cNvSpPr>
          <p:nvPr>
            <p:ph type="sldImg"/>
          </p:nvPr>
        </p:nvSpPr>
        <p:spPr>
          <a:xfrm>
            <a:off x="1143000" y="685800"/>
            <a:ext cx="4572000" cy="3429000"/>
          </a:xfrm>
          <a:prstGeom prst="rect">
            <a:avLst/>
          </a:prstGeom>
        </p:spPr>
      </p:sp>
      <p:sp>
        <p:nvSpPr>
          <p:cNvPr id="209"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60F249BE-2A1B-4B85-B3A6-8AA316639437}" type="slidenum">
              <a:rPr lang="ca-ES" sz="1200" b="0" strike="noStrike" spc="-1">
                <a:solidFill>
                  <a:srgbClr val="000000"/>
                </a:solidFill>
                <a:latin typeface="+mn-lt"/>
                <a:ea typeface="+mn-ea"/>
              </a:rPr>
              <a:t>21</a:t>
            </a:fld>
            <a:endParaRPr lang="ca-ES" sz="1200" b="0" strike="noStrike" spc="-1">
              <a:latin typeface="Times New Roman"/>
            </a:endParaRPr>
          </a:p>
        </p:txBody>
      </p:sp>
      <p:sp>
        <p:nvSpPr>
          <p:cNvPr id="199" name="PlaceHolder 2"/>
          <p:cNvSpPr>
            <a:spLocks noGrp="1" noRot="1" noChangeAspect="1"/>
          </p:cNvSpPr>
          <p:nvPr>
            <p:ph type="sldImg"/>
          </p:nvPr>
        </p:nvSpPr>
        <p:spPr>
          <a:xfrm>
            <a:off x="921960" y="686160"/>
            <a:ext cx="5013360" cy="3429360"/>
          </a:xfrm>
          <a:prstGeom prst="rect">
            <a:avLst/>
          </a:prstGeom>
        </p:spPr>
      </p:sp>
      <p:sp>
        <p:nvSpPr>
          <p:cNvPr id="200"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4A6368F1-B550-4BB7-8D0C-15CC13F843F4}" type="slidenum">
              <a:rPr lang="ca-ES" sz="1200" b="0" strike="noStrike" spc="-1">
                <a:solidFill>
                  <a:srgbClr val="000000"/>
                </a:solidFill>
                <a:latin typeface="+mn-lt"/>
                <a:ea typeface="+mn-ea"/>
              </a:rPr>
              <a:t>22</a:t>
            </a:fld>
            <a:endParaRPr lang="ca-ES" sz="1200" b="0" strike="noStrike" spc="-1">
              <a:latin typeface="Times New Roman"/>
            </a:endParaRPr>
          </a:p>
        </p:txBody>
      </p:sp>
      <p:sp>
        <p:nvSpPr>
          <p:cNvPr id="202" name="PlaceHolder 2"/>
          <p:cNvSpPr>
            <a:spLocks noGrp="1" noRot="1" noChangeAspect="1"/>
          </p:cNvSpPr>
          <p:nvPr>
            <p:ph type="sldImg"/>
          </p:nvPr>
        </p:nvSpPr>
        <p:spPr>
          <a:xfrm>
            <a:off x="921960" y="686160"/>
            <a:ext cx="5013360" cy="3429360"/>
          </a:xfrm>
          <a:prstGeom prst="rect">
            <a:avLst/>
          </a:prstGeom>
        </p:spPr>
      </p:sp>
      <p:sp>
        <p:nvSpPr>
          <p:cNvPr id="203"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A91AC772-FB51-4F71-A9E7-1D00671CD1FA}" type="slidenum">
              <a:rPr lang="ca-ES" sz="1200" b="0" strike="noStrike" spc="-1">
                <a:solidFill>
                  <a:srgbClr val="000000"/>
                </a:solidFill>
                <a:latin typeface="+mn-lt"/>
                <a:ea typeface="+mn-ea"/>
              </a:rPr>
              <a:t>23</a:t>
            </a:fld>
            <a:endParaRPr lang="ca-ES" sz="1200" b="0" strike="noStrike" spc="-1">
              <a:latin typeface="Times New Roman"/>
            </a:endParaRPr>
          </a:p>
        </p:txBody>
      </p:sp>
      <p:sp>
        <p:nvSpPr>
          <p:cNvPr id="205" name="PlaceHolder 2"/>
          <p:cNvSpPr>
            <a:spLocks noGrp="1" noRot="1" noChangeAspect="1"/>
          </p:cNvSpPr>
          <p:nvPr>
            <p:ph type="sldImg"/>
          </p:nvPr>
        </p:nvSpPr>
        <p:spPr>
          <a:xfrm>
            <a:off x="921960" y="686160"/>
            <a:ext cx="5013360" cy="3429360"/>
          </a:xfrm>
          <a:prstGeom prst="rect">
            <a:avLst/>
          </a:prstGeom>
        </p:spPr>
      </p:sp>
      <p:sp>
        <p:nvSpPr>
          <p:cNvPr id="206"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F25683BA-E827-4E21-B2F6-CED33F00308A}" type="slidenum">
              <a:rPr lang="ca-ES" sz="1200" b="0" strike="noStrike" spc="-1">
                <a:solidFill>
                  <a:srgbClr val="000000"/>
                </a:solidFill>
                <a:latin typeface="+mn-lt"/>
                <a:ea typeface="+mn-ea"/>
              </a:rPr>
              <a:t>24</a:t>
            </a:fld>
            <a:endParaRPr lang="ca-ES" sz="1200" b="0" strike="noStrike" spc="-1">
              <a:latin typeface="Times New Roman"/>
            </a:endParaRPr>
          </a:p>
        </p:txBody>
      </p:sp>
      <p:sp>
        <p:nvSpPr>
          <p:cNvPr id="214" name="PlaceHolder 2"/>
          <p:cNvSpPr>
            <a:spLocks noGrp="1" noRot="1" noChangeAspect="1"/>
          </p:cNvSpPr>
          <p:nvPr>
            <p:ph type="sldImg"/>
          </p:nvPr>
        </p:nvSpPr>
        <p:spPr>
          <a:xfrm>
            <a:off x="921960" y="686160"/>
            <a:ext cx="5013360" cy="3429360"/>
          </a:xfrm>
          <a:prstGeom prst="rect">
            <a:avLst/>
          </a:prstGeom>
        </p:spPr>
      </p:sp>
      <p:sp>
        <p:nvSpPr>
          <p:cNvPr id="215"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AF6B3C19-0FC5-4494-BE2F-DFE0C7E177E0}" type="slidenum">
              <a:rPr lang="ca-ES" sz="1200" b="0" strike="noStrike" spc="-1">
                <a:solidFill>
                  <a:srgbClr val="000000"/>
                </a:solidFill>
                <a:latin typeface="+mn-lt"/>
                <a:ea typeface="+mn-ea"/>
              </a:rPr>
              <a:t>26</a:t>
            </a:fld>
            <a:endParaRPr lang="ca-ES" sz="1200" b="0" strike="noStrike" spc="-1">
              <a:latin typeface="Times New Roman"/>
            </a:endParaRPr>
          </a:p>
        </p:txBody>
      </p:sp>
      <p:sp>
        <p:nvSpPr>
          <p:cNvPr id="217" name="PlaceHolder 2"/>
          <p:cNvSpPr>
            <a:spLocks noGrp="1" noRot="1" noChangeAspect="1"/>
          </p:cNvSpPr>
          <p:nvPr>
            <p:ph type="sldImg"/>
          </p:nvPr>
        </p:nvSpPr>
        <p:spPr>
          <a:xfrm>
            <a:off x="1143000" y="685800"/>
            <a:ext cx="4572000" cy="3429000"/>
          </a:xfrm>
          <a:prstGeom prst="rect">
            <a:avLst/>
          </a:prstGeom>
        </p:spPr>
      </p:sp>
      <p:sp>
        <p:nvSpPr>
          <p:cNvPr id="218"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4B658CBE-1F1E-4E14-AE7A-DAEE01C4DB14}" type="slidenum">
              <a:rPr lang="ca-ES" sz="1200" b="0" strike="noStrike" spc="-1">
                <a:solidFill>
                  <a:srgbClr val="000000"/>
                </a:solidFill>
                <a:latin typeface="+mn-lt"/>
                <a:ea typeface="+mn-ea"/>
              </a:rPr>
              <a:t>13</a:t>
            </a:fld>
            <a:endParaRPr lang="ca-ES" sz="1200" b="0" strike="noStrike" spc="-1">
              <a:latin typeface="Times New Roman"/>
            </a:endParaRPr>
          </a:p>
        </p:txBody>
      </p:sp>
      <p:sp>
        <p:nvSpPr>
          <p:cNvPr id="211" name="PlaceHolder 2"/>
          <p:cNvSpPr>
            <a:spLocks noGrp="1" noRot="1" noChangeAspect="1"/>
          </p:cNvSpPr>
          <p:nvPr>
            <p:ph type="sldImg"/>
          </p:nvPr>
        </p:nvSpPr>
        <p:spPr>
          <a:xfrm>
            <a:off x="1143000" y="685800"/>
            <a:ext cx="4572000" cy="3429000"/>
          </a:xfrm>
          <a:prstGeom prst="rect">
            <a:avLst/>
          </a:prstGeom>
        </p:spPr>
      </p:sp>
      <p:sp>
        <p:nvSpPr>
          <p:cNvPr id="212"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F484AD58-8DA9-4668-AF0B-F075D079855B}" type="slidenum">
              <a:rPr lang="ca-ES" sz="1200" b="0" strike="noStrike" spc="-1">
                <a:solidFill>
                  <a:srgbClr val="000000"/>
                </a:solidFill>
                <a:latin typeface="+mn-lt"/>
                <a:ea typeface="+mn-ea"/>
              </a:rPr>
              <a:t>14</a:t>
            </a:fld>
            <a:endParaRPr lang="ca-ES" sz="1200" b="0" strike="noStrike" spc="-1">
              <a:latin typeface="Times New Roman"/>
            </a:endParaRPr>
          </a:p>
        </p:txBody>
      </p:sp>
      <p:sp>
        <p:nvSpPr>
          <p:cNvPr id="178" name="PlaceHolder 2"/>
          <p:cNvSpPr>
            <a:spLocks noGrp="1" noRot="1" noChangeAspect="1"/>
          </p:cNvSpPr>
          <p:nvPr>
            <p:ph type="sldImg"/>
          </p:nvPr>
        </p:nvSpPr>
        <p:spPr>
          <a:xfrm>
            <a:off x="921960" y="686160"/>
            <a:ext cx="5013360" cy="3429360"/>
          </a:xfrm>
          <a:prstGeom prst="rect">
            <a:avLst/>
          </a:prstGeom>
        </p:spPr>
      </p:sp>
      <p:sp>
        <p:nvSpPr>
          <p:cNvPr id="179"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F80AC1BF-53D3-4802-825E-6891A0ABF7DF}" type="slidenum">
              <a:rPr lang="ca-ES" sz="1200" b="0" strike="noStrike" spc="-1">
                <a:solidFill>
                  <a:srgbClr val="000000"/>
                </a:solidFill>
                <a:latin typeface="+mn-lt"/>
                <a:ea typeface="+mn-ea"/>
              </a:rPr>
              <a:t>15</a:t>
            </a:fld>
            <a:endParaRPr lang="ca-ES" sz="1200" b="0" strike="noStrike" spc="-1">
              <a:latin typeface="Times New Roman"/>
            </a:endParaRPr>
          </a:p>
        </p:txBody>
      </p:sp>
      <p:sp>
        <p:nvSpPr>
          <p:cNvPr id="181" name="PlaceHolder 2"/>
          <p:cNvSpPr>
            <a:spLocks noGrp="1" noRot="1" noChangeAspect="1"/>
          </p:cNvSpPr>
          <p:nvPr>
            <p:ph type="sldImg"/>
          </p:nvPr>
        </p:nvSpPr>
        <p:spPr>
          <a:xfrm>
            <a:off x="921960" y="686160"/>
            <a:ext cx="5013360" cy="3429360"/>
          </a:xfrm>
          <a:prstGeom prst="rect">
            <a:avLst/>
          </a:prstGeom>
        </p:spPr>
      </p:sp>
      <p:sp>
        <p:nvSpPr>
          <p:cNvPr id="182"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1737DE77-B68C-4ECC-AFED-9A5BA400367C}" type="slidenum">
              <a:rPr lang="ca-ES" sz="1200" b="0" strike="noStrike" spc="-1">
                <a:solidFill>
                  <a:srgbClr val="000000"/>
                </a:solidFill>
                <a:latin typeface="+mn-lt"/>
                <a:ea typeface="+mn-ea"/>
              </a:rPr>
              <a:t>16</a:t>
            </a:fld>
            <a:endParaRPr lang="ca-ES" sz="1200" b="0" strike="noStrike" spc="-1">
              <a:latin typeface="Times New Roman"/>
            </a:endParaRPr>
          </a:p>
        </p:txBody>
      </p:sp>
      <p:sp>
        <p:nvSpPr>
          <p:cNvPr id="184" name="PlaceHolder 2"/>
          <p:cNvSpPr>
            <a:spLocks noGrp="1" noRot="1" noChangeAspect="1"/>
          </p:cNvSpPr>
          <p:nvPr>
            <p:ph type="sldImg"/>
          </p:nvPr>
        </p:nvSpPr>
        <p:spPr>
          <a:xfrm>
            <a:off x="921960" y="686160"/>
            <a:ext cx="5013360" cy="3429360"/>
          </a:xfrm>
          <a:prstGeom prst="rect">
            <a:avLst/>
          </a:prstGeom>
        </p:spPr>
      </p:sp>
      <p:sp>
        <p:nvSpPr>
          <p:cNvPr id="185"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0456F1A2-3487-4757-B102-3F737739AC44}" type="slidenum">
              <a:rPr lang="ca-ES" sz="1200" b="0" strike="noStrike" spc="-1">
                <a:solidFill>
                  <a:srgbClr val="000000"/>
                </a:solidFill>
                <a:latin typeface="+mn-lt"/>
                <a:ea typeface="+mn-ea"/>
              </a:rPr>
              <a:t>17</a:t>
            </a:fld>
            <a:endParaRPr lang="ca-ES" sz="1200" b="0" strike="noStrike" spc="-1">
              <a:latin typeface="Times New Roman"/>
            </a:endParaRPr>
          </a:p>
        </p:txBody>
      </p:sp>
      <p:sp>
        <p:nvSpPr>
          <p:cNvPr id="187" name="PlaceHolder 2"/>
          <p:cNvSpPr>
            <a:spLocks noGrp="1" noRot="1" noChangeAspect="1"/>
          </p:cNvSpPr>
          <p:nvPr>
            <p:ph type="sldImg"/>
          </p:nvPr>
        </p:nvSpPr>
        <p:spPr>
          <a:xfrm>
            <a:off x="921960" y="686160"/>
            <a:ext cx="5013360" cy="3429360"/>
          </a:xfrm>
          <a:prstGeom prst="rect">
            <a:avLst/>
          </a:prstGeom>
        </p:spPr>
      </p:sp>
      <p:sp>
        <p:nvSpPr>
          <p:cNvPr id="188"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4AE1EB85-1C6C-46DC-BCB2-1227279225E3}" type="slidenum">
              <a:rPr lang="ca-ES" sz="1200" b="0" strike="noStrike" spc="-1">
                <a:solidFill>
                  <a:srgbClr val="000000"/>
                </a:solidFill>
                <a:latin typeface="+mn-lt"/>
                <a:ea typeface="+mn-ea"/>
              </a:rPr>
              <a:t>18</a:t>
            </a:fld>
            <a:endParaRPr lang="ca-ES" sz="1200" b="0" strike="noStrike" spc="-1">
              <a:latin typeface="Times New Roman"/>
            </a:endParaRPr>
          </a:p>
        </p:txBody>
      </p:sp>
      <p:sp>
        <p:nvSpPr>
          <p:cNvPr id="190" name="PlaceHolder 2"/>
          <p:cNvSpPr>
            <a:spLocks noGrp="1" noRot="1" noChangeAspect="1"/>
          </p:cNvSpPr>
          <p:nvPr>
            <p:ph type="sldImg"/>
          </p:nvPr>
        </p:nvSpPr>
        <p:spPr>
          <a:xfrm>
            <a:off x="921960" y="686160"/>
            <a:ext cx="5013360" cy="3429360"/>
          </a:xfrm>
          <a:prstGeom prst="rect">
            <a:avLst/>
          </a:prstGeom>
        </p:spPr>
      </p:sp>
      <p:sp>
        <p:nvSpPr>
          <p:cNvPr id="191"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BDF5DC44-FD1F-4B06-BCFB-C89EC58EF641}" type="slidenum">
              <a:rPr lang="ca-ES" sz="1200" b="0" strike="noStrike" spc="-1">
                <a:solidFill>
                  <a:srgbClr val="000000"/>
                </a:solidFill>
                <a:latin typeface="+mn-lt"/>
                <a:ea typeface="+mn-ea"/>
              </a:rPr>
              <a:t>19</a:t>
            </a:fld>
            <a:endParaRPr lang="ca-ES" sz="1200" b="0" strike="noStrike" spc="-1">
              <a:latin typeface="Times New Roman"/>
            </a:endParaRPr>
          </a:p>
        </p:txBody>
      </p:sp>
      <p:sp>
        <p:nvSpPr>
          <p:cNvPr id="193" name="PlaceHolder 2"/>
          <p:cNvSpPr>
            <a:spLocks noGrp="1" noRot="1" noChangeAspect="1"/>
          </p:cNvSpPr>
          <p:nvPr>
            <p:ph type="sldImg"/>
          </p:nvPr>
        </p:nvSpPr>
        <p:spPr>
          <a:xfrm>
            <a:off x="921960" y="686160"/>
            <a:ext cx="5013360" cy="3429360"/>
          </a:xfrm>
          <a:prstGeom prst="rect">
            <a:avLst/>
          </a:prstGeom>
        </p:spPr>
      </p:sp>
      <p:sp>
        <p:nvSpPr>
          <p:cNvPr id="194"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3884760" y="8685360"/>
            <a:ext cx="2971440" cy="456840"/>
          </a:xfrm>
          <a:prstGeom prst="rect">
            <a:avLst/>
          </a:prstGeom>
          <a:noFill/>
          <a:ln w="0">
            <a:noFill/>
          </a:ln>
        </p:spPr>
        <p:txBody>
          <a:bodyPr anchor="b">
            <a:noAutofit/>
          </a:bodyPr>
          <a:lstStyle/>
          <a:p>
            <a:pPr algn="r">
              <a:lnSpc>
                <a:spcPct val="100000"/>
              </a:lnSpc>
            </a:pPr>
            <a:fld id="{C07BC3BF-4479-40F7-9630-41C52654BAF2}" type="slidenum">
              <a:rPr lang="ca-ES" sz="1200" b="0" strike="noStrike" spc="-1">
                <a:solidFill>
                  <a:srgbClr val="000000"/>
                </a:solidFill>
                <a:latin typeface="+mn-lt"/>
                <a:ea typeface="+mn-ea"/>
              </a:rPr>
              <a:t>20</a:t>
            </a:fld>
            <a:endParaRPr lang="ca-ES" sz="1200" b="0" strike="noStrike" spc="-1">
              <a:latin typeface="Times New Roman"/>
            </a:endParaRPr>
          </a:p>
        </p:txBody>
      </p:sp>
      <p:sp>
        <p:nvSpPr>
          <p:cNvPr id="196" name="PlaceHolder 2"/>
          <p:cNvSpPr>
            <a:spLocks noGrp="1" noRot="1" noChangeAspect="1"/>
          </p:cNvSpPr>
          <p:nvPr>
            <p:ph type="sldImg"/>
          </p:nvPr>
        </p:nvSpPr>
        <p:spPr>
          <a:xfrm>
            <a:off x="921960" y="686160"/>
            <a:ext cx="5013360" cy="3429360"/>
          </a:xfrm>
          <a:prstGeom prst="rect">
            <a:avLst/>
          </a:prstGeom>
        </p:spPr>
      </p:sp>
      <p:sp>
        <p:nvSpPr>
          <p:cNvPr id="197" name="PlaceHolder 3"/>
          <p:cNvSpPr>
            <a:spLocks noGrp="1"/>
          </p:cNvSpPr>
          <p:nvPr>
            <p:ph type="body"/>
          </p:nvPr>
        </p:nvSpPr>
        <p:spPr>
          <a:xfrm>
            <a:off x="685440" y="4343400"/>
            <a:ext cx="5484960" cy="4115520"/>
          </a:xfrm>
          <a:prstGeom prst="rect">
            <a:avLst/>
          </a:prstGeom>
        </p:spPr>
        <p:txBody>
          <a:bodyPr anchor="ctr">
            <a:noAutofit/>
          </a:bodyPr>
          <a:lstStyle/>
          <a:p>
            <a:endParaRPr lang="ca-E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8"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0"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2"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3"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7"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8"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9"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3"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6"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7"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9"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0"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2"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3"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4"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5"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7"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8"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9"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80"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81"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82"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2"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4"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6"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9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0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0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5"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06"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07"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9"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1"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3"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4"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7"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9"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1"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22"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23"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24"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25"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26"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s-ES" sz="4400" b="0" strike="noStrike" spc="-1">
                <a:solidFill>
                  <a:srgbClr val="000000"/>
                </a:solidFill>
                <a:latin typeface="Calibri"/>
              </a:rPr>
              <a:t>Haga clic para modificar el estilo de título del patrón</a:t>
            </a: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es-ES" sz="3200" b="0" strike="noStrike" spc="-1">
                <a:solidFill>
                  <a:srgbClr val="000000"/>
                </a:solidFill>
                <a:latin typeface="Calibri"/>
              </a:rPr>
              <a:t>Haga clic para modificar el estilo de texto del patrón</a:t>
            </a:r>
          </a:p>
          <a:p>
            <a:pPr marL="743040" lvl="1" indent="-285480">
              <a:lnSpc>
                <a:spcPct val="100000"/>
              </a:lnSpc>
              <a:spcBef>
                <a:spcPts val="561"/>
              </a:spcBef>
              <a:buClr>
                <a:srgbClr val="000000"/>
              </a:buClr>
              <a:buFont typeface="Arial"/>
              <a:buChar char="–"/>
            </a:pPr>
            <a:r>
              <a:rPr lang="es-ES" sz="2800" b="0" strike="noStrike" spc="-1">
                <a:solidFill>
                  <a:srgbClr val="000000"/>
                </a:solidFill>
                <a:latin typeface="Calibri"/>
              </a:rPr>
              <a:t>Segundo nivel</a:t>
            </a:r>
          </a:p>
          <a:p>
            <a:pPr marL="1143000" lvl="2" indent="-228240">
              <a:lnSpc>
                <a:spcPct val="100000"/>
              </a:lnSpc>
              <a:spcBef>
                <a:spcPts val="479"/>
              </a:spcBef>
              <a:buClr>
                <a:srgbClr val="000000"/>
              </a:buClr>
              <a:buFont typeface="Arial"/>
              <a:buChar char="•"/>
            </a:pPr>
            <a:r>
              <a:rPr lang="es-ES" sz="2400" b="0" strike="noStrike" spc="-1">
                <a:solidFill>
                  <a:srgbClr val="000000"/>
                </a:solidFill>
                <a:latin typeface="Calibri"/>
              </a:rPr>
              <a:t>Tercer nivel</a:t>
            </a:r>
          </a:p>
          <a:p>
            <a:pPr marL="1600200" lvl="3" indent="-228240">
              <a:lnSpc>
                <a:spcPct val="100000"/>
              </a:lnSpc>
              <a:spcBef>
                <a:spcPts val="400"/>
              </a:spcBef>
              <a:buClr>
                <a:srgbClr val="000000"/>
              </a:buClr>
              <a:buFont typeface="Arial"/>
              <a:buChar char="–"/>
            </a:pPr>
            <a:r>
              <a:rPr lang="es-ES" sz="2000" b="0" strike="noStrike" spc="-1">
                <a:solidFill>
                  <a:srgbClr val="000000"/>
                </a:solidFill>
                <a:latin typeface="Calibri"/>
              </a:rPr>
              <a:t>Cuarto nivel</a:t>
            </a:r>
          </a:p>
          <a:p>
            <a:pPr marL="2057400" lvl="4" indent="-228240">
              <a:lnSpc>
                <a:spcPct val="100000"/>
              </a:lnSpc>
              <a:spcBef>
                <a:spcPts val="400"/>
              </a:spcBef>
              <a:buClr>
                <a:srgbClr val="000000"/>
              </a:buClr>
              <a:buFont typeface="Arial"/>
              <a:buChar char="»"/>
            </a:pPr>
            <a:r>
              <a:rPr lang="es-ES" sz="2000" b="0" strike="noStrike" spc="-1">
                <a:solidFill>
                  <a:srgbClr val="000000"/>
                </a:solidFill>
                <a:latin typeface="Calibri"/>
              </a:rPr>
              <a:t>Quinto nivel</a:t>
            </a:r>
          </a:p>
        </p:txBody>
      </p:sp>
      <p:sp>
        <p:nvSpPr>
          <p:cNvPr id="2"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62C84A2B-5787-4A40-A9AC-17EE065A917F}" type="datetime">
              <a:rPr lang="es-ES" sz="1200" b="0" strike="noStrike" spc="-1">
                <a:solidFill>
                  <a:srgbClr val="8B8B8B"/>
                </a:solidFill>
                <a:latin typeface="Calibri"/>
              </a:rPr>
              <a:t>29/09/2024</a:t>
            </a:fld>
            <a:endParaRPr lang="ca-ES" sz="1200" b="0" strike="noStrike" spc="-1">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lstStyle/>
          <a:p>
            <a:endParaRPr lang="ca-ES" sz="2400" b="0" strike="noStrike" spc="-1">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28A7579-ED5B-4464-B951-A43AE3EC8CA3}" type="slidenum">
              <a:rPr lang="es-ES" sz="1200" b="0" strike="noStrike" spc="-1">
                <a:solidFill>
                  <a:srgbClr val="8B8B8B"/>
                </a:solidFill>
                <a:latin typeface="Calibri"/>
              </a:rPr>
              <a:t>‹Nº›</a:t>
            </a:fld>
            <a:endParaRPr lang="ca-E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s-ES" sz="4400" b="0" strike="noStrike" spc="-1">
                <a:solidFill>
                  <a:srgbClr val="000000"/>
                </a:solidFill>
                <a:latin typeface="Calibri"/>
              </a:rPr>
              <a:t>Haga clic para modificar el estilo de título del patrón</a:t>
            </a:r>
          </a:p>
        </p:txBody>
      </p:sp>
      <p:sp>
        <p:nvSpPr>
          <p:cNvPr id="42" name="PlaceHolder 2"/>
          <p:cNvSpPr>
            <a:spLocks noGrp="1"/>
          </p:cNvSpPr>
          <p:nvPr>
            <p:ph type="body"/>
          </p:nvPr>
        </p:nvSpPr>
        <p:spPr>
          <a:xfrm>
            <a:off x="457200" y="1600200"/>
            <a:ext cx="4038120" cy="4525560"/>
          </a:xfrm>
          <a:prstGeom prst="rect">
            <a:avLst/>
          </a:prstGeom>
        </p:spPr>
        <p:txBody>
          <a:bodyPr>
            <a:noAutofit/>
          </a:bodyPr>
          <a:lstStyle/>
          <a:p>
            <a:pPr marL="343080" indent="-342720">
              <a:lnSpc>
                <a:spcPct val="100000"/>
              </a:lnSpc>
              <a:spcBef>
                <a:spcPts val="561"/>
              </a:spcBef>
              <a:buClr>
                <a:srgbClr val="000000"/>
              </a:buClr>
              <a:buFont typeface="Arial"/>
              <a:buChar char="•"/>
            </a:pPr>
            <a:r>
              <a:rPr lang="es-ES" sz="2800" b="0" strike="noStrike" spc="-1">
                <a:solidFill>
                  <a:srgbClr val="000000"/>
                </a:solidFill>
                <a:latin typeface="Calibri"/>
              </a:rPr>
              <a:t>Haga clic para modificar el estilo de texto del patrón</a:t>
            </a:r>
          </a:p>
          <a:p>
            <a:pPr marL="743040" lvl="1" indent="-285480">
              <a:lnSpc>
                <a:spcPct val="100000"/>
              </a:lnSpc>
              <a:spcBef>
                <a:spcPts val="479"/>
              </a:spcBef>
              <a:buClr>
                <a:srgbClr val="000000"/>
              </a:buClr>
              <a:buFont typeface="Arial"/>
              <a:buChar char="–"/>
            </a:pPr>
            <a:r>
              <a:rPr lang="es-ES" sz="2400" b="0" strike="noStrike" spc="-1">
                <a:solidFill>
                  <a:srgbClr val="000000"/>
                </a:solidFill>
                <a:latin typeface="Calibri"/>
              </a:rPr>
              <a:t>Segundo nivel</a:t>
            </a:r>
          </a:p>
          <a:p>
            <a:pPr marL="1143000" lvl="2" indent="-228240">
              <a:lnSpc>
                <a:spcPct val="100000"/>
              </a:lnSpc>
              <a:spcBef>
                <a:spcPts val="400"/>
              </a:spcBef>
              <a:buClr>
                <a:srgbClr val="000000"/>
              </a:buClr>
              <a:buFont typeface="Arial"/>
              <a:buChar char="•"/>
            </a:pPr>
            <a:r>
              <a:rPr lang="es-ES" sz="2000" b="0" strike="noStrike" spc="-1">
                <a:solidFill>
                  <a:srgbClr val="000000"/>
                </a:solidFill>
                <a:latin typeface="Calibri"/>
              </a:rPr>
              <a:t>Tercer nivel</a:t>
            </a:r>
          </a:p>
          <a:p>
            <a:pPr marL="1600200" lvl="3" indent="-228240">
              <a:lnSpc>
                <a:spcPct val="100000"/>
              </a:lnSpc>
              <a:spcBef>
                <a:spcPts val="360"/>
              </a:spcBef>
              <a:buClr>
                <a:srgbClr val="000000"/>
              </a:buClr>
              <a:buFont typeface="Arial"/>
              <a:buChar char="–"/>
            </a:pPr>
            <a:r>
              <a:rPr lang="es-ES" sz="1800" b="0" strike="noStrike" spc="-1">
                <a:solidFill>
                  <a:srgbClr val="000000"/>
                </a:solidFill>
                <a:latin typeface="Calibri"/>
              </a:rPr>
              <a:t>Cuarto nivel</a:t>
            </a:r>
          </a:p>
          <a:p>
            <a:pPr marL="2057400" lvl="4" indent="-228240">
              <a:lnSpc>
                <a:spcPct val="100000"/>
              </a:lnSpc>
              <a:spcBef>
                <a:spcPts val="360"/>
              </a:spcBef>
              <a:buClr>
                <a:srgbClr val="000000"/>
              </a:buClr>
              <a:buFont typeface="Arial"/>
              <a:buChar char="»"/>
            </a:pPr>
            <a:r>
              <a:rPr lang="es-ES" sz="1800" b="0" strike="noStrike" spc="-1">
                <a:solidFill>
                  <a:srgbClr val="000000"/>
                </a:solidFill>
                <a:latin typeface="Calibri"/>
              </a:rPr>
              <a:t>Quinto nivel</a:t>
            </a:r>
          </a:p>
        </p:txBody>
      </p:sp>
      <p:sp>
        <p:nvSpPr>
          <p:cNvPr id="43" name="PlaceHolder 3"/>
          <p:cNvSpPr>
            <a:spLocks noGrp="1"/>
          </p:cNvSpPr>
          <p:nvPr>
            <p:ph type="body"/>
          </p:nvPr>
        </p:nvSpPr>
        <p:spPr>
          <a:xfrm>
            <a:off x="4648320" y="1600200"/>
            <a:ext cx="4038120" cy="4525560"/>
          </a:xfrm>
          <a:prstGeom prst="rect">
            <a:avLst/>
          </a:prstGeom>
        </p:spPr>
        <p:txBody>
          <a:bodyPr>
            <a:noAutofit/>
          </a:bodyPr>
          <a:lstStyle/>
          <a:p>
            <a:pPr marL="343080" indent="-342720">
              <a:lnSpc>
                <a:spcPct val="100000"/>
              </a:lnSpc>
              <a:spcBef>
                <a:spcPts val="561"/>
              </a:spcBef>
              <a:buClr>
                <a:srgbClr val="000000"/>
              </a:buClr>
              <a:buFont typeface="Arial"/>
              <a:buChar char="•"/>
            </a:pPr>
            <a:r>
              <a:rPr lang="es-ES" sz="2800" b="0" strike="noStrike" spc="-1">
                <a:solidFill>
                  <a:srgbClr val="000000"/>
                </a:solidFill>
                <a:latin typeface="Calibri"/>
              </a:rPr>
              <a:t>Haga clic para modificar el estilo de texto del patrón</a:t>
            </a:r>
          </a:p>
          <a:p>
            <a:pPr marL="743040" lvl="1" indent="-285480">
              <a:lnSpc>
                <a:spcPct val="100000"/>
              </a:lnSpc>
              <a:spcBef>
                <a:spcPts val="479"/>
              </a:spcBef>
              <a:buClr>
                <a:srgbClr val="000000"/>
              </a:buClr>
              <a:buFont typeface="Arial"/>
              <a:buChar char="–"/>
            </a:pPr>
            <a:r>
              <a:rPr lang="es-ES" sz="2400" b="0" strike="noStrike" spc="-1">
                <a:solidFill>
                  <a:srgbClr val="000000"/>
                </a:solidFill>
                <a:latin typeface="Calibri"/>
              </a:rPr>
              <a:t>Segundo nivel</a:t>
            </a:r>
          </a:p>
          <a:p>
            <a:pPr marL="1143000" lvl="2" indent="-228240">
              <a:lnSpc>
                <a:spcPct val="100000"/>
              </a:lnSpc>
              <a:spcBef>
                <a:spcPts val="400"/>
              </a:spcBef>
              <a:buClr>
                <a:srgbClr val="000000"/>
              </a:buClr>
              <a:buFont typeface="Arial"/>
              <a:buChar char="•"/>
            </a:pPr>
            <a:r>
              <a:rPr lang="es-ES" sz="2000" b="0" strike="noStrike" spc="-1">
                <a:solidFill>
                  <a:srgbClr val="000000"/>
                </a:solidFill>
                <a:latin typeface="Calibri"/>
              </a:rPr>
              <a:t>Tercer nivel</a:t>
            </a:r>
          </a:p>
          <a:p>
            <a:pPr marL="1600200" lvl="3" indent="-228240">
              <a:lnSpc>
                <a:spcPct val="100000"/>
              </a:lnSpc>
              <a:spcBef>
                <a:spcPts val="360"/>
              </a:spcBef>
              <a:buClr>
                <a:srgbClr val="000000"/>
              </a:buClr>
              <a:buFont typeface="Arial"/>
              <a:buChar char="–"/>
            </a:pPr>
            <a:r>
              <a:rPr lang="es-ES" sz="1800" b="0" strike="noStrike" spc="-1">
                <a:solidFill>
                  <a:srgbClr val="000000"/>
                </a:solidFill>
                <a:latin typeface="Calibri"/>
              </a:rPr>
              <a:t>Cuarto nivel</a:t>
            </a:r>
          </a:p>
          <a:p>
            <a:pPr marL="2057400" lvl="4" indent="-228240">
              <a:lnSpc>
                <a:spcPct val="100000"/>
              </a:lnSpc>
              <a:spcBef>
                <a:spcPts val="360"/>
              </a:spcBef>
              <a:buClr>
                <a:srgbClr val="000000"/>
              </a:buClr>
              <a:buFont typeface="Arial"/>
              <a:buChar char="»"/>
            </a:pPr>
            <a:r>
              <a:rPr lang="es-ES" sz="1800" b="0" strike="noStrike" spc="-1">
                <a:solidFill>
                  <a:srgbClr val="000000"/>
                </a:solidFill>
                <a:latin typeface="Calibri"/>
              </a:rPr>
              <a:t>Quinto nivel</a:t>
            </a:r>
          </a:p>
        </p:txBody>
      </p:sp>
      <p:sp>
        <p:nvSpPr>
          <p:cNvPr id="44" name="PlaceHolder 4"/>
          <p:cNvSpPr>
            <a:spLocks noGrp="1"/>
          </p:cNvSpPr>
          <p:nvPr>
            <p:ph type="dt"/>
          </p:nvPr>
        </p:nvSpPr>
        <p:spPr>
          <a:xfrm>
            <a:off x="457200" y="6356520"/>
            <a:ext cx="2133360" cy="364680"/>
          </a:xfrm>
          <a:prstGeom prst="rect">
            <a:avLst/>
          </a:prstGeom>
        </p:spPr>
        <p:txBody>
          <a:bodyPr anchor="ctr">
            <a:noAutofit/>
          </a:bodyPr>
          <a:lstStyle/>
          <a:p>
            <a:pPr>
              <a:lnSpc>
                <a:spcPct val="100000"/>
              </a:lnSpc>
            </a:pPr>
            <a:fld id="{8C080C8F-A02F-473D-A327-D6A2A38C3887}" type="datetime">
              <a:rPr lang="es-ES" sz="1200" b="0" strike="noStrike" spc="-1">
                <a:solidFill>
                  <a:srgbClr val="8B8B8B"/>
                </a:solidFill>
                <a:latin typeface="Calibri"/>
              </a:rPr>
              <a:t>29/09/2024</a:t>
            </a:fld>
            <a:endParaRPr lang="ca-ES" sz="1200" b="0" strike="noStrike" spc="-1">
              <a:latin typeface="Times New Roman"/>
            </a:endParaRPr>
          </a:p>
        </p:txBody>
      </p:sp>
      <p:sp>
        <p:nvSpPr>
          <p:cNvPr id="45" name="PlaceHolder 5"/>
          <p:cNvSpPr>
            <a:spLocks noGrp="1"/>
          </p:cNvSpPr>
          <p:nvPr>
            <p:ph type="ftr"/>
          </p:nvPr>
        </p:nvSpPr>
        <p:spPr>
          <a:xfrm>
            <a:off x="3124080" y="6356520"/>
            <a:ext cx="2895120" cy="364680"/>
          </a:xfrm>
          <a:prstGeom prst="rect">
            <a:avLst/>
          </a:prstGeom>
        </p:spPr>
        <p:txBody>
          <a:bodyPr anchor="ctr">
            <a:noAutofit/>
          </a:bodyPr>
          <a:lstStyle/>
          <a:p>
            <a:endParaRPr lang="ca-ES" sz="2400" b="0" strike="noStrike" spc="-1">
              <a:latin typeface="Times New Roman"/>
            </a:endParaRPr>
          </a:p>
        </p:txBody>
      </p:sp>
      <p:sp>
        <p:nvSpPr>
          <p:cNvPr id="46" name="PlaceHolder 6"/>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D21F06FC-5299-45F0-8CDC-C5CC33FADDE6}" type="slidenum">
              <a:rPr lang="es-ES" sz="1200" b="0" strike="noStrike" spc="-1">
                <a:solidFill>
                  <a:srgbClr val="8B8B8B"/>
                </a:solidFill>
                <a:latin typeface="Calibri"/>
              </a:rPr>
              <a:t>‹Nº›</a:t>
            </a:fld>
            <a:endParaRPr lang="ca-E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s-ES" sz="4400" b="0" strike="noStrike" spc="-1">
                <a:solidFill>
                  <a:srgbClr val="000000"/>
                </a:solidFill>
                <a:latin typeface="Calibri"/>
              </a:rPr>
              <a:t>Haga clic para modificar el estilo de título del patrón</a:t>
            </a:r>
          </a:p>
        </p:txBody>
      </p:sp>
      <p:sp>
        <p:nvSpPr>
          <p:cNvPr id="84" name="PlaceHolder 2"/>
          <p:cNvSpPr>
            <a:spLocks noGrp="1"/>
          </p:cNvSpPr>
          <p:nvPr>
            <p:ph type="body"/>
          </p:nvPr>
        </p:nvSpPr>
        <p:spPr>
          <a:xfrm>
            <a:off x="457200" y="1535040"/>
            <a:ext cx="4039920" cy="639360"/>
          </a:xfrm>
          <a:prstGeom prst="rect">
            <a:avLst/>
          </a:prstGeom>
        </p:spPr>
        <p:txBody>
          <a:bodyPr anchor="b">
            <a:noAutofit/>
          </a:bodyPr>
          <a:lstStyle/>
          <a:p>
            <a:pPr>
              <a:lnSpc>
                <a:spcPct val="100000"/>
              </a:lnSpc>
              <a:spcBef>
                <a:spcPts val="479"/>
              </a:spcBef>
              <a:tabLst>
                <a:tab pos="0" algn="l"/>
              </a:tabLst>
            </a:pPr>
            <a:r>
              <a:rPr lang="es-ES" sz="2400" b="1" strike="noStrike" spc="-1">
                <a:solidFill>
                  <a:srgbClr val="000000"/>
                </a:solidFill>
                <a:latin typeface="Calibri"/>
              </a:rPr>
              <a:t>Haga clic para modificar el estilo de texto del patrón</a:t>
            </a:r>
            <a:endParaRPr lang="es-ES" sz="2400" b="0" strike="noStrike" spc="-1">
              <a:solidFill>
                <a:srgbClr val="000000"/>
              </a:solidFill>
              <a:latin typeface="Calibri"/>
            </a:endParaRPr>
          </a:p>
        </p:txBody>
      </p:sp>
      <p:sp>
        <p:nvSpPr>
          <p:cNvPr id="85" name="PlaceHolder 3"/>
          <p:cNvSpPr>
            <a:spLocks noGrp="1"/>
          </p:cNvSpPr>
          <p:nvPr>
            <p:ph type="body"/>
          </p:nvPr>
        </p:nvSpPr>
        <p:spPr>
          <a:xfrm>
            <a:off x="457200" y="2174760"/>
            <a:ext cx="4039920" cy="3951000"/>
          </a:xfrm>
          <a:prstGeom prst="rect">
            <a:avLst/>
          </a:prstGeom>
        </p:spPr>
        <p:txBody>
          <a:bodyPr>
            <a:noAutofit/>
          </a:bodyPr>
          <a:lstStyle/>
          <a:p>
            <a:pPr marL="343080" indent="-342720">
              <a:lnSpc>
                <a:spcPct val="100000"/>
              </a:lnSpc>
              <a:spcBef>
                <a:spcPts val="479"/>
              </a:spcBef>
              <a:buClr>
                <a:srgbClr val="000000"/>
              </a:buClr>
              <a:buFont typeface="Arial"/>
              <a:buChar char="•"/>
            </a:pPr>
            <a:r>
              <a:rPr lang="es-ES" sz="2400" b="0" strike="noStrike" spc="-1">
                <a:solidFill>
                  <a:srgbClr val="000000"/>
                </a:solidFill>
                <a:latin typeface="Calibri"/>
              </a:rPr>
              <a:t>Haga clic para modificar el estilo de texto del patrón</a:t>
            </a:r>
          </a:p>
          <a:p>
            <a:pPr marL="743040" lvl="1" indent="-285480">
              <a:lnSpc>
                <a:spcPct val="100000"/>
              </a:lnSpc>
              <a:spcBef>
                <a:spcPts val="400"/>
              </a:spcBef>
              <a:buClr>
                <a:srgbClr val="000000"/>
              </a:buClr>
              <a:buFont typeface="Arial"/>
              <a:buChar char="–"/>
            </a:pPr>
            <a:r>
              <a:rPr lang="es-ES" sz="2000" b="0" strike="noStrike" spc="-1">
                <a:solidFill>
                  <a:srgbClr val="000000"/>
                </a:solidFill>
                <a:latin typeface="Calibri"/>
              </a:rPr>
              <a:t>Segundo nivel</a:t>
            </a:r>
          </a:p>
          <a:p>
            <a:pPr marL="1143000" lvl="2" indent="-228240">
              <a:lnSpc>
                <a:spcPct val="100000"/>
              </a:lnSpc>
              <a:spcBef>
                <a:spcPts val="360"/>
              </a:spcBef>
              <a:buClr>
                <a:srgbClr val="000000"/>
              </a:buClr>
              <a:buFont typeface="Arial"/>
              <a:buChar char="•"/>
            </a:pPr>
            <a:r>
              <a:rPr lang="es-ES" sz="1800" b="0" strike="noStrike" spc="-1">
                <a:solidFill>
                  <a:srgbClr val="000000"/>
                </a:solidFill>
                <a:latin typeface="Calibri"/>
              </a:rPr>
              <a:t>Tercer nivel</a:t>
            </a:r>
          </a:p>
          <a:p>
            <a:pPr marL="1600200" lvl="3" indent="-228240">
              <a:lnSpc>
                <a:spcPct val="100000"/>
              </a:lnSpc>
              <a:spcBef>
                <a:spcPts val="320"/>
              </a:spcBef>
              <a:buClr>
                <a:srgbClr val="000000"/>
              </a:buClr>
              <a:buFont typeface="Arial"/>
              <a:buChar char="–"/>
            </a:pPr>
            <a:r>
              <a:rPr lang="es-ES" sz="1600" b="0" strike="noStrike" spc="-1">
                <a:solidFill>
                  <a:srgbClr val="000000"/>
                </a:solidFill>
                <a:latin typeface="Calibri"/>
              </a:rPr>
              <a:t>Cuarto nivel</a:t>
            </a:r>
          </a:p>
          <a:p>
            <a:pPr marL="2057400" lvl="4" indent="-228240">
              <a:lnSpc>
                <a:spcPct val="100000"/>
              </a:lnSpc>
              <a:spcBef>
                <a:spcPts val="320"/>
              </a:spcBef>
              <a:buClr>
                <a:srgbClr val="000000"/>
              </a:buClr>
              <a:buFont typeface="Arial"/>
              <a:buChar char="»"/>
            </a:pPr>
            <a:r>
              <a:rPr lang="es-ES" sz="1600" b="0" strike="noStrike" spc="-1">
                <a:solidFill>
                  <a:srgbClr val="000000"/>
                </a:solidFill>
                <a:latin typeface="Calibri"/>
              </a:rPr>
              <a:t>Quinto nivel</a:t>
            </a:r>
          </a:p>
        </p:txBody>
      </p:sp>
      <p:sp>
        <p:nvSpPr>
          <p:cNvPr id="86" name="PlaceHolder 4"/>
          <p:cNvSpPr>
            <a:spLocks noGrp="1"/>
          </p:cNvSpPr>
          <p:nvPr>
            <p:ph type="body"/>
          </p:nvPr>
        </p:nvSpPr>
        <p:spPr>
          <a:xfrm>
            <a:off x="4645080" y="1535040"/>
            <a:ext cx="4041360" cy="639360"/>
          </a:xfrm>
          <a:prstGeom prst="rect">
            <a:avLst/>
          </a:prstGeom>
        </p:spPr>
        <p:txBody>
          <a:bodyPr anchor="b">
            <a:noAutofit/>
          </a:bodyPr>
          <a:lstStyle/>
          <a:p>
            <a:pPr>
              <a:lnSpc>
                <a:spcPct val="100000"/>
              </a:lnSpc>
              <a:spcBef>
                <a:spcPts val="479"/>
              </a:spcBef>
              <a:tabLst>
                <a:tab pos="0" algn="l"/>
              </a:tabLst>
            </a:pPr>
            <a:r>
              <a:rPr lang="es-ES" sz="2400" b="1" strike="noStrike" spc="-1">
                <a:solidFill>
                  <a:srgbClr val="000000"/>
                </a:solidFill>
                <a:latin typeface="Calibri"/>
              </a:rPr>
              <a:t>Haga clic para modificar el estilo de texto del patrón</a:t>
            </a:r>
            <a:endParaRPr lang="es-ES" sz="2400" b="0" strike="noStrike" spc="-1">
              <a:solidFill>
                <a:srgbClr val="000000"/>
              </a:solidFill>
              <a:latin typeface="Calibri"/>
            </a:endParaRPr>
          </a:p>
        </p:txBody>
      </p:sp>
      <p:sp>
        <p:nvSpPr>
          <p:cNvPr id="87" name="PlaceHolder 5"/>
          <p:cNvSpPr>
            <a:spLocks noGrp="1"/>
          </p:cNvSpPr>
          <p:nvPr>
            <p:ph type="body"/>
          </p:nvPr>
        </p:nvSpPr>
        <p:spPr>
          <a:xfrm>
            <a:off x="4645080" y="2174760"/>
            <a:ext cx="4041360" cy="3951000"/>
          </a:xfrm>
          <a:prstGeom prst="rect">
            <a:avLst/>
          </a:prstGeom>
        </p:spPr>
        <p:txBody>
          <a:bodyPr>
            <a:noAutofit/>
          </a:bodyPr>
          <a:lstStyle/>
          <a:p>
            <a:pPr marL="343080" indent="-342720">
              <a:lnSpc>
                <a:spcPct val="100000"/>
              </a:lnSpc>
              <a:spcBef>
                <a:spcPts val="479"/>
              </a:spcBef>
              <a:buClr>
                <a:srgbClr val="000000"/>
              </a:buClr>
              <a:buFont typeface="Arial"/>
              <a:buChar char="•"/>
            </a:pPr>
            <a:r>
              <a:rPr lang="es-ES" sz="2400" b="0" strike="noStrike" spc="-1">
                <a:solidFill>
                  <a:srgbClr val="000000"/>
                </a:solidFill>
                <a:latin typeface="Calibri"/>
              </a:rPr>
              <a:t>Haga clic para modificar el estilo de texto del patrón</a:t>
            </a:r>
          </a:p>
          <a:p>
            <a:pPr marL="743040" lvl="1" indent="-285480">
              <a:lnSpc>
                <a:spcPct val="100000"/>
              </a:lnSpc>
              <a:spcBef>
                <a:spcPts val="400"/>
              </a:spcBef>
              <a:buClr>
                <a:srgbClr val="000000"/>
              </a:buClr>
              <a:buFont typeface="Arial"/>
              <a:buChar char="–"/>
            </a:pPr>
            <a:r>
              <a:rPr lang="es-ES" sz="2000" b="0" strike="noStrike" spc="-1">
                <a:solidFill>
                  <a:srgbClr val="000000"/>
                </a:solidFill>
                <a:latin typeface="Calibri"/>
              </a:rPr>
              <a:t>Segundo nivel</a:t>
            </a:r>
          </a:p>
          <a:p>
            <a:pPr marL="1143000" lvl="2" indent="-228240">
              <a:lnSpc>
                <a:spcPct val="100000"/>
              </a:lnSpc>
              <a:spcBef>
                <a:spcPts val="360"/>
              </a:spcBef>
              <a:buClr>
                <a:srgbClr val="000000"/>
              </a:buClr>
              <a:buFont typeface="Arial"/>
              <a:buChar char="•"/>
            </a:pPr>
            <a:r>
              <a:rPr lang="es-ES" sz="1800" b="0" strike="noStrike" spc="-1">
                <a:solidFill>
                  <a:srgbClr val="000000"/>
                </a:solidFill>
                <a:latin typeface="Calibri"/>
              </a:rPr>
              <a:t>Tercer nivel</a:t>
            </a:r>
          </a:p>
          <a:p>
            <a:pPr marL="1600200" lvl="3" indent="-228240">
              <a:lnSpc>
                <a:spcPct val="100000"/>
              </a:lnSpc>
              <a:spcBef>
                <a:spcPts val="320"/>
              </a:spcBef>
              <a:buClr>
                <a:srgbClr val="000000"/>
              </a:buClr>
              <a:buFont typeface="Arial"/>
              <a:buChar char="–"/>
            </a:pPr>
            <a:r>
              <a:rPr lang="es-ES" sz="1600" b="0" strike="noStrike" spc="-1">
                <a:solidFill>
                  <a:srgbClr val="000000"/>
                </a:solidFill>
                <a:latin typeface="Calibri"/>
              </a:rPr>
              <a:t>Cuarto nivel</a:t>
            </a:r>
          </a:p>
          <a:p>
            <a:pPr marL="2057400" lvl="4" indent="-228240">
              <a:lnSpc>
                <a:spcPct val="100000"/>
              </a:lnSpc>
              <a:spcBef>
                <a:spcPts val="320"/>
              </a:spcBef>
              <a:buClr>
                <a:srgbClr val="000000"/>
              </a:buClr>
              <a:buFont typeface="Arial"/>
              <a:buChar char="»"/>
            </a:pPr>
            <a:r>
              <a:rPr lang="es-ES" sz="1600" b="0" strike="noStrike" spc="-1">
                <a:solidFill>
                  <a:srgbClr val="000000"/>
                </a:solidFill>
                <a:latin typeface="Calibri"/>
              </a:rPr>
              <a:t>Quinto nivel</a:t>
            </a:r>
          </a:p>
        </p:txBody>
      </p:sp>
      <p:sp>
        <p:nvSpPr>
          <p:cNvPr id="88" name="PlaceHolder 6"/>
          <p:cNvSpPr>
            <a:spLocks noGrp="1"/>
          </p:cNvSpPr>
          <p:nvPr>
            <p:ph type="dt"/>
          </p:nvPr>
        </p:nvSpPr>
        <p:spPr>
          <a:xfrm>
            <a:off x="457200" y="6356520"/>
            <a:ext cx="2133360" cy="364680"/>
          </a:xfrm>
          <a:prstGeom prst="rect">
            <a:avLst/>
          </a:prstGeom>
        </p:spPr>
        <p:txBody>
          <a:bodyPr anchor="ctr">
            <a:noAutofit/>
          </a:bodyPr>
          <a:lstStyle/>
          <a:p>
            <a:pPr>
              <a:lnSpc>
                <a:spcPct val="100000"/>
              </a:lnSpc>
            </a:pPr>
            <a:fld id="{56C99877-281E-46DB-B15A-B23BAF65E22B}" type="datetime">
              <a:rPr lang="es-ES" sz="1200" b="0" strike="noStrike" spc="-1">
                <a:solidFill>
                  <a:srgbClr val="8B8B8B"/>
                </a:solidFill>
                <a:latin typeface="Calibri"/>
              </a:rPr>
              <a:t>29/09/2024</a:t>
            </a:fld>
            <a:endParaRPr lang="ca-ES" sz="1200" b="0" strike="noStrike" spc="-1">
              <a:latin typeface="Times New Roman"/>
            </a:endParaRPr>
          </a:p>
        </p:txBody>
      </p:sp>
      <p:sp>
        <p:nvSpPr>
          <p:cNvPr id="89" name="PlaceHolder 7"/>
          <p:cNvSpPr>
            <a:spLocks noGrp="1"/>
          </p:cNvSpPr>
          <p:nvPr>
            <p:ph type="ftr"/>
          </p:nvPr>
        </p:nvSpPr>
        <p:spPr>
          <a:xfrm>
            <a:off x="3124080" y="6356520"/>
            <a:ext cx="2895120" cy="364680"/>
          </a:xfrm>
          <a:prstGeom prst="rect">
            <a:avLst/>
          </a:prstGeom>
        </p:spPr>
        <p:txBody>
          <a:bodyPr anchor="ctr">
            <a:noAutofit/>
          </a:bodyPr>
          <a:lstStyle/>
          <a:p>
            <a:endParaRPr lang="ca-ES" sz="2400" b="0" strike="noStrike" spc="-1">
              <a:latin typeface="Times New Roman"/>
            </a:endParaRPr>
          </a:p>
        </p:txBody>
      </p:sp>
      <p:sp>
        <p:nvSpPr>
          <p:cNvPr id="90" name="PlaceHolder 8"/>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2E82B57D-7E96-448B-A368-F939F5EEEF07}" type="slidenum">
              <a:rPr lang="es-ES" sz="1200" b="0" strike="noStrike" spc="-1">
                <a:solidFill>
                  <a:srgbClr val="8B8B8B"/>
                </a:solidFill>
                <a:latin typeface="Calibri"/>
              </a:rPr>
              <a:t>‹Nº›</a:t>
            </a:fld>
            <a:endParaRPr lang="ca-E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0"/>
            <a:ext cx="9144000" cy="6858000"/>
          </a:xfrm>
          <a:prstGeom prst="rect">
            <a:avLst/>
          </a:prstGeom>
        </p:spPr>
      </p:pic>
      <p:sp>
        <p:nvSpPr>
          <p:cNvPr id="6" name="CuadroTexto 5"/>
          <p:cNvSpPr txBox="1"/>
          <p:nvPr/>
        </p:nvSpPr>
        <p:spPr>
          <a:xfrm>
            <a:off x="3255818" y="6082146"/>
            <a:ext cx="5888183" cy="523220"/>
          </a:xfrm>
          <a:prstGeom prst="rect">
            <a:avLst/>
          </a:prstGeom>
          <a:noFill/>
        </p:spPr>
        <p:txBody>
          <a:bodyPr wrap="square" rtlCol="0">
            <a:spAutoFit/>
          </a:bodyPr>
          <a:lstStyle/>
          <a:p>
            <a:r>
              <a:rPr lang="ca-ES" sz="2800" b="1" dirty="0" smtClean="0"/>
              <a:t>Període clàssic de la filosofia</a:t>
            </a:r>
            <a:endParaRPr lang="ca-ES" sz="2800" b="1" dirty="0"/>
          </a:p>
        </p:txBody>
      </p:sp>
    </p:spTree>
    <p:extLst>
      <p:ext uri="{BB962C8B-B14F-4D97-AF65-F5344CB8AC3E}">
        <p14:creationId xmlns:p14="http://schemas.microsoft.com/office/powerpoint/2010/main" val="139273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3345" y="405533"/>
            <a:ext cx="8007927" cy="3416320"/>
          </a:xfrm>
          <a:prstGeom prst="rect">
            <a:avLst/>
          </a:prstGeom>
        </p:spPr>
        <p:txBody>
          <a:bodyPr wrap="square">
            <a:spAutoFit/>
          </a:bodyPr>
          <a:lstStyle/>
          <a:p>
            <a:r>
              <a:rPr lang="ca-ES" b="1" dirty="0" smtClean="0"/>
              <a:t>b) </a:t>
            </a:r>
            <a:r>
              <a:rPr lang="ca-ES" b="1" dirty="0" err="1" smtClean="0"/>
              <a:t>Gorgies</a:t>
            </a:r>
            <a:r>
              <a:rPr lang="ca-ES" b="1" dirty="0" smtClean="0"/>
              <a:t> </a:t>
            </a:r>
          </a:p>
          <a:p>
            <a:endParaRPr lang="ca-ES" dirty="0" smtClean="0"/>
          </a:p>
          <a:p>
            <a:pPr algn="just"/>
            <a:r>
              <a:rPr lang="ca-ES" dirty="0" smtClean="0"/>
              <a:t>Fort escepticisme:  </a:t>
            </a:r>
          </a:p>
          <a:p>
            <a:pPr algn="just"/>
            <a:r>
              <a:rPr lang="ca-ES" dirty="0"/>
              <a:t>	</a:t>
            </a:r>
            <a:r>
              <a:rPr lang="ca-ES" dirty="0" smtClean="0"/>
              <a:t>Res existeix. </a:t>
            </a:r>
          </a:p>
          <a:p>
            <a:pPr algn="just"/>
            <a:r>
              <a:rPr lang="ca-ES" dirty="0"/>
              <a:t>	</a:t>
            </a:r>
            <a:r>
              <a:rPr lang="ca-ES" dirty="0" smtClean="0"/>
              <a:t>Si existís no es podria conèixer.</a:t>
            </a:r>
          </a:p>
          <a:p>
            <a:pPr algn="just"/>
            <a:r>
              <a:rPr lang="ca-ES" dirty="0"/>
              <a:t>	</a:t>
            </a:r>
            <a:r>
              <a:rPr lang="ca-ES" dirty="0" smtClean="0"/>
              <a:t>Si es pogués conèixer no es podria comunicar.</a:t>
            </a:r>
          </a:p>
          <a:p>
            <a:pPr algn="just"/>
            <a:endParaRPr lang="ca-ES" dirty="0"/>
          </a:p>
          <a:p>
            <a:pPr algn="just"/>
            <a:endParaRPr lang="ca-ES" dirty="0" smtClean="0"/>
          </a:p>
          <a:p>
            <a:pPr algn="just"/>
            <a:endParaRPr lang="ca-ES" dirty="0"/>
          </a:p>
          <a:p>
            <a:pPr algn="just"/>
            <a:endParaRPr lang="ca-ES" dirty="0" smtClean="0"/>
          </a:p>
          <a:p>
            <a:pPr algn="just"/>
            <a:r>
              <a:rPr lang="ca-ES" dirty="0" smtClean="0"/>
              <a:t>Reducció a l’absurd la idea de “veritat necessària” dels eleates. La veritat no existeix. Allò útil és la retòrica, la psicologia,...</a:t>
            </a:r>
            <a:endParaRPr lang="ca-ES" dirty="0"/>
          </a:p>
        </p:txBody>
      </p:sp>
      <p:pic>
        <p:nvPicPr>
          <p:cNvPr id="5" name="Imagen 4"/>
          <p:cNvPicPr>
            <a:picLocks noChangeAspect="1"/>
          </p:cNvPicPr>
          <p:nvPr/>
        </p:nvPicPr>
        <p:blipFill>
          <a:blip r:embed="rId2"/>
          <a:stretch>
            <a:fillRect/>
          </a:stretch>
        </p:blipFill>
        <p:spPr>
          <a:xfrm>
            <a:off x="6626213" y="5206847"/>
            <a:ext cx="1063060" cy="1400571"/>
          </a:xfrm>
          <a:prstGeom prst="rect">
            <a:avLst/>
          </a:prstGeom>
        </p:spPr>
      </p:pic>
    </p:spTree>
    <p:extLst>
      <p:ext uri="{BB962C8B-B14F-4D97-AF65-F5344CB8AC3E}">
        <p14:creationId xmlns:p14="http://schemas.microsoft.com/office/powerpoint/2010/main" val="424635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8873" y="595745"/>
            <a:ext cx="7370618" cy="4001095"/>
          </a:xfrm>
          <a:prstGeom prst="rect">
            <a:avLst/>
          </a:prstGeom>
          <a:noFill/>
        </p:spPr>
        <p:txBody>
          <a:bodyPr wrap="square" rtlCol="0">
            <a:spAutoFit/>
          </a:bodyPr>
          <a:lstStyle/>
          <a:p>
            <a:r>
              <a:rPr lang="ca-ES" sz="2800" i="1" dirty="0" smtClean="0"/>
              <a:t>“Els sofistes parlen i escriuen per enganyar, per enriquir-se, i no són útils per a ningú”</a:t>
            </a:r>
          </a:p>
          <a:p>
            <a:endParaRPr lang="ca-ES" dirty="0"/>
          </a:p>
          <a:p>
            <a:r>
              <a:rPr lang="ca-ES" dirty="0" smtClean="0"/>
              <a:t>						Xenofont</a:t>
            </a:r>
          </a:p>
          <a:p>
            <a:endParaRPr lang="ca-ES" dirty="0"/>
          </a:p>
          <a:p>
            <a:endParaRPr lang="ca-ES" dirty="0" smtClean="0"/>
          </a:p>
          <a:p>
            <a:r>
              <a:rPr lang="ca-ES" dirty="0" smtClean="0"/>
              <a:t>Ensenyen a tenir èxit en el sistema.</a:t>
            </a:r>
          </a:p>
          <a:p>
            <a:r>
              <a:rPr lang="ca-ES" dirty="0" smtClean="0"/>
              <a:t>Ensenyen a canvi de diners.</a:t>
            </a:r>
          </a:p>
          <a:p>
            <a:endParaRPr lang="ca-ES" dirty="0"/>
          </a:p>
          <a:p>
            <a:endParaRPr lang="ca-ES" dirty="0" smtClean="0"/>
          </a:p>
          <a:p>
            <a:endParaRPr lang="ca-ES" dirty="0"/>
          </a:p>
          <a:p>
            <a:endParaRPr lang="ca-ES" dirty="0" smtClean="0"/>
          </a:p>
          <a:p>
            <a:endParaRPr lang="ca-ES" dirty="0"/>
          </a:p>
        </p:txBody>
      </p:sp>
    </p:spTree>
    <p:extLst>
      <p:ext uri="{BB962C8B-B14F-4D97-AF65-F5344CB8AC3E}">
        <p14:creationId xmlns:p14="http://schemas.microsoft.com/office/powerpoint/2010/main" val="3259511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54182" y="290945"/>
            <a:ext cx="8007927" cy="3816429"/>
          </a:xfrm>
          <a:prstGeom prst="rect">
            <a:avLst/>
          </a:prstGeom>
          <a:noFill/>
        </p:spPr>
        <p:txBody>
          <a:bodyPr wrap="square" rtlCol="0">
            <a:spAutoFit/>
          </a:bodyPr>
          <a:lstStyle/>
          <a:p>
            <a:r>
              <a:rPr lang="ca-ES" sz="2000" b="1" dirty="0" smtClean="0"/>
              <a:t>Plantegen Lluita Filosòfica:     </a:t>
            </a:r>
            <a:r>
              <a:rPr lang="ca-ES" sz="2000" b="1" dirty="0" err="1" smtClean="0"/>
              <a:t>PHYSIS</a:t>
            </a:r>
            <a:r>
              <a:rPr lang="ca-ES" sz="2000" b="1" dirty="0" smtClean="0"/>
              <a:t>      vs. </a:t>
            </a:r>
            <a:r>
              <a:rPr lang="ca-ES" sz="2000" b="1" dirty="0"/>
              <a:t> </a:t>
            </a:r>
            <a:r>
              <a:rPr lang="ca-ES" sz="2000" b="1" dirty="0" smtClean="0"/>
              <a:t>     </a:t>
            </a:r>
            <a:r>
              <a:rPr lang="ca-ES" sz="2000" b="1" dirty="0" err="1" smtClean="0"/>
              <a:t>NOMOS</a:t>
            </a:r>
            <a:endParaRPr lang="ca-ES" sz="2000" b="1" dirty="0" smtClean="0"/>
          </a:p>
          <a:p>
            <a:endParaRPr lang="ca-ES" dirty="0"/>
          </a:p>
          <a:p>
            <a:endParaRPr lang="ca-ES" dirty="0" smtClean="0"/>
          </a:p>
          <a:p>
            <a:r>
              <a:rPr lang="ca-ES" dirty="0" smtClean="0"/>
              <a:t>                                               Entorn / Natura                 Llei / Convenció</a:t>
            </a:r>
            <a:endParaRPr lang="ca-ES" dirty="0"/>
          </a:p>
          <a:p>
            <a:r>
              <a:rPr lang="ca-ES" dirty="0" smtClean="0"/>
              <a:t> </a:t>
            </a:r>
          </a:p>
          <a:p>
            <a:endParaRPr lang="ca-ES" dirty="0"/>
          </a:p>
          <a:p>
            <a:r>
              <a:rPr lang="ca-ES" dirty="0" smtClean="0"/>
              <a:t>                                                 Existeix “el Bé”                  La Llei canvia si la                      	                                                                             majoria vol</a:t>
            </a:r>
          </a:p>
          <a:p>
            <a:endParaRPr lang="ca-ES" dirty="0"/>
          </a:p>
          <a:p>
            <a:endParaRPr lang="ca-ES" dirty="0" smtClean="0"/>
          </a:p>
          <a:p>
            <a:r>
              <a:rPr lang="ca-ES" sz="2000" dirty="0" smtClean="0"/>
              <a:t>Hi ha normes per sobre la voluntat popular?</a:t>
            </a:r>
          </a:p>
          <a:p>
            <a:endParaRPr lang="ca-ES" sz="2000" dirty="0"/>
          </a:p>
          <a:p>
            <a:r>
              <a:rPr lang="ca-ES" sz="2000" dirty="0" smtClean="0"/>
              <a:t>En cas afirmatiu, quines?</a:t>
            </a:r>
            <a:endParaRPr lang="ca-ES" sz="2000" dirty="0"/>
          </a:p>
        </p:txBody>
      </p:sp>
      <p:sp>
        <p:nvSpPr>
          <p:cNvPr id="6" name="Flecha abajo 5"/>
          <p:cNvSpPr/>
          <p:nvPr/>
        </p:nvSpPr>
        <p:spPr>
          <a:xfrm>
            <a:off x="4599709" y="748145"/>
            <a:ext cx="332509" cy="3879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p>
        </p:txBody>
      </p:sp>
      <p:sp>
        <p:nvSpPr>
          <p:cNvPr id="7" name="Flecha abajo 6"/>
          <p:cNvSpPr/>
          <p:nvPr/>
        </p:nvSpPr>
        <p:spPr>
          <a:xfrm>
            <a:off x="6816436" y="748145"/>
            <a:ext cx="332509" cy="3879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73392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11280" y="0"/>
            <a:ext cx="7921440" cy="836280"/>
          </a:xfrm>
          <a:prstGeom prst="rect">
            <a:avLst/>
          </a:prstGeom>
          <a:solidFill>
            <a:srgbClr val="336600"/>
          </a:solidFill>
          <a:ln w="0">
            <a:noFill/>
          </a:ln>
        </p:spPr>
        <p:txBody>
          <a:bodyPr anchor="ctr">
            <a:noAutofit/>
          </a:bodyPr>
          <a:lstStyle/>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2400" b="1" strike="noStrike" spc="-1">
                <a:solidFill>
                  <a:srgbClr val="FFFFFF"/>
                </a:solidFill>
                <a:latin typeface="Calibri"/>
              </a:rPr>
              <a:t>Els sofistes: Protàgores i Gòrgies</a:t>
            </a:r>
            <a:endParaRPr lang="es-ES" sz="2400" b="0" strike="noStrike" spc="-1">
              <a:solidFill>
                <a:srgbClr val="000000"/>
              </a:solidFill>
              <a:latin typeface="Calibri"/>
            </a:endParaRPr>
          </a:p>
        </p:txBody>
      </p:sp>
      <p:sp>
        <p:nvSpPr>
          <p:cNvPr id="163" name="TextShape 2"/>
          <p:cNvSpPr txBox="1"/>
          <p:nvPr/>
        </p:nvSpPr>
        <p:spPr>
          <a:xfrm>
            <a:off x="179280" y="907920"/>
            <a:ext cx="8964360" cy="5949720"/>
          </a:xfrm>
          <a:prstGeom prst="rect">
            <a:avLst/>
          </a:prstGeom>
          <a:noFill/>
          <a:ln w="0">
            <a:noFill/>
          </a:ln>
        </p:spPr>
        <p:txBody>
          <a:bodyPr>
            <a:noAutofit/>
          </a:bodyPr>
          <a:lstStyle/>
          <a:p>
            <a:pPr marL="343080" indent="-339480">
              <a:lnSpc>
                <a:spcPct val="80000"/>
              </a:lnSpc>
              <a:spcBef>
                <a:spcPts val="499"/>
              </a:spcBef>
              <a:tabLst>
                <a:tab pos="0" algn="l"/>
              </a:tabLst>
            </a:pPr>
            <a:r>
              <a:rPr lang="ca-ES" sz="2000" b="0" strike="noStrike" spc="-1" dirty="0">
                <a:solidFill>
                  <a:srgbClr val="000000"/>
                </a:solidFill>
                <a:latin typeface="Calibri"/>
              </a:rPr>
              <a:t>	</a:t>
            </a:r>
            <a:endParaRPr lang="es-ES" sz="2000" b="0" strike="noStrike" spc="-1" dirty="0">
              <a:solidFill>
                <a:srgbClr val="000000"/>
              </a:solidFill>
              <a:latin typeface="Calibri"/>
            </a:endParaRPr>
          </a:p>
          <a:p>
            <a:pPr marL="343080" indent="-339480">
              <a:lnSpc>
                <a:spcPct val="80000"/>
              </a:lnSpc>
              <a:spcBef>
                <a:spcPts val="451"/>
              </a:spcBef>
              <a:tabLst>
                <a:tab pos="0" algn="l"/>
              </a:tabLst>
            </a:pPr>
            <a:r>
              <a:rPr lang="ca-ES" sz="1800" b="0" strike="noStrike" spc="-1" dirty="0">
                <a:solidFill>
                  <a:srgbClr val="000000"/>
                </a:solidFill>
                <a:latin typeface="Calibri"/>
              </a:rPr>
              <a:t>La </a:t>
            </a:r>
            <a:r>
              <a:rPr lang="ca-ES" sz="1800" b="1" strike="noStrike" spc="-1" dirty="0">
                <a:solidFill>
                  <a:srgbClr val="000000"/>
                </a:solidFill>
                <a:latin typeface="Calibri"/>
              </a:rPr>
              <a:t>sofística</a:t>
            </a:r>
            <a:r>
              <a:rPr lang="ca-ES" sz="1800" b="0" strike="noStrike" spc="-1" dirty="0">
                <a:solidFill>
                  <a:srgbClr val="000000"/>
                </a:solidFill>
                <a:latin typeface="Calibri"/>
              </a:rPr>
              <a:t> és un moviment cultural amb diversos autors i constitueix una expressió de </a:t>
            </a:r>
            <a:r>
              <a:rPr lang="ca-ES" sz="1800" b="1" strike="noStrike" spc="-1" dirty="0">
                <a:solidFill>
                  <a:srgbClr val="3333CC"/>
                </a:solidFill>
                <a:latin typeface="Calibri"/>
              </a:rPr>
              <a:t>democràcia</a:t>
            </a:r>
            <a:r>
              <a:rPr lang="ca-ES" sz="1800" b="0" strike="noStrike" spc="-1" dirty="0">
                <a:solidFill>
                  <a:srgbClr val="000000"/>
                </a:solidFill>
                <a:latin typeface="Calibri"/>
              </a:rPr>
              <a:t>, en la mesura que la democràcia significa pluralisme de les opinions i llibertat d’expressió. Les seves tesis essencials es poden resumir de la següent manera:</a:t>
            </a:r>
            <a:endParaRPr lang="es-ES" sz="1800" b="0" strike="noStrike" spc="-1" dirty="0">
              <a:solidFill>
                <a:srgbClr val="000000"/>
              </a:solidFill>
              <a:latin typeface="Calibri"/>
            </a:endParaRPr>
          </a:p>
          <a:p>
            <a:pPr marL="343080" indent="-339480">
              <a:lnSpc>
                <a:spcPct val="90000"/>
              </a:lnSpc>
              <a:spcBef>
                <a:spcPts val="499"/>
              </a:spcBef>
              <a:tabLst>
                <a:tab pos="0" algn="l"/>
              </a:tabLst>
            </a:pPr>
            <a:endParaRPr lang="es-ES" sz="1800" b="0" strike="noStrike" spc="-1" dirty="0">
              <a:solidFill>
                <a:srgbClr val="000000"/>
              </a:solidFill>
              <a:latin typeface="Calibri"/>
            </a:endParaRPr>
          </a:p>
          <a:p>
            <a:pPr marL="343080" indent="-339480">
              <a:lnSpc>
                <a:spcPct val="90000"/>
              </a:lnSpc>
              <a:spcBef>
                <a:spcPts val="499"/>
              </a:spcBef>
              <a:tabLst>
                <a:tab pos="0" algn="l"/>
              </a:tabLst>
            </a:pPr>
            <a:r>
              <a:rPr lang="ca-ES" sz="2000" b="1" strike="noStrike" spc="-1" dirty="0">
                <a:solidFill>
                  <a:srgbClr val="000000"/>
                </a:solidFill>
                <a:latin typeface="Calibri"/>
              </a:rPr>
              <a:t>	</a:t>
            </a:r>
            <a:r>
              <a:rPr lang="ca-ES" sz="2000" b="1" strike="noStrike" spc="-1" dirty="0">
                <a:solidFill>
                  <a:srgbClr val="3333CC"/>
                </a:solidFill>
                <a:latin typeface="Calibri"/>
              </a:rPr>
              <a:t>FENOMENISME</a:t>
            </a:r>
            <a:r>
              <a:rPr lang="ca-ES" sz="2000" b="1" strike="noStrike" spc="-1" dirty="0">
                <a:solidFill>
                  <a:srgbClr val="000000"/>
                </a:solidFill>
                <a:latin typeface="Calibri"/>
              </a:rPr>
              <a:t>:</a:t>
            </a:r>
            <a:r>
              <a:rPr lang="ca-ES" sz="2000" b="0" strike="noStrike" spc="-1" dirty="0">
                <a:solidFill>
                  <a:srgbClr val="000000"/>
                </a:solidFill>
                <a:latin typeface="Calibri"/>
              </a:rPr>
              <a:t> L’aparença és l’única forma de ser real. </a:t>
            </a:r>
            <a:endParaRPr lang="es-ES" sz="2000" b="0" strike="noStrike" spc="-1" dirty="0">
              <a:solidFill>
                <a:srgbClr val="000000"/>
              </a:solidFill>
              <a:latin typeface="Calibri"/>
            </a:endParaRPr>
          </a:p>
          <a:p>
            <a:pPr marL="343080" indent="-339480">
              <a:lnSpc>
                <a:spcPct val="90000"/>
              </a:lnSpc>
              <a:spcBef>
                <a:spcPts val="499"/>
              </a:spcBef>
              <a:tabLst>
                <a:tab pos="0" algn="l"/>
              </a:tabLst>
            </a:pPr>
            <a:r>
              <a:rPr lang="ca-ES" sz="2000" b="1" strike="noStrike" spc="-1" dirty="0">
                <a:solidFill>
                  <a:srgbClr val="3333CC"/>
                </a:solidFill>
                <a:latin typeface="Calibri"/>
              </a:rPr>
              <a:t>	SUBJECTIVISME</a:t>
            </a:r>
            <a:r>
              <a:rPr lang="ca-ES" sz="2000" b="1" strike="noStrike" spc="-1" dirty="0">
                <a:solidFill>
                  <a:srgbClr val="000000"/>
                </a:solidFill>
                <a:latin typeface="Calibri"/>
              </a:rPr>
              <a:t>:</a:t>
            </a:r>
            <a:r>
              <a:rPr lang="ca-ES" sz="2000" b="0" strike="noStrike" spc="-1" dirty="0">
                <a:solidFill>
                  <a:srgbClr val="000000"/>
                </a:solidFill>
                <a:latin typeface="Calibri"/>
              </a:rPr>
              <a:t> L’home és l’únic criteri de veritat dels judicis.</a:t>
            </a:r>
            <a:endParaRPr lang="es-ES" sz="2000" b="0" strike="noStrike" spc="-1" dirty="0">
              <a:solidFill>
                <a:srgbClr val="000000"/>
              </a:solidFill>
              <a:latin typeface="Calibri"/>
            </a:endParaRPr>
          </a:p>
          <a:p>
            <a:pPr marL="343080" indent="-339480">
              <a:lnSpc>
                <a:spcPct val="90000"/>
              </a:lnSpc>
              <a:spcBef>
                <a:spcPts val="499"/>
              </a:spcBef>
              <a:tabLst>
                <a:tab pos="0" algn="l"/>
              </a:tabLst>
            </a:pPr>
            <a:r>
              <a:rPr lang="ca-ES" sz="2000" b="1" strike="noStrike" spc="-1" dirty="0">
                <a:solidFill>
                  <a:srgbClr val="3333CC"/>
                </a:solidFill>
                <a:latin typeface="Calibri"/>
              </a:rPr>
              <a:t>	</a:t>
            </a:r>
            <a:r>
              <a:rPr lang="ca-ES" sz="2000" b="1" strike="noStrike" spc="-1" dirty="0" smtClean="0">
                <a:solidFill>
                  <a:srgbClr val="3333CC"/>
                </a:solidFill>
                <a:latin typeface="Calibri"/>
              </a:rPr>
              <a:t>ESCEPTICISME</a:t>
            </a:r>
            <a:r>
              <a:rPr lang="ca-ES" sz="2000" b="1" strike="noStrike" spc="-1" dirty="0">
                <a:solidFill>
                  <a:srgbClr val="000000"/>
                </a:solidFill>
                <a:latin typeface="Calibri"/>
              </a:rPr>
              <a:t>:</a:t>
            </a:r>
            <a:r>
              <a:rPr lang="ca-ES" sz="2000" b="0" strike="noStrike" spc="-1" dirty="0">
                <a:solidFill>
                  <a:srgbClr val="000000"/>
                </a:solidFill>
                <a:latin typeface="Calibri"/>
              </a:rPr>
              <a:t> No existeix veritat universal: Tot pot ser a la vegada veritable i fals </a:t>
            </a:r>
            <a:endParaRPr lang="es-ES" sz="2000" b="0" strike="noStrike" spc="-1" dirty="0">
              <a:solidFill>
                <a:srgbClr val="000000"/>
              </a:solidFill>
              <a:latin typeface="Calibri"/>
            </a:endParaRPr>
          </a:p>
          <a:p>
            <a:pPr marL="343080" indent="-339480">
              <a:lnSpc>
                <a:spcPct val="90000"/>
              </a:lnSpc>
              <a:spcBef>
                <a:spcPts val="499"/>
              </a:spcBef>
              <a:tabLst>
                <a:tab pos="0" algn="l"/>
              </a:tabLst>
            </a:pPr>
            <a:r>
              <a:rPr lang="ca-ES" sz="2000" b="1" strike="noStrike" spc="-1" dirty="0">
                <a:solidFill>
                  <a:srgbClr val="3333CC"/>
                </a:solidFill>
                <a:latin typeface="Calibri"/>
              </a:rPr>
              <a:t>	CONVENCIONALISME</a:t>
            </a:r>
            <a:r>
              <a:rPr lang="ca-ES" sz="2000" b="1" strike="noStrike" spc="-1" dirty="0">
                <a:solidFill>
                  <a:srgbClr val="000000"/>
                </a:solidFill>
                <a:latin typeface="Calibri"/>
              </a:rPr>
              <a:t>:</a:t>
            </a:r>
            <a:r>
              <a:rPr lang="ca-ES" sz="2000" b="0" strike="noStrike" spc="-1" dirty="0">
                <a:solidFill>
                  <a:srgbClr val="000000"/>
                </a:solidFill>
                <a:latin typeface="Calibri"/>
              </a:rPr>
              <a:t> La societat no és un fet natural sinó que és el resultat d’un pacte</a:t>
            </a:r>
            <a:endParaRPr lang="es-ES" sz="2000" b="0" strike="noStrike" spc="-1" dirty="0">
              <a:solidFill>
                <a:srgbClr val="000000"/>
              </a:solidFill>
              <a:latin typeface="Calibri"/>
            </a:endParaRPr>
          </a:p>
          <a:p>
            <a:pPr marL="343080" indent="-339480">
              <a:lnSpc>
                <a:spcPct val="90000"/>
              </a:lnSpc>
              <a:spcBef>
                <a:spcPts val="499"/>
              </a:spcBef>
              <a:tabLst>
                <a:tab pos="0" algn="l"/>
              </a:tabLst>
            </a:pPr>
            <a:r>
              <a:rPr lang="ca-ES" sz="2000" b="1" strike="noStrike" spc="-1" dirty="0">
                <a:solidFill>
                  <a:srgbClr val="3333CC"/>
                </a:solidFill>
                <a:latin typeface="Calibri"/>
              </a:rPr>
              <a:t>	POSITIVISME</a:t>
            </a:r>
            <a:r>
              <a:rPr lang="ca-ES" sz="2000" b="1" strike="noStrike" spc="-1" dirty="0">
                <a:solidFill>
                  <a:srgbClr val="000000"/>
                </a:solidFill>
                <a:latin typeface="Calibri"/>
              </a:rPr>
              <a:t>:</a:t>
            </a:r>
            <a:r>
              <a:rPr lang="ca-ES" sz="2000" b="0" strike="noStrike" spc="-1" dirty="0">
                <a:solidFill>
                  <a:srgbClr val="000000"/>
                </a:solidFill>
                <a:latin typeface="Calibri"/>
              </a:rPr>
              <a:t> Les lleis jurídiques i morals han estat dictades pels homes, no pels déus.</a:t>
            </a:r>
            <a:endParaRPr lang="es-ES" sz="2000" b="0" strike="noStrike" spc="-1" dirty="0">
              <a:solidFill>
                <a:srgbClr val="000000"/>
              </a:solidFill>
              <a:latin typeface="Calibri"/>
            </a:endParaRPr>
          </a:p>
          <a:p>
            <a:pPr marL="343080" indent="-339480">
              <a:lnSpc>
                <a:spcPct val="90000"/>
              </a:lnSpc>
              <a:spcBef>
                <a:spcPts val="499"/>
              </a:spcBef>
              <a:tabLst>
                <a:tab pos="0" algn="l"/>
              </a:tabLst>
            </a:pPr>
            <a:r>
              <a:rPr lang="ca-ES" sz="2000" b="1" strike="noStrike" spc="-1" dirty="0">
                <a:solidFill>
                  <a:srgbClr val="3333CC"/>
                </a:solidFill>
                <a:latin typeface="Calibri"/>
              </a:rPr>
              <a:t>	RELATIVISME</a:t>
            </a:r>
            <a:r>
              <a:rPr lang="ca-ES" sz="2000" b="1" strike="noStrike" spc="-1" dirty="0">
                <a:solidFill>
                  <a:srgbClr val="000000"/>
                </a:solidFill>
                <a:latin typeface="Calibri"/>
              </a:rPr>
              <a:t>:</a:t>
            </a:r>
            <a:r>
              <a:rPr lang="ca-ES" sz="2000" b="0" strike="noStrike" spc="-1" dirty="0">
                <a:solidFill>
                  <a:srgbClr val="000000"/>
                </a:solidFill>
                <a:latin typeface="Calibri"/>
              </a:rPr>
              <a:t> Les normes socials estan en funció de cada societat: de cada època i dels interessos de cada moment.</a:t>
            </a:r>
            <a:endParaRPr lang="es-ES"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
          <p:cNvPicPr/>
          <p:nvPr/>
        </p:nvPicPr>
        <p:blipFill>
          <a:blip r:embed="rId3"/>
          <a:stretch/>
        </p:blipFill>
        <p:spPr>
          <a:xfrm>
            <a:off x="4284720" y="0"/>
            <a:ext cx="4858920" cy="6857640"/>
          </a:xfrm>
          <a:prstGeom prst="rect">
            <a:avLst/>
          </a:prstGeom>
          <a:ln w="9525">
            <a:noFill/>
          </a:ln>
        </p:spPr>
      </p:pic>
      <p:pic>
        <p:nvPicPr>
          <p:cNvPr id="134" name="Picture 2"/>
          <p:cNvPicPr/>
          <p:nvPr/>
        </p:nvPicPr>
        <p:blipFill>
          <a:blip r:embed="rId4"/>
          <a:stretch/>
        </p:blipFill>
        <p:spPr>
          <a:xfrm>
            <a:off x="0" y="0"/>
            <a:ext cx="4392360" cy="6857640"/>
          </a:xfrm>
          <a:prstGeom prst="rect">
            <a:avLst/>
          </a:prstGeom>
          <a:ln w="9525">
            <a:noFill/>
          </a:ln>
        </p:spPr>
      </p:pic>
      <p:sp>
        <p:nvSpPr>
          <p:cNvPr id="135" name="CustomShape 1"/>
          <p:cNvSpPr/>
          <p:nvPr/>
        </p:nvSpPr>
        <p:spPr>
          <a:xfrm>
            <a:off x="1674360" y="5661000"/>
            <a:ext cx="6162840" cy="825120"/>
          </a:xfrm>
          <a:prstGeom prst="rect">
            <a:avLst/>
          </a:prstGeom>
          <a:noFill/>
          <a:ln w="9525">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4800" b="1" strike="noStrike" spc="-1">
                <a:solidFill>
                  <a:srgbClr val="CC3300"/>
                </a:solidFill>
                <a:latin typeface="Calibri"/>
              </a:rPr>
              <a:t>SÒCRATES, 470-399 a.C.</a:t>
            </a:r>
            <a:endParaRPr lang="ca-ES" sz="4800" b="0" strike="noStrike" spc="-1">
              <a:latin typeface="Arial"/>
            </a:endParaRPr>
          </a:p>
        </p:txBody>
      </p:sp>
      <p:sp>
        <p:nvSpPr>
          <p:cNvPr id="136" name="CustomShape 2"/>
          <p:cNvSpPr/>
          <p:nvPr/>
        </p:nvSpPr>
        <p:spPr>
          <a:xfrm>
            <a:off x="5664240" y="6308640"/>
            <a:ext cx="2785680" cy="367920"/>
          </a:xfrm>
          <a:prstGeom prst="rect">
            <a:avLst/>
          </a:prstGeom>
          <a:noFill/>
          <a:ln w="9525">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1800" b="1" strike="noStrike" spc="-1">
                <a:solidFill>
                  <a:srgbClr val="000000"/>
                </a:solidFill>
                <a:latin typeface="Calibri"/>
              </a:rPr>
              <a:t>(Detall de l’</a:t>
            </a:r>
            <a:r>
              <a:rPr lang="ca-ES" sz="1800" b="1" i="1" strike="noStrike" spc="-1">
                <a:solidFill>
                  <a:srgbClr val="000000"/>
                </a:solidFill>
                <a:latin typeface="Calibri"/>
              </a:rPr>
              <a:t>Escola d’Atenes)</a:t>
            </a:r>
            <a:endParaRPr lang="ca-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
          <p:cNvPicPr/>
          <p:nvPr/>
        </p:nvPicPr>
        <p:blipFill>
          <a:blip r:embed="rId3"/>
          <a:stretch/>
        </p:blipFill>
        <p:spPr>
          <a:xfrm>
            <a:off x="1332000" y="981000"/>
            <a:ext cx="6552720" cy="4752720"/>
          </a:xfrm>
          <a:prstGeom prst="rect">
            <a:avLst/>
          </a:prstGeom>
          <a:ln w="9525">
            <a:noFill/>
          </a:ln>
        </p:spPr>
      </p:pic>
      <p:sp>
        <p:nvSpPr>
          <p:cNvPr id="138" name="CustomShape 1"/>
          <p:cNvSpPr/>
          <p:nvPr/>
        </p:nvSpPr>
        <p:spPr>
          <a:xfrm>
            <a:off x="1332000" y="5792760"/>
            <a:ext cx="6624360" cy="119016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s-ES" sz="1800" b="0" i="1" strike="noStrike" spc="-1">
                <a:solidFill>
                  <a:srgbClr val="000000"/>
                </a:solidFill>
                <a:latin typeface="Calibri"/>
              </a:rPr>
              <a:t> </a:t>
            </a:r>
            <a:r>
              <a:rPr lang="es-ES" sz="1800" b="0" i="1" strike="noStrike" spc="-1">
                <a:solidFill>
                  <a:srgbClr val="FFFFFF"/>
                </a:solidFill>
                <a:latin typeface="Calibri"/>
              </a:rPr>
              <a:t>Mort de Sócrates</a:t>
            </a:r>
            <a:r>
              <a:rPr lang="es-ES" sz="1800" b="0" strike="noStrike" spc="-1">
                <a:solidFill>
                  <a:srgbClr val="FFFFFF"/>
                </a:solidFill>
                <a:latin typeface="Calibri"/>
              </a:rPr>
              <a:t>, Charles Alphonse Dufresnoy (1611-1668)</a:t>
            </a:r>
            <a:r>
              <a:t/>
            </a:r>
            <a:br/>
            <a:r>
              <a:rPr lang="es-ES" sz="1800" b="0" strike="noStrike" spc="-1">
                <a:solidFill>
                  <a:srgbClr val="FFFFFF"/>
                </a:solidFill>
                <a:latin typeface="Calibri"/>
              </a:rPr>
              <a:t>(Florència, Uffizi)</a:t>
            </a:r>
            <a:endParaRPr lang="ca-ES" sz="1800" b="0" strike="noStrike" spc="-1">
              <a:latin typeface="Arial"/>
            </a:endParaRPr>
          </a:p>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t/>
            </a:r>
            <a:br/>
            <a:endParaRPr lang="ca-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
          <p:cNvPicPr/>
          <p:nvPr/>
        </p:nvPicPr>
        <p:blipFill>
          <a:blip r:embed="rId3"/>
          <a:stretch/>
        </p:blipFill>
        <p:spPr>
          <a:xfrm>
            <a:off x="250920" y="0"/>
            <a:ext cx="8642160" cy="6857640"/>
          </a:xfrm>
          <a:prstGeom prst="rect">
            <a:avLst/>
          </a:prstGeom>
          <a:ln w="9525">
            <a:noFill/>
          </a:ln>
        </p:spPr>
      </p:pic>
      <p:sp>
        <p:nvSpPr>
          <p:cNvPr id="140" name="CustomShape 1"/>
          <p:cNvSpPr/>
          <p:nvPr/>
        </p:nvSpPr>
        <p:spPr>
          <a:xfrm>
            <a:off x="0" y="5850000"/>
            <a:ext cx="9143640" cy="1464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ca-ES" sz="1800" b="0" strike="noStrike" spc="-1">
              <a:latin typeface="Arial"/>
            </a:endParaRPr>
          </a:p>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ca-ES" sz="1800" b="0" strike="noStrike" spc="-1">
              <a:latin typeface="Arial"/>
            </a:endParaRPr>
          </a:p>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s-ES" sz="1800" b="0" strike="noStrike" spc="-1">
                <a:solidFill>
                  <a:srgbClr val="000000"/>
                </a:solidFill>
                <a:latin typeface="Calibri"/>
              </a:rPr>
              <a:t>     </a:t>
            </a:r>
            <a:r>
              <a:rPr lang="es-ES" sz="1800" b="0" strike="noStrike" spc="-1">
                <a:solidFill>
                  <a:srgbClr val="FFFFFF"/>
                </a:solidFill>
                <a:latin typeface="Calibri"/>
              </a:rPr>
              <a:t>Charles Alphonse Dufresnoy, </a:t>
            </a:r>
            <a:r>
              <a:rPr lang="es-ES" sz="1800" b="0" i="1" strike="noStrike" spc="-1">
                <a:solidFill>
                  <a:srgbClr val="FFFFFF"/>
                </a:solidFill>
                <a:latin typeface="Calibri"/>
              </a:rPr>
              <a:t>Mort de Sòcrates</a:t>
            </a:r>
            <a:r>
              <a:rPr lang="es-ES" sz="1800" b="0" strike="noStrike" spc="-1">
                <a:solidFill>
                  <a:srgbClr val="FFFFFF"/>
                </a:solidFill>
                <a:latin typeface="Calibri"/>
              </a:rPr>
              <a:t>, 1650, París, École des Beaux-Arts</a:t>
            </a:r>
            <a:r>
              <a:t/>
            </a:r>
            <a:br/>
            <a:r>
              <a:t/>
            </a:r>
            <a:br/>
            <a:endParaRPr lang="ca-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395280" y="0"/>
            <a:ext cx="8748360" cy="6857640"/>
          </a:xfrm>
          <a:prstGeom prst="rect">
            <a:avLst/>
          </a:prstGeom>
          <a:noFill/>
          <a:ln w="0">
            <a:noFill/>
          </a:ln>
        </p:spPr>
        <p:txBody>
          <a:bodyPr>
            <a:noAutofit/>
          </a:bodyPr>
          <a:lstStyle/>
          <a:p>
            <a:pPr marL="343080" indent="-339480">
              <a:lnSpc>
                <a:spcPct val="100000"/>
              </a:lnSpc>
              <a:spcBef>
                <a:spcPts val="799"/>
              </a:spcBef>
              <a:tabLst>
                <a:tab pos="0" algn="l"/>
              </a:tabLst>
            </a:pPr>
            <a:endParaRPr lang="es-ES" sz="3200" b="0" strike="noStrike" spc="-1">
              <a:solidFill>
                <a:srgbClr val="000000"/>
              </a:solidFill>
              <a:latin typeface="Calibri"/>
            </a:endParaRPr>
          </a:p>
          <a:p>
            <a:pPr marL="343080" indent="-339480">
              <a:lnSpc>
                <a:spcPct val="100000"/>
              </a:lnSpc>
              <a:spcBef>
                <a:spcPts val="799"/>
              </a:spcBef>
              <a:tabLst>
                <a:tab pos="0" algn="l"/>
              </a:tabLst>
            </a:pPr>
            <a:endParaRPr lang="es-ES" sz="3200" b="0" strike="noStrike" spc="-1">
              <a:solidFill>
                <a:srgbClr val="000000"/>
              </a:solidFill>
              <a:latin typeface="Calibri"/>
            </a:endParaRPr>
          </a:p>
          <a:p>
            <a:pPr marL="343080" indent="-339480">
              <a:lnSpc>
                <a:spcPct val="100000"/>
              </a:lnSpc>
              <a:spcBef>
                <a:spcPts val="499"/>
              </a:spcBef>
              <a:tabLst>
                <a:tab pos="0" algn="l"/>
              </a:tabLst>
            </a:pPr>
            <a:r>
              <a:rPr lang="ca-ES" sz="2000" b="1" strike="noStrike" spc="-1">
                <a:solidFill>
                  <a:srgbClr val="CC3300"/>
                </a:solidFill>
                <a:latin typeface="Calibri"/>
              </a:rPr>
              <a:t>Primer filòsof grec</a:t>
            </a:r>
            <a:r>
              <a:rPr lang="ca-ES" sz="2000" b="0" strike="noStrike" spc="-1">
                <a:solidFill>
                  <a:srgbClr val="000000"/>
                </a:solidFill>
                <a:latin typeface="Calibri"/>
              </a:rPr>
              <a:t>; nascut a Atenes, fill de Sofronisc, escultor, i de Fenàreta, d’ofici llevadora. La seva vida, i fins i tot la seva pròpia figura, es troba embolicada en l’escassetat i incertesa de dades. Sembla que va exercir per un temps el mateix ofici que el seu pare i que es va interessar en un principi per les doctrines físiques dels filòsofs jonis, potser apreses al costat d’</a:t>
            </a:r>
            <a:r>
              <a:rPr lang="ca-ES" sz="2000" b="1" strike="noStrike" spc="-1">
                <a:solidFill>
                  <a:srgbClr val="CC3300"/>
                </a:solidFill>
                <a:latin typeface="Calibri"/>
              </a:rPr>
              <a:t>Arquelau de Milet</a:t>
            </a:r>
            <a:r>
              <a:rPr lang="ca-ES" sz="2000" b="0" strike="noStrike" spc="-1">
                <a:solidFill>
                  <a:srgbClr val="000000"/>
                </a:solidFill>
                <a:latin typeface="Calibri"/>
              </a:rPr>
              <a:t>, deixeble d’</a:t>
            </a:r>
            <a:r>
              <a:rPr lang="ca-ES" sz="2000" b="1" strike="noStrike" spc="-1">
                <a:solidFill>
                  <a:srgbClr val="CC3300"/>
                </a:solidFill>
                <a:latin typeface="Calibri"/>
              </a:rPr>
              <a:t>Anaxàgores</a:t>
            </a:r>
            <a:r>
              <a:rPr lang="ca-ES" sz="2000" b="0" strike="noStrike" spc="-1">
                <a:solidFill>
                  <a:srgbClr val="000000"/>
                </a:solidFill>
                <a:latin typeface="Calibri"/>
              </a:rPr>
              <a:t>, cap a les quals després va adoptar una actitud crítica. Semblen fets referibles a dates certes que, durant les guerres del Peloponès (431-404), en les que pren part com a soldat hoplita -com corresponia a un ciutadà de nivell mitjà-, salva a </a:t>
            </a:r>
            <a:r>
              <a:rPr lang="ca-ES" sz="2000" b="1" strike="noStrike" spc="-1">
                <a:solidFill>
                  <a:srgbClr val="CC3300"/>
                </a:solidFill>
                <a:latin typeface="Calibri"/>
              </a:rPr>
              <a:t>Alcibíades</a:t>
            </a:r>
            <a:r>
              <a:rPr lang="ca-ES" sz="2000" b="0" strike="noStrike" spc="-1">
                <a:solidFill>
                  <a:srgbClr val="000000"/>
                </a:solidFill>
                <a:latin typeface="Calibri"/>
              </a:rPr>
              <a:t> ferit al lloc de Potidea (429), participa en la batalla de Delion (424), a Beocia, i, pròxim ja als 50 anys, en la d’Anfípolis (421), a Tràcia; així com també la seva oposició, en dates més tardanes, formant part del Consell dels Cinc-Cents, al procés contra els estrategs de les Arginuses (411) i la seva desobediència a l’ordre donada pel </a:t>
            </a:r>
            <a:r>
              <a:rPr lang="ca-ES" sz="2000" b="1" strike="noStrike" spc="-1">
                <a:solidFill>
                  <a:srgbClr val="CC3300"/>
                </a:solidFill>
                <a:latin typeface="Calibri"/>
              </a:rPr>
              <a:t>govern dels Trenta Tirans</a:t>
            </a:r>
            <a:r>
              <a:rPr lang="ca-ES" sz="2000" b="0" strike="noStrike" spc="-1">
                <a:solidFill>
                  <a:srgbClr val="000000"/>
                </a:solidFill>
                <a:latin typeface="Calibri"/>
              </a:rPr>
              <a:t> d’arrestar a Lleó de Salamina (404).</a:t>
            </a:r>
            <a:endParaRPr lang="es-ES" sz="2000" b="0" strike="noStrike" spc="-1">
              <a:solidFill>
                <a:srgbClr val="000000"/>
              </a:solidFill>
              <a:latin typeface="Calibri"/>
            </a:endParaRPr>
          </a:p>
          <a:p>
            <a:pPr marL="343080" indent="-339480">
              <a:lnSpc>
                <a:spcPct val="100000"/>
              </a:lnSpc>
              <a:spcBef>
                <a:spcPts val="499"/>
              </a:spcBef>
              <a:tabLst>
                <a:tab pos="0" algn="l"/>
              </a:tabLst>
            </a:pPr>
            <a:endParaRPr lang="es-ES" sz="2000" b="0" strike="noStrike" spc="-1">
              <a:solidFill>
                <a:srgbClr val="000000"/>
              </a:solidFill>
              <a:latin typeface="Calibri"/>
            </a:endParaRPr>
          </a:p>
          <a:p>
            <a:pPr marL="343080" indent="-339480">
              <a:lnSpc>
                <a:spcPct val="100000"/>
              </a:lnSpc>
              <a:spcBef>
                <a:spcPts val="499"/>
              </a:spcBef>
              <a:tabLst>
                <a:tab pos="0" algn="l"/>
              </a:tabLst>
            </a:pPr>
            <a:endParaRPr lang="es-ES" sz="20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0"/>
            <a:ext cx="8507160" cy="6857640"/>
          </a:xfrm>
          <a:prstGeom prst="rect">
            <a:avLst/>
          </a:prstGeom>
          <a:noFill/>
          <a:ln w="0">
            <a:noFill/>
          </a:ln>
        </p:spPr>
        <p:txBody>
          <a:bodyPr>
            <a:noAutofit/>
          </a:bodyPr>
          <a:lstStyle/>
          <a:p>
            <a:pPr marL="343080" indent="-339480">
              <a:lnSpc>
                <a:spcPct val="80000"/>
              </a:lnSpc>
              <a:spcBef>
                <a:spcPts val="601"/>
              </a:spcBef>
              <a:tabLst>
                <a:tab pos="0" algn="l"/>
              </a:tabLst>
            </a:pPr>
            <a:endParaRPr lang="es-ES" sz="3200" b="0" strike="noStrike" spc="-1" dirty="0">
              <a:solidFill>
                <a:srgbClr val="000000"/>
              </a:solidFill>
              <a:latin typeface="Calibri"/>
            </a:endParaRPr>
          </a:p>
          <a:p>
            <a:pPr marL="343080" indent="-339480">
              <a:lnSpc>
                <a:spcPct val="80000"/>
              </a:lnSpc>
              <a:spcBef>
                <a:spcPts val="601"/>
              </a:spcBef>
              <a:tabLst>
                <a:tab pos="0" algn="l"/>
              </a:tabLst>
            </a:pPr>
            <a:endParaRPr lang="es-ES" sz="3200" b="0" strike="noStrike" spc="-1" dirty="0">
              <a:solidFill>
                <a:srgbClr val="000000"/>
              </a:solidFill>
              <a:latin typeface="Calibri"/>
            </a:endParaRPr>
          </a:p>
          <a:p>
            <a:pPr marL="343080" indent="-339480">
              <a:lnSpc>
                <a:spcPct val="100000"/>
              </a:lnSpc>
              <a:spcBef>
                <a:spcPts val="451"/>
              </a:spcBef>
              <a:tabLst>
                <a:tab pos="0" algn="l"/>
              </a:tabLst>
            </a:pPr>
            <a:r>
              <a:rPr lang="ca-ES" sz="1800" b="0" strike="noStrike" spc="-1" dirty="0">
                <a:solidFill>
                  <a:srgbClr val="000000"/>
                </a:solidFill>
                <a:latin typeface="Calibri"/>
              </a:rPr>
              <a:t>En un moment indeterminat de la seva vida canvia el seu interès inicial per les teories sobre la natura, per l’interès per un coneixement de si mateix i de l’home en general, seguint l’oracle que la </a:t>
            </a:r>
            <a:r>
              <a:rPr lang="ca-ES" sz="1800" b="1" strike="noStrike" spc="-1" dirty="0">
                <a:solidFill>
                  <a:srgbClr val="CC3300"/>
                </a:solidFill>
                <a:latin typeface="Calibri"/>
              </a:rPr>
              <a:t>Pítia</a:t>
            </a:r>
            <a:r>
              <a:rPr lang="ca-ES" sz="1800" b="0" strike="noStrike" spc="-1" dirty="0">
                <a:solidFill>
                  <a:srgbClr val="000000"/>
                </a:solidFill>
                <a:latin typeface="Calibri"/>
              </a:rPr>
              <a:t> de </a:t>
            </a:r>
            <a:r>
              <a:rPr lang="ca-ES" sz="1800" b="1" strike="noStrike" spc="-1" dirty="0" err="1">
                <a:solidFill>
                  <a:srgbClr val="CC3300"/>
                </a:solidFill>
                <a:latin typeface="Calibri"/>
              </a:rPr>
              <a:t>Delfos</a:t>
            </a:r>
            <a:r>
              <a:rPr lang="ca-ES" sz="1800" b="0" strike="noStrike" spc="-1" dirty="0">
                <a:solidFill>
                  <a:srgbClr val="000000"/>
                </a:solidFill>
                <a:latin typeface="Calibri"/>
              </a:rPr>
              <a:t> pronuncia a instàncies del seu amic </a:t>
            </a:r>
            <a:r>
              <a:rPr lang="ca-ES" sz="1800" b="1" strike="noStrike" spc="-1" dirty="0" err="1">
                <a:solidFill>
                  <a:srgbClr val="CC3300"/>
                </a:solidFill>
                <a:latin typeface="Calibri"/>
              </a:rPr>
              <a:t>Querofont</a:t>
            </a:r>
            <a:r>
              <a:rPr lang="ca-ES" sz="1800" b="0" strike="noStrike" spc="-1" dirty="0">
                <a:solidFill>
                  <a:srgbClr val="000000"/>
                </a:solidFill>
                <a:latin typeface="Calibri"/>
              </a:rPr>
              <a:t>, que li havia fet una pregunta sobre el més savi dels homes. </a:t>
            </a:r>
            <a:endParaRPr lang="es-ES" sz="1800" b="0" strike="noStrike" spc="-1" dirty="0">
              <a:solidFill>
                <a:srgbClr val="000000"/>
              </a:solidFill>
              <a:latin typeface="Calibri"/>
            </a:endParaRPr>
          </a:p>
          <a:p>
            <a:pPr marL="343080" indent="-339480">
              <a:lnSpc>
                <a:spcPct val="100000"/>
              </a:lnSpc>
              <a:spcBef>
                <a:spcPts val="451"/>
              </a:spcBef>
              <a:tabLst>
                <a:tab pos="0" algn="l"/>
              </a:tabLst>
            </a:pPr>
            <a:endParaRPr lang="es-ES" sz="1800" b="0" strike="noStrike" spc="-1" dirty="0">
              <a:solidFill>
                <a:srgbClr val="000000"/>
              </a:solidFill>
              <a:latin typeface="Calibri"/>
            </a:endParaRPr>
          </a:p>
          <a:p>
            <a:pPr marL="343080" indent="-339480">
              <a:lnSpc>
                <a:spcPct val="100000"/>
              </a:lnSpc>
              <a:spcBef>
                <a:spcPts val="451"/>
              </a:spcBef>
              <a:tabLst>
                <a:tab pos="0" algn="l"/>
              </a:tabLst>
            </a:pPr>
            <a:endParaRPr lang="es-ES" sz="1800" b="0" strike="noStrike" spc="-1" dirty="0">
              <a:solidFill>
                <a:srgbClr val="000000"/>
              </a:solidFill>
              <a:latin typeface="Calibri"/>
            </a:endParaRPr>
          </a:p>
          <a:p>
            <a:pPr marL="343080" indent="-339480">
              <a:lnSpc>
                <a:spcPct val="100000"/>
              </a:lnSpc>
              <a:spcBef>
                <a:spcPts val="601"/>
              </a:spcBef>
              <a:tabLst>
                <a:tab pos="0" algn="l"/>
              </a:tabLst>
            </a:pPr>
            <a:r>
              <a:rPr lang="ca-ES" sz="1800" b="0" strike="noStrike" spc="-1" dirty="0">
                <a:solidFill>
                  <a:srgbClr val="000000"/>
                </a:solidFill>
                <a:latin typeface="Calibri"/>
              </a:rPr>
              <a:t>Tal com feien els </a:t>
            </a:r>
            <a:r>
              <a:rPr lang="ca-ES" sz="1800" b="1" strike="noStrike" spc="-1" dirty="0">
                <a:solidFill>
                  <a:srgbClr val="CC3300"/>
                </a:solidFill>
                <a:latin typeface="Calibri"/>
              </a:rPr>
              <a:t>sofistes</a:t>
            </a:r>
            <a:r>
              <a:rPr lang="ca-ES" sz="1800" b="0" strike="noStrike" spc="-1" dirty="0">
                <a:solidFill>
                  <a:srgbClr val="000000"/>
                </a:solidFill>
                <a:latin typeface="Calibri"/>
              </a:rPr>
              <a:t> en la seva mateixa època, va formar un grup de deixebles i amics, entre els quals destaquen </a:t>
            </a:r>
            <a:r>
              <a:rPr lang="ca-ES" sz="1800" b="1" strike="noStrike" spc="-1" dirty="0">
                <a:solidFill>
                  <a:srgbClr val="CC3300"/>
                </a:solidFill>
                <a:latin typeface="Calibri"/>
              </a:rPr>
              <a:t>Plató</a:t>
            </a:r>
            <a:r>
              <a:rPr lang="ca-ES" sz="1800" b="0" strike="noStrike" spc="-1" dirty="0">
                <a:solidFill>
                  <a:srgbClr val="000000"/>
                </a:solidFill>
                <a:latin typeface="Calibri"/>
              </a:rPr>
              <a:t>, </a:t>
            </a:r>
            <a:r>
              <a:rPr lang="ca-ES" sz="1800" b="1" strike="noStrike" spc="-1" dirty="0" err="1">
                <a:solidFill>
                  <a:srgbClr val="000000"/>
                </a:solidFill>
                <a:latin typeface="Calibri"/>
              </a:rPr>
              <a:t>Alcibíades</a:t>
            </a:r>
            <a:r>
              <a:rPr lang="ca-ES" sz="1800" b="0" strike="noStrike" spc="-1" dirty="0">
                <a:solidFill>
                  <a:srgbClr val="000000"/>
                </a:solidFill>
                <a:latin typeface="Calibri"/>
              </a:rPr>
              <a:t>, </a:t>
            </a:r>
            <a:r>
              <a:rPr lang="ca-ES" sz="1800" b="1" strike="noStrike" spc="-1" dirty="0">
                <a:solidFill>
                  <a:srgbClr val="CC3300"/>
                </a:solidFill>
                <a:latin typeface="Calibri"/>
              </a:rPr>
              <a:t>Xenofont</a:t>
            </a:r>
            <a:r>
              <a:rPr lang="ca-ES" sz="1800" b="0" strike="noStrike" spc="-1" dirty="0">
                <a:solidFill>
                  <a:srgbClr val="000000"/>
                </a:solidFill>
                <a:latin typeface="Calibri"/>
              </a:rPr>
              <a:t>, </a:t>
            </a:r>
            <a:r>
              <a:rPr lang="ca-ES" sz="1800" b="1" strike="noStrike" spc="-1" dirty="0" err="1">
                <a:solidFill>
                  <a:srgbClr val="000000"/>
                </a:solidFill>
                <a:latin typeface="Calibri"/>
              </a:rPr>
              <a:t>Antístenes</a:t>
            </a:r>
            <a:r>
              <a:rPr lang="ca-ES" sz="1800" b="0" strike="noStrike" spc="-1" dirty="0">
                <a:solidFill>
                  <a:srgbClr val="000000"/>
                </a:solidFill>
                <a:latin typeface="Calibri"/>
              </a:rPr>
              <a:t>, </a:t>
            </a:r>
            <a:r>
              <a:rPr lang="ca-ES" sz="1800" b="1" strike="noStrike" spc="-1" dirty="0" err="1">
                <a:solidFill>
                  <a:srgbClr val="000000"/>
                </a:solidFill>
                <a:latin typeface="Calibri"/>
              </a:rPr>
              <a:t>Critó</a:t>
            </a:r>
            <a:r>
              <a:rPr lang="ca-ES" sz="1800" b="0" strike="noStrike" spc="-1" dirty="0">
                <a:solidFill>
                  <a:srgbClr val="000000"/>
                </a:solidFill>
                <a:latin typeface="Calibri"/>
              </a:rPr>
              <a:t>, </a:t>
            </a:r>
            <a:r>
              <a:rPr lang="ca-ES" sz="1800" b="1" strike="noStrike" spc="-1" dirty="0" err="1">
                <a:solidFill>
                  <a:srgbClr val="000000"/>
                </a:solidFill>
                <a:latin typeface="Calibri"/>
              </a:rPr>
              <a:t>Aristip</a:t>
            </a:r>
            <a:r>
              <a:rPr lang="ca-ES" sz="1800" b="0" strike="noStrike" spc="-1" dirty="0">
                <a:solidFill>
                  <a:srgbClr val="000000"/>
                </a:solidFill>
                <a:latin typeface="Calibri"/>
              </a:rPr>
              <a:t> i </a:t>
            </a:r>
            <a:r>
              <a:rPr lang="ca-ES" sz="1800" b="1" strike="noStrike" spc="-1" dirty="0" err="1">
                <a:solidFill>
                  <a:srgbClr val="000000"/>
                </a:solidFill>
                <a:latin typeface="Calibri"/>
              </a:rPr>
              <a:t>Fedó</a:t>
            </a:r>
            <a:r>
              <a:rPr lang="ca-ES" sz="1800" b="0" strike="noStrike" spc="-1" dirty="0">
                <a:solidFill>
                  <a:srgbClr val="000000"/>
                </a:solidFill>
                <a:latin typeface="Calibri"/>
              </a:rPr>
              <a:t>, entre altres. Després d’una vida entregada a interpel·lar els seus conciutadans, obeint la veu interior del seu </a:t>
            </a:r>
            <a:r>
              <a:rPr lang="ca-ES" sz="1800" b="1" i="1" strike="noStrike" spc="-1" dirty="0" err="1">
                <a:solidFill>
                  <a:srgbClr val="CC3300"/>
                </a:solidFill>
                <a:latin typeface="Calibri"/>
              </a:rPr>
              <a:t>daimon</a:t>
            </a:r>
            <a:r>
              <a:rPr lang="ca-ES" sz="1800" b="0" strike="noStrike" spc="-1" dirty="0">
                <a:solidFill>
                  <a:srgbClr val="000000"/>
                </a:solidFill>
                <a:latin typeface="Calibri"/>
              </a:rPr>
              <a:t>, i a instar-los, segons Plató, que fossin «millors i més savis», restablerta ja la democràcia atenesa, és portat a judici acusat </a:t>
            </a:r>
            <a:r>
              <a:rPr lang="ca-ES" sz="1800" b="0" i="1" strike="noStrike" spc="-1" dirty="0">
                <a:solidFill>
                  <a:srgbClr val="CC3300"/>
                </a:solidFill>
                <a:latin typeface="Calibri"/>
              </a:rPr>
              <a:t>d’impietat</a:t>
            </a:r>
            <a:r>
              <a:rPr lang="ca-ES" sz="1800" b="0" strike="noStrike" spc="-1" dirty="0">
                <a:solidFill>
                  <a:srgbClr val="000000"/>
                </a:solidFill>
                <a:latin typeface="Calibri"/>
              </a:rPr>
              <a:t> (</a:t>
            </a:r>
            <a:r>
              <a:rPr lang="ca-ES" sz="1800" b="0" i="1" strike="noStrike" spc="-1" dirty="0" err="1">
                <a:solidFill>
                  <a:srgbClr val="CC3300"/>
                </a:solidFill>
                <a:latin typeface="Calibri"/>
              </a:rPr>
              <a:t>asebeia</a:t>
            </a:r>
            <a:r>
              <a:rPr lang="ca-ES" sz="1800" b="0" strike="noStrike" spc="-1" dirty="0">
                <a:solidFill>
                  <a:srgbClr val="000000"/>
                </a:solidFill>
                <a:latin typeface="Calibri"/>
              </a:rPr>
              <a:t>), de corruptor dels joves, i d’introduir nous déus, per </a:t>
            </a:r>
            <a:r>
              <a:rPr lang="ca-ES" sz="1800" b="1" strike="noStrike" spc="-1" dirty="0" err="1">
                <a:solidFill>
                  <a:srgbClr val="CC3300"/>
                </a:solidFill>
                <a:latin typeface="Calibri"/>
              </a:rPr>
              <a:t>Ànitos</a:t>
            </a:r>
            <a:r>
              <a:rPr lang="ca-ES" sz="1800" b="0" strike="noStrike" spc="-1" dirty="0">
                <a:solidFill>
                  <a:srgbClr val="000000"/>
                </a:solidFill>
                <a:latin typeface="Calibri"/>
              </a:rPr>
              <a:t>, en nom dels artesans i polítics, per </a:t>
            </a:r>
            <a:r>
              <a:rPr lang="ca-ES" sz="1800" b="1" strike="noStrike" spc="-1" dirty="0">
                <a:solidFill>
                  <a:srgbClr val="CC3300"/>
                </a:solidFill>
                <a:latin typeface="Calibri"/>
              </a:rPr>
              <a:t>Melet</a:t>
            </a:r>
            <a:r>
              <a:rPr lang="ca-ES" sz="1800" b="0" strike="noStrike" spc="-1" dirty="0">
                <a:solidFill>
                  <a:srgbClr val="000000"/>
                </a:solidFill>
                <a:latin typeface="Calibri"/>
              </a:rPr>
              <a:t>, en el dels poetes, i per </a:t>
            </a:r>
            <a:r>
              <a:rPr lang="ca-ES" sz="1800" b="1" strike="noStrike" spc="-1" dirty="0" err="1">
                <a:solidFill>
                  <a:srgbClr val="CC3300"/>
                </a:solidFill>
                <a:latin typeface="Calibri"/>
              </a:rPr>
              <a:t>Licó</a:t>
            </a:r>
            <a:r>
              <a:rPr lang="ca-ES" sz="1800" b="0" strike="noStrike" spc="-1" dirty="0">
                <a:solidFill>
                  <a:srgbClr val="000000"/>
                </a:solidFill>
                <a:latin typeface="Calibri"/>
              </a:rPr>
              <a:t> en el dels oradors. Condemnat a mort pel tribunal popular (enverinat amb cicuta) i després de rebutjar els plans de fugida que li ofereix </a:t>
            </a:r>
            <a:r>
              <a:rPr lang="ca-ES" sz="1800" b="0" strike="noStrike" spc="-1" dirty="0" err="1">
                <a:solidFill>
                  <a:srgbClr val="000000"/>
                </a:solidFill>
                <a:latin typeface="Calibri"/>
              </a:rPr>
              <a:t>Critó</a:t>
            </a:r>
            <a:r>
              <a:rPr lang="ca-ES" sz="1800" b="0" strike="noStrike" spc="-1" dirty="0">
                <a:solidFill>
                  <a:srgbClr val="000000"/>
                </a:solidFill>
                <a:latin typeface="Calibri"/>
              </a:rPr>
              <a:t>, mor a la presó d’Atenes, envoltat d’alguns dels seus amics i deixebles i manant decorosament a la seva dona </a:t>
            </a:r>
            <a:r>
              <a:rPr lang="ca-ES" sz="1800" b="0" strike="noStrike" spc="-1" dirty="0" err="1">
                <a:solidFill>
                  <a:srgbClr val="000000"/>
                </a:solidFill>
                <a:latin typeface="Calibri"/>
              </a:rPr>
              <a:t>Xantipa</a:t>
            </a:r>
            <a:r>
              <a:rPr lang="ca-ES" sz="1800" b="0" strike="noStrike" spc="-1" dirty="0">
                <a:solidFill>
                  <a:srgbClr val="000000"/>
                </a:solidFill>
                <a:latin typeface="Calibri"/>
              </a:rPr>
              <a:t>, que portava al seu fill petit en braços, que s’absentés.</a:t>
            </a:r>
            <a:r>
              <a:rPr lang="ca-ES" sz="2400" b="0" strike="noStrike" spc="-1" dirty="0">
                <a:solidFill>
                  <a:srgbClr val="000000"/>
                </a:solidFill>
                <a:latin typeface="Calibri"/>
              </a:rPr>
              <a:t> </a:t>
            </a:r>
            <a:endParaRPr lang="es-ES" sz="2400" b="0" strike="noStrike" spc="-1" dirty="0">
              <a:solidFill>
                <a:srgbClr val="000000"/>
              </a:solidFill>
              <a:latin typeface="Calibri"/>
            </a:endParaRPr>
          </a:p>
          <a:p>
            <a:pPr marL="341280" indent="-339480">
              <a:lnSpc>
                <a:spcPct val="80000"/>
              </a:lnSpc>
              <a:spcBef>
                <a:spcPts val="601"/>
              </a:spcBef>
              <a:tabLst>
                <a:tab pos="0" algn="l"/>
              </a:tabLst>
            </a:pPr>
            <a:endParaRPr lang="es-ES" sz="24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
          <p:cNvPicPr/>
          <p:nvPr/>
        </p:nvPicPr>
        <p:blipFill>
          <a:blip r:embed="rId3"/>
          <a:stretch/>
        </p:blipFill>
        <p:spPr>
          <a:xfrm>
            <a:off x="0" y="0"/>
            <a:ext cx="9143640" cy="6857640"/>
          </a:xfrm>
          <a:prstGeom prst="rect">
            <a:avLst/>
          </a:prstGeom>
          <a:ln w="9525">
            <a:noFill/>
          </a:ln>
        </p:spPr>
      </p:pic>
      <p:sp>
        <p:nvSpPr>
          <p:cNvPr id="144" name="CustomShape 1"/>
          <p:cNvSpPr/>
          <p:nvPr/>
        </p:nvSpPr>
        <p:spPr>
          <a:xfrm>
            <a:off x="850680" y="6308640"/>
            <a:ext cx="7583400" cy="367920"/>
          </a:xfrm>
          <a:prstGeom prst="rect">
            <a:avLst/>
          </a:prstGeom>
          <a:noFill/>
          <a:ln w="9525">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1800" b="1" i="1" strike="noStrike" spc="-1">
                <a:solidFill>
                  <a:srgbClr val="FFFFFF"/>
                </a:solidFill>
                <a:latin typeface="Calibri"/>
              </a:rPr>
              <a:t>La mort de Sòcrates</a:t>
            </a:r>
            <a:r>
              <a:rPr lang="ca-ES" sz="1800" b="1" strike="noStrike" spc="-1">
                <a:solidFill>
                  <a:srgbClr val="FFFFFF"/>
                </a:solidFill>
                <a:latin typeface="Calibri"/>
              </a:rPr>
              <a:t>, J.L. David (1787), Metropolitan Museum of Art, New York</a:t>
            </a:r>
            <a:endParaRPr lang="ca-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8251" y="244619"/>
            <a:ext cx="6741938" cy="3800908"/>
          </a:xfrm>
          <a:prstGeom prst="rect">
            <a:avLst/>
          </a:prstGeom>
        </p:spPr>
      </p:pic>
      <p:sp>
        <p:nvSpPr>
          <p:cNvPr id="5" name="CuadroTexto 4"/>
          <p:cNvSpPr txBox="1"/>
          <p:nvPr/>
        </p:nvSpPr>
        <p:spPr>
          <a:xfrm>
            <a:off x="208251" y="4281055"/>
            <a:ext cx="8340004" cy="2031325"/>
          </a:xfrm>
          <a:prstGeom prst="rect">
            <a:avLst/>
          </a:prstGeom>
          <a:noFill/>
        </p:spPr>
        <p:txBody>
          <a:bodyPr wrap="square" rtlCol="0">
            <a:spAutoFit/>
          </a:bodyPr>
          <a:lstStyle/>
          <a:p>
            <a:r>
              <a:rPr lang="ca-ES" dirty="0" smtClean="0"/>
              <a:t>s. V aC període d’esplendor d’Atenes. Esdevé la Polis més poderosa:</a:t>
            </a:r>
          </a:p>
          <a:p>
            <a:r>
              <a:rPr lang="ca-ES" dirty="0"/>
              <a:t>	</a:t>
            </a:r>
            <a:r>
              <a:rPr lang="ca-ES" dirty="0" smtClean="0"/>
              <a:t>-Moment construcció de gran part de l’Acròpolis.</a:t>
            </a:r>
          </a:p>
          <a:p>
            <a:r>
              <a:rPr lang="ca-ES" dirty="0"/>
              <a:t>	</a:t>
            </a:r>
            <a:r>
              <a:rPr lang="ca-ES" dirty="0" smtClean="0"/>
              <a:t>-Centre cultural. (</a:t>
            </a:r>
            <a:r>
              <a:rPr lang="ca-ES" dirty="0" err="1" smtClean="0"/>
              <a:t>Fidias</a:t>
            </a:r>
            <a:r>
              <a:rPr lang="ca-ES" dirty="0" smtClean="0"/>
              <a:t>, l’escultor), els grans escriptors de tragèdies.</a:t>
            </a:r>
          </a:p>
          <a:p>
            <a:r>
              <a:rPr lang="ca-ES" dirty="0"/>
              <a:t>	</a:t>
            </a:r>
            <a:r>
              <a:rPr lang="ca-ES" dirty="0" smtClean="0"/>
              <a:t>-Ciutat creixent amb més de 100.000 habitant.</a:t>
            </a:r>
          </a:p>
          <a:p>
            <a:r>
              <a:rPr lang="ca-ES" dirty="0"/>
              <a:t>	</a:t>
            </a:r>
            <a:r>
              <a:rPr lang="ca-ES" dirty="0" smtClean="0"/>
              <a:t>-Gran influència en les altres polis. Defensa i aliança amb elles a través de la flota naval. Perill amb els Perses.</a:t>
            </a:r>
          </a:p>
          <a:p>
            <a:endParaRPr lang="ca-ES" dirty="0"/>
          </a:p>
        </p:txBody>
      </p:sp>
    </p:spTree>
    <p:extLst>
      <p:ext uri="{BB962C8B-B14F-4D97-AF65-F5344CB8AC3E}">
        <p14:creationId xmlns:p14="http://schemas.microsoft.com/office/powerpoint/2010/main" val="413036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250920" y="189000"/>
            <a:ext cx="8642160" cy="1871280"/>
          </a:xfrm>
          <a:prstGeom prst="rect">
            <a:avLst/>
          </a:prstGeom>
          <a:solidFill>
            <a:srgbClr val="C0C0C0"/>
          </a:solidFill>
          <a:ln w="0">
            <a:noFill/>
          </a:ln>
        </p:spPr>
        <p:txBody>
          <a:bodyPr anchor="ctr">
            <a:noAutofit/>
          </a:bodyPr>
          <a:lstStyle/>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2400" b="0" strike="noStrike" spc="-1">
                <a:solidFill>
                  <a:srgbClr val="000000"/>
                </a:solidFill>
                <a:latin typeface="Calibri"/>
              </a:rPr>
              <a:t>L’any 399 a. C. Sòcrates va ser acusat per Ànitos, Melet i Licó de:   impietat (</a:t>
            </a:r>
            <a:r>
              <a:rPr lang="ca-ES" sz="2400" b="1" i="1" strike="noStrike" spc="-1">
                <a:solidFill>
                  <a:srgbClr val="3333CC"/>
                </a:solidFill>
                <a:latin typeface="Calibri"/>
              </a:rPr>
              <a:t>asebeia</a:t>
            </a:r>
            <a:r>
              <a:rPr lang="ca-ES" sz="2400" b="0" strike="noStrike" spc="-1">
                <a:solidFill>
                  <a:srgbClr val="000000"/>
                </a:solidFill>
                <a:latin typeface="Calibri"/>
              </a:rPr>
              <a:t>), de ser corruptor dels joves, i d’introduir noves divinitats (</a:t>
            </a:r>
            <a:r>
              <a:rPr lang="ca-ES" sz="2400" b="1" i="1" strike="noStrike" spc="-1">
                <a:solidFill>
                  <a:srgbClr val="3333CC"/>
                </a:solidFill>
                <a:latin typeface="Calibri"/>
              </a:rPr>
              <a:t>daimon</a:t>
            </a:r>
            <a:r>
              <a:rPr lang="ca-ES" sz="2400" b="0" strike="noStrike" spc="-1">
                <a:solidFill>
                  <a:srgbClr val="000000"/>
                </a:solidFill>
                <a:latin typeface="Calibri"/>
              </a:rPr>
              <a:t>). Fou jutjat, condemnat i executat (morí per la ingestió de cicuta).</a:t>
            </a:r>
            <a:endParaRPr lang="es-ES" sz="2400" b="0" strike="noStrike" spc="-1">
              <a:solidFill>
                <a:srgbClr val="000000"/>
              </a:solidFill>
              <a:latin typeface="Calibri"/>
            </a:endParaRPr>
          </a:p>
        </p:txBody>
      </p:sp>
      <p:pic>
        <p:nvPicPr>
          <p:cNvPr id="146" name="Picture 2"/>
          <p:cNvPicPr/>
          <p:nvPr/>
        </p:nvPicPr>
        <p:blipFill>
          <a:blip r:embed="rId3"/>
          <a:stretch/>
        </p:blipFill>
        <p:spPr>
          <a:xfrm>
            <a:off x="1258920" y="2133720"/>
            <a:ext cx="6625800" cy="453528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
          <p:cNvPicPr/>
          <p:nvPr/>
        </p:nvPicPr>
        <p:blipFill>
          <a:blip r:embed="rId3"/>
          <a:stretch/>
        </p:blipFill>
        <p:spPr>
          <a:xfrm>
            <a:off x="4572000" y="981000"/>
            <a:ext cx="4392360" cy="4966920"/>
          </a:xfrm>
          <a:prstGeom prst="rect">
            <a:avLst/>
          </a:prstGeom>
          <a:ln w="9525">
            <a:noFill/>
          </a:ln>
        </p:spPr>
      </p:pic>
      <p:pic>
        <p:nvPicPr>
          <p:cNvPr id="148" name="Picture 2"/>
          <p:cNvPicPr/>
          <p:nvPr/>
        </p:nvPicPr>
        <p:blipFill>
          <a:blip r:embed="rId4"/>
          <a:stretch/>
        </p:blipFill>
        <p:spPr>
          <a:xfrm>
            <a:off x="179280" y="549360"/>
            <a:ext cx="4285800" cy="5714640"/>
          </a:xfrm>
          <a:prstGeom prst="rect">
            <a:avLst/>
          </a:prstGeom>
          <a:ln w="9525">
            <a:noFill/>
          </a:ln>
        </p:spPr>
      </p:pic>
      <p:sp>
        <p:nvSpPr>
          <p:cNvPr id="149" name="CustomShape 1"/>
          <p:cNvSpPr/>
          <p:nvPr/>
        </p:nvSpPr>
        <p:spPr>
          <a:xfrm>
            <a:off x="1476360" y="6329520"/>
            <a:ext cx="1609200" cy="39816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1800" b="0" strike="noStrike" spc="-1">
                <a:solidFill>
                  <a:srgbClr val="000000"/>
                </a:solidFill>
                <a:latin typeface="Calibri"/>
              </a:rPr>
              <a:t>  </a:t>
            </a:r>
            <a:r>
              <a:rPr lang="ca-ES" sz="2000" b="0" strike="noStrike" spc="-1">
                <a:solidFill>
                  <a:srgbClr val="FFFFFF"/>
                </a:solidFill>
                <a:latin typeface="Calibri"/>
              </a:rPr>
              <a:t>Σωκράτης </a:t>
            </a:r>
            <a:endParaRPr lang="ca-E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0" y="0"/>
            <a:ext cx="9143640" cy="6857640"/>
          </a:xfrm>
          <a:prstGeom prst="rect">
            <a:avLst/>
          </a:prstGeom>
          <a:solidFill>
            <a:srgbClr val="CCCC00"/>
          </a:solidFill>
          <a:ln w="0">
            <a:noFill/>
          </a:ln>
        </p:spPr>
        <p:txBody>
          <a:bodyPr>
            <a:noAutofit/>
          </a:bodyPr>
          <a:lstStyle/>
          <a:p>
            <a:pPr marL="343080" indent="-339480">
              <a:lnSpc>
                <a:spcPct val="100000"/>
              </a:lnSpc>
              <a:spcBef>
                <a:spcPts val="799"/>
              </a:spcBef>
              <a:tabLst>
                <a:tab pos="0" algn="l"/>
              </a:tabLst>
            </a:pPr>
            <a:endParaRPr lang="es-ES" sz="3200" b="0" strike="noStrike" spc="-1">
              <a:solidFill>
                <a:srgbClr val="000000"/>
              </a:solidFill>
              <a:latin typeface="Calibri"/>
            </a:endParaRPr>
          </a:p>
          <a:p>
            <a:pPr marL="343080" indent="-339480">
              <a:lnSpc>
                <a:spcPct val="100000"/>
              </a:lnSpc>
              <a:spcBef>
                <a:spcPts val="799"/>
              </a:spcBef>
              <a:tabLst>
                <a:tab pos="0" algn="l"/>
              </a:tabLst>
            </a:pPr>
            <a:endParaRPr lang="es-ES" sz="3200" b="0" strike="noStrike" spc="-1">
              <a:solidFill>
                <a:srgbClr val="000000"/>
              </a:solidFill>
              <a:latin typeface="Calibri"/>
            </a:endParaRPr>
          </a:p>
          <a:p>
            <a:pPr marL="343080" indent="-339480">
              <a:lnSpc>
                <a:spcPct val="100000"/>
              </a:lnSpc>
              <a:spcBef>
                <a:spcPts val="799"/>
              </a:spcBef>
              <a:tabLst>
                <a:tab pos="0" algn="l"/>
              </a:tabLst>
            </a:pPr>
            <a:endParaRPr lang="es-ES" sz="3200" b="0" strike="noStrike" spc="-1">
              <a:solidFill>
                <a:srgbClr val="000000"/>
              </a:solidFill>
              <a:latin typeface="Calibri"/>
            </a:endParaRPr>
          </a:p>
          <a:p>
            <a:pPr marL="343080" indent="-339480">
              <a:lnSpc>
                <a:spcPct val="100000"/>
              </a:lnSpc>
              <a:spcBef>
                <a:spcPts val="799"/>
              </a:spcBef>
              <a:tabLst>
                <a:tab pos="0" algn="l"/>
              </a:tabLst>
            </a:pPr>
            <a:endParaRPr lang="es-ES" sz="3200" b="0" strike="noStrike" spc="-1">
              <a:solidFill>
                <a:srgbClr val="000000"/>
              </a:solidFill>
              <a:latin typeface="Calibri"/>
            </a:endParaRPr>
          </a:p>
          <a:p>
            <a:pPr marL="343080" indent="-339480">
              <a:lnSpc>
                <a:spcPct val="100000"/>
              </a:lnSpc>
              <a:spcBef>
                <a:spcPts val="601"/>
              </a:spcBef>
              <a:tabLst>
                <a:tab pos="0" algn="l"/>
              </a:tabLst>
            </a:pPr>
            <a:r>
              <a:rPr lang="ca-ES" sz="3200" b="0" strike="noStrike" spc="-1">
                <a:solidFill>
                  <a:srgbClr val="000000"/>
                </a:solidFill>
                <a:latin typeface="Calibri"/>
              </a:rPr>
              <a:t>		</a:t>
            </a:r>
            <a:r>
              <a:rPr lang="ca-ES" sz="2400" b="0" strike="noStrike" spc="-1">
                <a:solidFill>
                  <a:srgbClr val="000000"/>
                </a:solidFill>
                <a:latin typeface="Calibri"/>
              </a:rPr>
              <a:t> “</a:t>
            </a:r>
            <a:r>
              <a:rPr lang="ca-ES" sz="2400" b="1" strike="noStrike" spc="-1">
                <a:solidFill>
                  <a:srgbClr val="000000"/>
                </a:solidFill>
                <a:latin typeface="Calibri"/>
              </a:rPr>
              <a:t>Tanmateix, de més savi que aquest home bé ho sóc; perquè cap dels dos no sap res de bo; però mentre ell es pensa saber alguna cosa, no sabent res, jo, com que no sé res, no em penso saber. Sembla, doncs, que jo sóc més savi que ell en aquesta mica: que, el que no sé, tampoc no em penso saber-ho.”        SÒCRATES</a:t>
            </a:r>
            <a:endParaRPr lang="es-ES" sz="2400" b="0" strike="noStrike" spc="-1">
              <a:solidFill>
                <a:srgbClr val="000000"/>
              </a:solidFill>
              <a:latin typeface="Calibri"/>
            </a:endParaRPr>
          </a:p>
          <a:p>
            <a:pPr marL="343080" indent="-339480">
              <a:lnSpc>
                <a:spcPct val="100000"/>
              </a:lnSpc>
              <a:spcBef>
                <a:spcPts val="799"/>
              </a:spcBef>
              <a:tabLst>
                <a:tab pos="0" algn="l"/>
              </a:tabLst>
            </a:pPr>
            <a:r>
              <a:rPr lang="ca-ES" sz="3200" b="1" strike="noStrike" spc="-1">
                <a:solidFill>
                  <a:srgbClr val="000000"/>
                </a:solidFill>
                <a:latin typeface="Calibri"/>
              </a:rPr>
              <a:t>						</a:t>
            </a:r>
            <a:endParaRPr lang="es-ES" sz="3200" b="0" strike="noStrike" spc="-1">
              <a:solidFill>
                <a:srgbClr val="000000"/>
              </a:solidFill>
              <a:latin typeface="Calibri"/>
            </a:endParaRPr>
          </a:p>
          <a:p>
            <a:pPr marL="341280" indent="-339480">
              <a:lnSpc>
                <a:spcPct val="100000"/>
              </a:lnSpc>
              <a:spcBef>
                <a:spcPts val="700"/>
              </a:spcBef>
              <a:tabLst>
                <a:tab pos="0" algn="l"/>
              </a:tabLst>
            </a:pPr>
            <a:endParaRPr lang="es-ES" sz="3200" b="0" strike="noStrike" spc="-1">
              <a:solidFill>
                <a:srgbClr val="000000"/>
              </a:solidFill>
              <a:latin typeface="Calibri"/>
            </a:endParaRPr>
          </a:p>
          <a:p>
            <a:pPr marL="343080" indent="-339480">
              <a:lnSpc>
                <a:spcPct val="100000"/>
              </a:lnSpc>
              <a:spcBef>
                <a:spcPts val="700"/>
              </a:spcBef>
              <a:tabLst>
                <a:tab pos="0" algn="l"/>
              </a:tabLst>
            </a:pPr>
            <a:endParaRPr lang="es-ES" sz="32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0" y="0"/>
            <a:ext cx="9143640" cy="620280"/>
          </a:xfrm>
          <a:prstGeom prst="rect">
            <a:avLst/>
          </a:prstGeom>
          <a:solidFill>
            <a:srgbClr val="FFFF00"/>
          </a:solidFill>
          <a:ln w="0">
            <a:noFill/>
          </a:ln>
        </p:spPr>
        <p:txBody>
          <a:bodyPr anchor="ctr">
            <a:noAutofit/>
          </a:bodyPr>
          <a:lstStyle/>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2800" b="1" strike="noStrike" spc="-1">
                <a:solidFill>
                  <a:srgbClr val="000000"/>
                </a:solidFill>
                <a:latin typeface="Calibri"/>
              </a:rPr>
              <a:t>La MAIÈUTICA socràtica</a:t>
            </a:r>
            <a:endParaRPr lang="es-ES" sz="2800" b="0" strike="noStrike" spc="-1">
              <a:solidFill>
                <a:srgbClr val="000000"/>
              </a:solidFill>
              <a:latin typeface="Calibri"/>
            </a:endParaRPr>
          </a:p>
        </p:txBody>
      </p:sp>
      <p:sp>
        <p:nvSpPr>
          <p:cNvPr id="152" name="TextShape 2"/>
          <p:cNvSpPr txBox="1"/>
          <p:nvPr/>
        </p:nvSpPr>
        <p:spPr>
          <a:xfrm>
            <a:off x="0" y="620640"/>
            <a:ext cx="9143640" cy="6237000"/>
          </a:xfrm>
          <a:prstGeom prst="rect">
            <a:avLst/>
          </a:prstGeom>
          <a:solidFill>
            <a:srgbClr val="FFFF99"/>
          </a:solidFill>
          <a:ln w="0">
            <a:noFill/>
          </a:ln>
        </p:spPr>
        <p:txBody>
          <a:bodyPr>
            <a:noAutofit/>
          </a:bodyPr>
          <a:lstStyle/>
          <a:p>
            <a:pPr marL="341280" indent="-339480">
              <a:lnSpc>
                <a:spcPct val="90000"/>
              </a:lnSpc>
              <a:spcBef>
                <a:spcPts val="601"/>
              </a:spcBef>
              <a:tabLst>
                <a:tab pos="0" algn="l"/>
              </a:tabLst>
            </a:pPr>
            <a:endParaRPr lang="es-ES" sz="3200" b="0" strike="noStrike" spc="-1" dirty="0">
              <a:solidFill>
                <a:srgbClr val="000000"/>
              </a:solidFill>
              <a:latin typeface="Calibri"/>
            </a:endParaRPr>
          </a:p>
          <a:p>
            <a:pPr marL="341280" indent="-337680">
              <a:lnSpc>
                <a:spcPct val="90000"/>
              </a:lnSpc>
              <a:spcBef>
                <a:spcPts val="451"/>
              </a:spcBef>
              <a:tabLst>
                <a:tab pos="0" algn="l"/>
              </a:tabLst>
            </a:pPr>
            <a:r>
              <a:rPr lang="ca-ES" sz="1800" b="0" strike="noStrike" spc="-1" dirty="0">
                <a:solidFill>
                  <a:srgbClr val="000000"/>
                </a:solidFill>
                <a:latin typeface="Calibri"/>
              </a:rPr>
              <a:t>	La </a:t>
            </a:r>
            <a:r>
              <a:rPr lang="ca-ES" sz="1800" b="1" strike="noStrike" spc="-1" dirty="0">
                <a:solidFill>
                  <a:srgbClr val="CC3300"/>
                </a:solidFill>
                <a:latin typeface="Calibri"/>
              </a:rPr>
              <a:t>MAIÈUTICA</a:t>
            </a:r>
            <a:r>
              <a:rPr lang="ca-ES" sz="1800" b="0" strike="noStrike" spc="-1" dirty="0">
                <a:solidFill>
                  <a:srgbClr val="000000"/>
                </a:solidFill>
                <a:latin typeface="Calibri"/>
              </a:rPr>
              <a:t> és un mètode. El concepte prové de </a:t>
            </a:r>
            <a:r>
              <a:rPr lang="ca-ES" sz="1800" b="1" strike="noStrike" spc="-1" dirty="0" err="1">
                <a:solidFill>
                  <a:srgbClr val="CC3300"/>
                </a:solidFill>
                <a:latin typeface="Calibri"/>
              </a:rPr>
              <a:t>MAIEO</a:t>
            </a:r>
            <a:r>
              <a:rPr lang="ca-ES" sz="1800" b="1" strike="noStrike" spc="-1" dirty="0">
                <a:solidFill>
                  <a:srgbClr val="000000"/>
                </a:solidFill>
                <a:latin typeface="Calibri"/>
              </a:rPr>
              <a:t>, </a:t>
            </a:r>
            <a:r>
              <a:rPr lang="ca-ES" sz="1800" b="1" strike="noStrike" spc="-1" dirty="0" err="1">
                <a:solidFill>
                  <a:srgbClr val="CC3300"/>
                </a:solidFill>
                <a:latin typeface="Calibri"/>
              </a:rPr>
              <a:t>MAIEUSI</a:t>
            </a:r>
            <a:r>
              <a:rPr lang="ca-ES" sz="1800" b="0" strike="noStrike" spc="-1" dirty="0">
                <a:solidFill>
                  <a:srgbClr val="000000"/>
                </a:solidFill>
                <a:latin typeface="Calibri"/>
              </a:rPr>
              <a:t> (infantar, </a:t>
            </a:r>
            <a:r>
              <a:rPr lang="ca-ES" sz="1800" b="1" strike="noStrike" spc="-1" dirty="0">
                <a:solidFill>
                  <a:srgbClr val="000000"/>
                </a:solidFill>
                <a:latin typeface="Calibri"/>
              </a:rPr>
              <a:t>parir</a:t>
            </a:r>
            <a:r>
              <a:rPr lang="ca-ES" sz="1800" b="0" strike="noStrike" spc="-1" dirty="0">
                <a:solidFill>
                  <a:srgbClr val="000000"/>
                </a:solidFill>
                <a:latin typeface="Calibri"/>
              </a:rPr>
              <a:t>, art de les llevadores –l’ofici de la mare de Sòcrates-). I què és el que cal parir? El coneixement que ja portem dins. Així, el </a:t>
            </a:r>
            <a:r>
              <a:rPr lang="ca-ES" sz="1800" b="1" strike="noStrike" spc="-1" dirty="0">
                <a:solidFill>
                  <a:srgbClr val="000000"/>
                </a:solidFill>
                <a:latin typeface="Calibri"/>
              </a:rPr>
              <a:t>filòsof</a:t>
            </a:r>
            <a:r>
              <a:rPr lang="ca-ES" sz="1800" b="0" strike="noStrike" spc="-1" dirty="0">
                <a:solidFill>
                  <a:srgbClr val="000000"/>
                </a:solidFill>
                <a:latin typeface="Calibri"/>
              </a:rPr>
              <a:t> serà qui (mitjançant el </a:t>
            </a:r>
            <a:r>
              <a:rPr lang="ca-ES" sz="1800" b="1" strike="noStrike" spc="-1" dirty="0">
                <a:solidFill>
                  <a:srgbClr val="000000"/>
                </a:solidFill>
                <a:latin typeface="Calibri"/>
              </a:rPr>
              <a:t>dia-logos</a:t>
            </a:r>
            <a:r>
              <a:rPr lang="ca-ES" sz="1800" b="0" strike="noStrike" spc="-1" dirty="0">
                <a:solidFill>
                  <a:srgbClr val="000000"/>
                </a:solidFill>
                <a:latin typeface="Calibri"/>
              </a:rPr>
              <a:t>) ajuda l’home a parir – treure a la llum – el coneixement que ja porta dins.</a:t>
            </a:r>
            <a:endParaRPr lang="es-ES" sz="1800" b="0" strike="noStrike" spc="-1" dirty="0">
              <a:solidFill>
                <a:srgbClr val="000000"/>
              </a:solidFill>
              <a:latin typeface="Calibri"/>
            </a:endParaRPr>
          </a:p>
          <a:p>
            <a:pPr marL="341280" indent="-339480">
              <a:lnSpc>
                <a:spcPct val="90000"/>
              </a:lnSpc>
              <a:spcBef>
                <a:spcPts val="451"/>
              </a:spcBef>
              <a:tabLst>
                <a:tab pos="0" algn="l"/>
              </a:tabLst>
            </a:pPr>
            <a:endParaRPr lang="es-ES" sz="1800" b="0" strike="noStrike" spc="-1" dirty="0">
              <a:solidFill>
                <a:srgbClr val="000000"/>
              </a:solidFill>
              <a:latin typeface="Calibri"/>
            </a:endParaRPr>
          </a:p>
          <a:p>
            <a:pPr marL="341280" indent="-337680">
              <a:lnSpc>
                <a:spcPct val="90000"/>
              </a:lnSpc>
              <a:spcBef>
                <a:spcPts val="550"/>
              </a:spcBef>
              <a:tabLst>
                <a:tab pos="0" algn="l"/>
              </a:tabLst>
            </a:pPr>
            <a:r>
              <a:rPr lang="ca-ES" sz="2400" b="0" strike="noStrike" spc="-1" dirty="0">
                <a:solidFill>
                  <a:srgbClr val="000000"/>
                </a:solidFill>
                <a:latin typeface="Calibri"/>
              </a:rPr>
              <a:t>	</a:t>
            </a:r>
            <a:r>
              <a:rPr lang="ca-ES" sz="2200" b="0" strike="noStrike" spc="-1" dirty="0">
                <a:solidFill>
                  <a:srgbClr val="000000"/>
                </a:solidFill>
                <a:latin typeface="Calibri"/>
              </a:rPr>
              <a:t>El </a:t>
            </a:r>
            <a:r>
              <a:rPr lang="ca-ES" sz="2200" b="1" u="sng" strike="noStrike" spc="-1" dirty="0">
                <a:solidFill>
                  <a:srgbClr val="CC3300"/>
                </a:solidFill>
                <a:uFillTx/>
                <a:latin typeface="Calibri"/>
              </a:rPr>
              <a:t>mètode maièutic</a:t>
            </a:r>
            <a:r>
              <a:rPr lang="ca-ES" sz="2200" b="0" strike="noStrike" spc="-1" dirty="0">
                <a:solidFill>
                  <a:srgbClr val="000000"/>
                </a:solidFill>
                <a:latin typeface="Calibri"/>
              </a:rPr>
              <a:t> té tres fases:</a:t>
            </a:r>
            <a:endParaRPr lang="es-ES" sz="2200" b="0" strike="noStrike" spc="-1" dirty="0">
              <a:solidFill>
                <a:srgbClr val="000000"/>
              </a:solidFill>
              <a:latin typeface="Calibri"/>
            </a:endParaRPr>
          </a:p>
          <a:p>
            <a:pPr marL="341280" indent="-339480">
              <a:lnSpc>
                <a:spcPct val="90000"/>
              </a:lnSpc>
              <a:spcBef>
                <a:spcPts val="550"/>
              </a:spcBef>
              <a:tabLst>
                <a:tab pos="0" algn="l"/>
              </a:tabLst>
            </a:pPr>
            <a:endParaRPr lang="es-ES" sz="2200" b="0" strike="noStrike" spc="-1" dirty="0">
              <a:solidFill>
                <a:srgbClr val="000000"/>
              </a:solidFill>
              <a:latin typeface="Calibri"/>
            </a:endParaRPr>
          </a:p>
          <a:p>
            <a:pPr marL="739800" lvl="1" indent="-282240">
              <a:lnSpc>
                <a:spcPct val="90000"/>
              </a:lnSpc>
              <a:spcBef>
                <a:spcPts val="499"/>
              </a:spcBef>
              <a:buClr>
                <a:srgbClr val="000000"/>
              </a:buClr>
              <a:buFont typeface="Arial"/>
              <a:buChar char="–"/>
              <a:tabLst>
                <a:tab pos="341280" algn="l"/>
                <a:tab pos="446040" algn="l"/>
                <a:tab pos="895320" algn="l"/>
                <a:tab pos="1344600" algn="l"/>
                <a:tab pos="1793880" algn="l"/>
                <a:tab pos="2243160" algn="l"/>
                <a:tab pos="2692440" algn="l"/>
                <a:tab pos="3141720" algn="l"/>
                <a:tab pos="3591000" algn="l"/>
                <a:tab pos="4040280" algn="l"/>
                <a:tab pos="4489560" algn="l"/>
                <a:tab pos="4938840" algn="l"/>
                <a:tab pos="5388120" algn="l"/>
                <a:tab pos="5837400" algn="l"/>
                <a:tab pos="6286680" algn="l"/>
                <a:tab pos="6735600" algn="l"/>
                <a:tab pos="7184880" algn="l"/>
                <a:tab pos="7634160" algn="l"/>
                <a:tab pos="8083440" algn="l"/>
                <a:tab pos="8532720" algn="l"/>
                <a:tab pos="8982000" algn="l"/>
              </a:tabLst>
            </a:pPr>
            <a:r>
              <a:rPr lang="ca-ES" sz="2000" b="1" u="sng" strike="noStrike" spc="-1" dirty="0">
                <a:solidFill>
                  <a:srgbClr val="000000"/>
                </a:solidFill>
                <a:uFillTx/>
                <a:latin typeface="Calibri"/>
              </a:rPr>
              <a:t>1. </a:t>
            </a:r>
            <a:r>
              <a:rPr lang="ca-ES" sz="2000" b="1" u="sng" strike="noStrike" spc="-1" dirty="0">
                <a:solidFill>
                  <a:srgbClr val="CC3300"/>
                </a:solidFill>
                <a:uFillTx/>
                <a:latin typeface="Calibri"/>
              </a:rPr>
              <a:t>IRONIA</a:t>
            </a:r>
            <a:r>
              <a:rPr lang="ca-ES" sz="2000" b="0" u="sng" strike="noStrike" spc="-1" dirty="0">
                <a:solidFill>
                  <a:srgbClr val="000000"/>
                </a:solidFill>
                <a:uFillTx/>
                <a:latin typeface="Calibri"/>
              </a:rPr>
              <a:t>:</a:t>
            </a:r>
            <a:r>
              <a:rPr lang="ca-ES" sz="2000" b="0" strike="noStrike" spc="-1" dirty="0">
                <a:solidFill>
                  <a:srgbClr val="000000"/>
                </a:solidFill>
                <a:latin typeface="Calibri"/>
              </a:rPr>
              <a:t> reconèixer la pròpia ignorància </a:t>
            </a:r>
            <a:r>
              <a:rPr lang="ca-ES" sz="2000" b="1" i="1" strike="noStrike" spc="-1" dirty="0">
                <a:solidFill>
                  <a:srgbClr val="000000"/>
                </a:solidFill>
                <a:latin typeface="Calibri"/>
              </a:rPr>
              <a:t>(Jo només sé que no sé res...).</a:t>
            </a:r>
            <a:r>
              <a:rPr lang="ca-ES" sz="2000" b="0" strike="noStrike" spc="-1" dirty="0">
                <a:solidFill>
                  <a:srgbClr val="000000"/>
                </a:solidFill>
                <a:latin typeface="Calibri"/>
              </a:rPr>
              <a:t> Situar tots els interlocutors en un pla d’igualtat. Apareix, per tant, el tema de la </a:t>
            </a:r>
            <a:r>
              <a:rPr lang="ca-ES" sz="2000" b="0" i="1" strike="noStrike" spc="-1" dirty="0">
                <a:solidFill>
                  <a:srgbClr val="000000"/>
                </a:solidFill>
                <a:latin typeface="Calibri"/>
              </a:rPr>
              <a:t>docta </a:t>
            </a:r>
            <a:r>
              <a:rPr lang="ca-ES" sz="2000" b="0" i="1" strike="noStrike" spc="-1" dirty="0" err="1">
                <a:solidFill>
                  <a:srgbClr val="000000"/>
                </a:solidFill>
                <a:latin typeface="Calibri"/>
              </a:rPr>
              <a:t>ignorantia</a:t>
            </a:r>
            <a:r>
              <a:rPr lang="ca-ES" sz="2000" b="0" strike="noStrike" spc="-1" dirty="0">
                <a:solidFill>
                  <a:srgbClr val="000000"/>
                </a:solidFill>
                <a:latin typeface="Calibri"/>
              </a:rPr>
              <a:t>.</a:t>
            </a:r>
            <a:endParaRPr lang="es-ES" sz="2000" b="0" strike="noStrike" spc="-1" dirty="0">
              <a:solidFill>
                <a:srgbClr val="000000"/>
              </a:solidFill>
              <a:latin typeface="Calibri"/>
            </a:endParaRPr>
          </a:p>
          <a:p>
            <a:pPr marL="739800" lvl="1" indent="-282240">
              <a:lnSpc>
                <a:spcPct val="90000"/>
              </a:lnSpc>
              <a:spcBef>
                <a:spcPts val="499"/>
              </a:spcBef>
              <a:buClr>
                <a:srgbClr val="000000"/>
              </a:buClr>
              <a:buFont typeface="Arial"/>
              <a:buChar char="–"/>
              <a:tabLst>
                <a:tab pos="341280" algn="l"/>
                <a:tab pos="446040" algn="l"/>
                <a:tab pos="895320" algn="l"/>
                <a:tab pos="1344600" algn="l"/>
                <a:tab pos="1793880" algn="l"/>
                <a:tab pos="2243160" algn="l"/>
                <a:tab pos="2692440" algn="l"/>
                <a:tab pos="3141720" algn="l"/>
                <a:tab pos="3591000" algn="l"/>
                <a:tab pos="4040280" algn="l"/>
                <a:tab pos="4489560" algn="l"/>
                <a:tab pos="4938840" algn="l"/>
                <a:tab pos="5388120" algn="l"/>
                <a:tab pos="5837400" algn="l"/>
                <a:tab pos="6286680" algn="l"/>
                <a:tab pos="6735600" algn="l"/>
                <a:tab pos="7184880" algn="l"/>
                <a:tab pos="7634160" algn="l"/>
                <a:tab pos="8083440" algn="l"/>
                <a:tab pos="8532720" algn="l"/>
                <a:tab pos="8982000" algn="l"/>
              </a:tabLst>
            </a:pPr>
            <a:r>
              <a:rPr lang="ca-ES" sz="2000" b="1" u="sng" strike="noStrike" spc="-1" dirty="0">
                <a:solidFill>
                  <a:srgbClr val="000000"/>
                </a:solidFill>
                <a:uFillTx/>
                <a:latin typeface="Calibri"/>
              </a:rPr>
              <a:t>2. </a:t>
            </a:r>
            <a:r>
              <a:rPr lang="ca-ES" sz="2000" b="1" u="sng" strike="noStrike" spc="-1" dirty="0">
                <a:solidFill>
                  <a:srgbClr val="CC3300"/>
                </a:solidFill>
                <a:uFillTx/>
                <a:latin typeface="Calibri"/>
              </a:rPr>
              <a:t>DIÀLEG</a:t>
            </a:r>
            <a:r>
              <a:rPr lang="ca-ES" sz="2000" b="0" u="sng" strike="noStrike" spc="-1" dirty="0">
                <a:solidFill>
                  <a:srgbClr val="000000"/>
                </a:solidFill>
                <a:uFillTx/>
                <a:latin typeface="Calibri"/>
              </a:rPr>
              <a:t>:</a:t>
            </a:r>
            <a:r>
              <a:rPr lang="ca-ES" sz="2000" b="0" strike="noStrike" spc="-1" dirty="0">
                <a:solidFill>
                  <a:srgbClr val="000000"/>
                </a:solidFill>
                <a:latin typeface="Calibri"/>
              </a:rPr>
              <a:t> (o dialèctica) És </a:t>
            </a:r>
            <a:r>
              <a:rPr lang="ca-ES" sz="2000" b="1" i="1" strike="noStrike" spc="-1" dirty="0">
                <a:solidFill>
                  <a:srgbClr val="000000"/>
                </a:solidFill>
                <a:latin typeface="Calibri"/>
              </a:rPr>
              <a:t>l’art de fer preguntes i respostes</a:t>
            </a:r>
            <a:r>
              <a:rPr lang="ca-ES" sz="2000" b="0" strike="noStrike" spc="-1" dirty="0">
                <a:solidFill>
                  <a:srgbClr val="000000"/>
                </a:solidFill>
                <a:latin typeface="Calibri"/>
              </a:rPr>
              <a:t>. Dialogar és </a:t>
            </a:r>
            <a:r>
              <a:rPr lang="ca-ES" sz="2000" b="0" strike="noStrike" spc="-1" dirty="0" err="1">
                <a:solidFill>
                  <a:srgbClr val="000000"/>
                </a:solidFill>
                <a:latin typeface="Calibri"/>
              </a:rPr>
              <a:t>co</a:t>
            </a:r>
            <a:r>
              <a:rPr lang="ca-ES" sz="2000" b="0" strike="noStrike" spc="-1" dirty="0">
                <a:solidFill>
                  <a:srgbClr val="000000"/>
                </a:solidFill>
                <a:latin typeface="Calibri"/>
              </a:rPr>
              <a:t>-filosofar (filosofar en comú). És un </a:t>
            </a:r>
            <a:r>
              <a:rPr lang="ca-ES" sz="2000" b="1" strike="noStrike" spc="-1" dirty="0" err="1">
                <a:solidFill>
                  <a:srgbClr val="CC3300"/>
                </a:solidFill>
                <a:latin typeface="Calibri"/>
              </a:rPr>
              <a:t>SIMPHILOSOPHEIN</a:t>
            </a:r>
            <a:r>
              <a:rPr lang="ca-ES" sz="2000" b="0" strike="noStrike" spc="-1" dirty="0">
                <a:solidFill>
                  <a:srgbClr val="000000"/>
                </a:solidFill>
                <a:latin typeface="Calibri"/>
              </a:rPr>
              <a:t>. El diàleg comença sempre amb la pregunta </a:t>
            </a:r>
            <a:r>
              <a:rPr lang="ca-ES" sz="2000" b="1" i="1" strike="noStrike" spc="-1" dirty="0">
                <a:solidFill>
                  <a:srgbClr val="000000"/>
                </a:solidFill>
                <a:latin typeface="Calibri"/>
              </a:rPr>
              <a:t>Ti </a:t>
            </a:r>
            <a:r>
              <a:rPr lang="ca-ES" sz="2000" b="1" i="1" strike="noStrike" spc="-1" dirty="0" err="1">
                <a:solidFill>
                  <a:srgbClr val="000000"/>
                </a:solidFill>
                <a:latin typeface="Calibri"/>
              </a:rPr>
              <a:t>estí</a:t>
            </a:r>
            <a:r>
              <a:rPr lang="ca-ES" sz="2000" b="1" i="1" strike="noStrike" spc="-1" dirty="0">
                <a:solidFill>
                  <a:srgbClr val="000000"/>
                </a:solidFill>
                <a:latin typeface="Calibri"/>
              </a:rPr>
              <a:t>...?</a:t>
            </a:r>
            <a:r>
              <a:rPr lang="ca-ES" sz="2000" b="0" strike="noStrike" spc="-1" dirty="0">
                <a:solidFill>
                  <a:srgbClr val="000000"/>
                </a:solidFill>
                <a:latin typeface="Calibri"/>
              </a:rPr>
              <a:t> (Què és això?).</a:t>
            </a:r>
            <a:endParaRPr lang="es-ES" sz="2000" b="0" strike="noStrike" spc="-1" dirty="0">
              <a:solidFill>
                <a:srgbClr val="000000"/>
              </a:solidFill>
              <a:latin typeface="Calibri"/>
            </a:endParaRPr>
          </a:p>
          <a:p>
            <a:pPr marL="739800" lvl="1" indent="-282240">
              <a:lnSpc>
                <a:spcPct val="90000"/>
              </a:lnSpc>
              <a:spcBef>
                <a:spcPts val="499"/>
              </a:spcBef>
              <a:buClr>
                <a:srgbClr val="000000"/>
              </a:buClr>
              <a:buFont typeface="Arial"/>
              <a:buChar char="–"/>
              <a:tabLst>
                <a:tab pos="341280" algn="l"/>
                <a:tab pos="446040" algn="l"/>
                <a:tab pos="895320" algn="l"/>
                <a:tab pos="1344600" algn="l"/>
                <a:tab pos="1793880" algn="l"/>
                <a:tab pos="2243160" algn="l"/>
                <a:tab pos="2692440" algn="l"/>
                <a:tab pos="3141720" algn="l"/>
                <a:tab pos="3591000" algn="l"/>
                <a:tab pos="4040280" algn="l"/>
                <a:tab pos="4489560" algn="l"/>
                <a:tab pos="4938840" algn="l"/>
                <a:tab pos="5388120" algn="l"/>
                <a:tab pos="5837400" algn="l"/>
                <a:tab pos="6286680" algn="l"/>
                <a:tab pos="6735600" algn="l"/>
                <a:tab pos="7184880" algn="l"/>
                <a:tab pos="7634160" algn="l"/>
                <a:tab pos="8083440" algn="l"/>
                <a:tab pos="8532720" algn="l"/>
                <a:tab pos="8982000" algn="l"/>
              </a:tabLst>
            </a:pPr>
            <a:r>
              <a:rPr lang="ca-ES" sz="2000" b="1" u="sng" strike="noStrike" spc="-1" dirty="0">
                <a:solidFill>
                  <a:srgbClr val="000000"/>
                </a:solidFill>
                <a:uFillTx/>
                <a:latin typeface="Calibri"/>
              </a:rPr>
              <a:t>3. DEFINICIÓ UNIVERSAL</a:t>
            </a:r>
            <a:r>
              <a:rPr lang="ca-ES" sz="2000" b="0" strike="noStrike" spc="-1" dirty="0">
                <a:solidFill>
                  <a:srgbClr val="000000"/>
                </a:solidFill>
                <a:latin typeface="Calibri"/>
              </a:rPr>
              <a:t> (o conclusió general): es tracta de </a:t>
            </a:r>
            <a:r>
              <a:rPr lang="ca-ES" sz="2000" b="0" strike="noStrike" spc="-1" dirty="0">
                <a:solidFill>
                  <a:srgbClr val="CC3300"/>
                </a:solidFill>
                <a:latin typeface="Calibri"/>
              </a:rPr>
              <a:t>l’</a:t>
            </a:r>
            <a:r>
              <a:rPr lang="ca-ES" sz="2000" b="1" strike="noStrike" spc="-1" dirty="0">
                <a:solidFill>
                  <a:srgbClr val="CC3300"/>
                </a:solidFill>
                <a:latin typeface="Calibri"/>
              </a:rPr>
              <a:t>HOMOLOGIA</a:t>
            </a:r>
            <a:r>
              <a:rPr lang="ca-ES" sz="2000" b="1" strike="noStrike" spc="-1" dirty="0">
                <a:solidFill>
                  <a:srgbClr val="000000"/>
                </a:solidFill>
                <a:latin typeface="Calibri"/>
              </a:rPr>
              <a:t> (</a:t>
            </a:r>
            <a:r>
              <a:rPr lang="ca-ES" sz="2000" b="1" strike="noStrike" spc="-1" dirty="0" err="1">
                <a:solidFill>
                  <a:srgbClr val="000000"/>
                </a:solidFill>
                <a:latin typeface="Calibri"/>
              </a:rPr>
              <a:t>HOMOLOGOS</a:t>
            </a:r>
            <a:r>
              <a:rPr lang="ca-ES" sz="2000" b="1" strike="noStrike" spc="-1" dirty="0">
                <a:solidFill>
                  <a:srgbClr val="000000"/>
                </a:solidFill>
                <a:latin typeface="Calibri"/>
              </a:rPr>
              <a:t>).</a:t>
            </a:r>
            <a:r>
              <a:rPr lang="ca-ES" sz="2000" b="0" strike="noStrike" spc="-1" dirty="0">
                <a:solidFill>
                  <a:srgbClr val="000000"/>
                </a:solidFill>
                <a:latin typeface="Calibri"/>
              </a:rPr>
              <a:t> </a:t>
            </a:r>
            <a:r>
              <a:rPr lang="ca-ES" sz="2000" b="1" i="1" strike="noStrike" spc="-1" dirty="0">
                <a:solidFill>
                  <a:srgbClr val="000000"/>
                </a:solidFill>
                <a:latin typeface="Calibri"/>
              </a:rPr>
              <a:t>Estem d’acord que X és...</a:t>
            </a:r>
            <a:r>
              <a:rPr lang="ca-ES" sz="2000" b="0" strike="noStrike" spc="-1" dirty="0">
                <a:solidFill>
                  <a:srgbClr val="000000"/>
                </a:solidFill>
                <a:latin typeface="Calibri"/>
              </a:rPr>
              <a:t>   S’arriba així a l’assoliment de coneixements universals i objectius (contra l’opinió dels </a:t>
            </a:r>
            <a:r>
              <a:rPr lang="ca-ES" sz="2000" b="1" strike="noStrike" spc="-1" dirty="0">
                <a:solidFill>
                  <a:srgbClr val="000000"/>
                </a:solidFill>
                <a:latin typeface="Calibri"/>
              </a:rPr>
              <a:t>SOFISTES</a:t>
            </a:r>
            <a:r>
              <a:rPr lang="ca-ES" sz="2000" b="0" strike="noStrike" spc="-1" dirty="0">
                <a:solidFill>
                  <a:srgbClr val="000000"/>
                </a:solidFill>
                <a:latin typeface="Calibri"/>
              </a:rPr>
              <a:t> que defensaven el relativisme i el subjectivisme dels conceptes).</a:t>
            </a:r>
            <a:endParaRPr lang="es-ES"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179280" y="620640"/>
            <a:ext cx="3960360" cy="5173200"/>
          </a:xfrm>
          <a:prstGeom prst="rect">
            <a:avLst/>
          </a:prstGeom>
          <a:noFill/>
          <a:ln w="0">
            <a:noFill/>
          </a:ln>
        </p:spPr>
        <p:txBody>
          <a:bodyPr>
            <a:noAutofit/>
          </a:bodyPr>
          <a:lstStyle/>
          <a:p>
            <a:pPr marL="343080" indent="-339480">
              <a:lnSpc>
                <a:spcPct val="90000"/>
              </a:lnSpc>
              <a:spcBef>
                <a:spcPts val="451"/>
              </a:spcBef>
              <a:tabLst>
                <a:tab pos="0" algn="l"/>
              </a:tabLst>
            </a:pPr>
            <a:r>
              <a:rPr lang="ca-ES" sz="2400" b="1" strike="noStrike" spc="-1">
                <a:solidFill>
                  <a:srgbClr val="CC3300"/>
                </a:solidFill>
                <a:latin typeface="Calibri"/>
              </a:rPr>
              <a:t>SOFISTES</a:t>
            </a:r>
            <a:r>
              <a:rPr lang="ca-ES" sz="2400" b="0" strike="noStrike" spc="-1">
                <a:solidFill>
                  <a:srgbClr val="000000"/>
                </a:solidFill>
                <a:latin typeface="Calibri"/>
              </a:rPr>
              <a:t> </a:t>
            </a:r>
            <a:r>
              <a:rPr lang="ca-ES" sz="1800" b="0" strike="noStrike" spc="-1">
                <a:solidFill>
                  <a:srgbClr val="000000"/>
                </a:solidFill>
                <a:latin typeface="Calibri"/>
              </a:rPr>
              <a:t>(Protàgores, Gòrgies, Hípies, Pròdic, Trasímac, Críties, Calicles...)</a:t>
            </a:r>
            <a:endParaRPr lang="es-ES" sz="1800" b="0" strike="noStrike" spc="-1">
              <a:solidFill>
                <a:srgbClr val="000000"/>
              </a:solidFill>
              <a:latin typeface="Calibri"/>
            </a:endParaRPr>
          </a:p>
          <a:p>
            <a:pPr marL="343080" indent="-339480">
              <a:lnSpc>
                <a:spcPct val="90000"/>
              </a:lnSpc>
              <a:spcBef>
                <a:spcPts val="451"/>
              </a:spcBef>
              <a:tabLst>
                <a:tab pos="0" algn="l"/>
              </a:tabLst>
            </a:pPr>
            <a:endParaRPr lang="es-ES" sz="1800" b="0" strike="noStrike" spc="-1">
              <a:solidFill>
                <a:srgbClr val="000000"/>
              </a:solidFill>
              <a:latin typeface="Calibri"/>
            </a:endParaRPr>
          </a:p>
          <a:p>
            <a:pPr marL="343080" indent="-339480">
              <a:lnSpc>
                <a:spcPct val="90000"/>
              </a:lnSpc>
              <a:spcBef>
                <a:spcPts val="499"/>
              </a:spcBef>
              <a:tabLst>
                <a:tab pos="0" algn="l"/>
              </a:tabLst>
            </a:pPr>
            <a:r>
              <a:rPr lang="ca-ES" sz="2000" b="1" strike="noStrike" spc="-1">
                <a:solidFill>
                  <a:srgbClr val="000000"/>
                </a:solidFill>
                <a:latin typeface="Calibri"/>
              </a:rPr>
              <a:t>Moral</a:t>
            </a:r>
            <a:r>
              <a:rPr lang="ca-ES" sz="2000" b="0" strike="noStrike" spc="-1">
                <a:solidFill>
                  <a:srgbClr val="000000"/>
                </a:solidFill>
                <a:latin typeface="Calibri"/>
              </a:rPr>
              <a:t> (</a:t>
            </a:r>
            <a:r>
              <a:rPr lang="ca-ES" sz="2000" b="1" strike="noStrike" spc="-1">
                <a:solidFill>
                  <a:srgbClr val="666633"/>
                </a:solidFill>
                <a:latin typeface="Calibri"/>
              </a:rPr>
              <a:t>axiologia</a:t>
            </a:r>
            <a:r>
              <a:rPr lang="ca-ES" sz="2000" b="0" strike="noStrike" spc="-1">
                <a:solidFill>
                  <a:srgbClr val="000000"/>
                </a:solidFill>
                <a:latin typeface="Calibri"/>
              </a:rPr>
              <a:t> o teoria dels valors):</a:t>
            </a:r>
            <a:endParaRPr lang="es-ES" sz="2000" b="0" strike="noStrike" spc="-1">
              <a:solidFill>
                <a:srgbClr val="000000"/>
              </a:solidFill>
              <a:latin typeface="Calibri"/>
            </a:endParaRPr>
          </a:p>
          <a:p>
            <a:pPr marL="343080" indent="-339480">
              <a:lnSpc>
                <a:spcPct val="90000"/>
              </a:lnSpc>
              <a:spcBef>
                <a:spcPts val="499"/>
              </a:spcBef>
              <a:tabLst>
                <a:tab pos="0" algn="l"/>
              </a:tabLst>
            </a:pPr>
            <a:endParaRPr lang="es-ES" sz="2000" b="0" strike="noStrike" spc="-1">
              <a:solidFill>
                <a:srgbClr val="000000"/>
              </a:solidFill>
              <a:latin typeface="Calibri"/>
            </a:endParaRPr>
          </a:p>
          <a:p>
            <a:pPr marL="343080" indent="-339480">
              <a:lnSpc>
                <a:spcPct val="90000"/>
              </a:lnSpc>
              <a:spcBef>
                <a:spcPts val="601"/>
              </a:spcBef>
              <a:tabLst>
                <a:tab pos="0" algn="l"/>
              </a:tabLst>
            </a:pPr>
            <a:r>
              <a:rPr lang="ca-ES" sz="2400" b="1" strike="noStrike" spc="-1">
                <a:solidFill>
                  <a:srgbClr val="000000"/>
                </a:solidFill>
                <a:latin typeface="Calibri"/>
              </a:rPr>
              <a:t>valors </a:t>
            </a:r>
            <a:r>
              <a:rPr lang="ca-ES" sz="2400" b="1" strike="noStrike" spc="-1">
                <a:solidFill>
                  <a:srgbClr val="333399"/>
                </a:solidFill>
                <a:latin typeface="Calibri"/>
              </a:rPr>
              <a:t>subjectius</a:t>
            </a:r>
            <a:endParaRPr lang="es-ES" sz="2400" b="0" strike="noStrike" spc="-1">
              <a:solidFill>
                <a:srgbClr val="000000"/>
              </a:solidFill>
              <a:latin typeface="Calibri"/>
            </a:endParaRPr>
          </a:p>
          <a:p>
            <a:pPr marL="343080" indent="-339480">
              <a:lnSpc>
                <a:spcPct val="90000"/>
              </a:lnSpc>
              <a:spcBef>
                <a:spcPts val="601"/>
              </a:spcBef>
              <a:tabLst>
                <a:tab pos="0" algn="l"/>
              </a:tabLst>
            </a:pPr>
            <a:r>
              <a:rPr lang="ca-ES" sz="2400" b="1" strike="noStrike" spc="-1">
                <a:solidFill>
                  <a:srgbClr val="000000"/>
                </a:solidFill>
                <a:latin typeface="Calibri"/>
              </a:rPr>
              <a:t>           </a:t>
            </a:r>
            <a:r>
              <a:rPr lang="ca-ES" sz="2400" b="1" strike="noStrike" spc="-1">
                <a:solidFill>
                  <a:srgbClr val="333399"/>
                </a:solidFill>
                <a:latin typeface="Calibri"/>
              </a:rPr>
              <a:t>particulars</a:t>
            </a:r>
            <a:endParaRPr lang="es-ES" sz="2400" b="0" strike="noStrike" spc="-1">
              <a:solidFill>
                <a:srgbClr val="000000"/>
              </a:solidFill>
              <a:latin typeface="Calibri"/>
            </a:endParaRPr>
          </a:p>
          <a:p>
            <a:pPr marL="343080" indent="-339480">
              <a:lnSpc>
                <a:spcPct val="90000"/>
              </a:lnSpc>
              <a:spcBef>
                <a:spcPts val="601"/>
              </a:spcBef>
              <a:tabLst>
                <a:tab pos="0" algn="l"/>
              </a:tabLst>
            </a:pPr>
            <a:r>
              <a:rPr lang="ca-ES" sz="2400" b="1" strike="noStrike" spc="-1">
                <a:solidFill>
                  <a:srgbClr val="000000"/>
                </a:solidFill>
                <a:latin typeface="Calibri"/>
              </a:rPr>
              <a:t>           </a:t>
            </a:r>
            <a:r>
              <a:rPr lang="ca-ES" sz="2400" b="1" strike="noStrike" spc="-1">
                <a:solidFill>
                  <a:srgbClr val="333399"/>
                </a:solidFill>
                <a:latin typeface="Calibri"/>
              </a:rPr>
              <a:t>relatius</a:t>
            </a:r>
            <a:endParaRPr lang="es-ES" sz="2400" b="0" strike="noStrike" spc="-1">
              <a:solidFill>
                <a:srgbClr val="000000"/>
              </a:solidFill>
              <a:latin typeface="Calibri"/>
            </a:endParaRPr>
          </a:p>
        </p:txBody>
      </p:sp>
      <p:sp>
        <p:nvSpPr>
          <p:cNvPr id="165" name="TextShape 2"/>
          <p:cNvSpPr txBox="1"/>
          <p:nvPr/>
        </p:nvSpPr>
        <p:spPr>
          <a:xfrm>
            <a:off x="4788000" y="620640"/>
            <a:ext cx="4032000" cy="5616360"/>
          </a:xfrm>
          <a:prstGeom prst="rect">
            <a:avLst/>
          </a:prstGeom>
          <a:noFill/>
          <a:ln w="0">
            <a:noFill/>
          </a:ln>
        </p:spPr>
        <p:txBody>
          <a:bodyPr>
            <a:noAutofit/>
          </a:bodyPr>
          <a:lstStyle/>
          <a:p>
            <a:pPr marL="343080" indent="-339480">
              <a:lnSpc>
                <a:spcPct val="90000"/>
              </a:lnSpc>
              <a:spcBef>
                <a:spcPts val="601"/>
              </a:spcBef>
              <a:tabLst>
                <a:tab pos="0" algn="l"/>
              </a:tabLst>
            </a:pPr>
            <a:r>
              <a:rPr lang="ca-ES" sz="2400" b="1" strike="noStrike" spc="-1">
                <a:solidFill>
                  <a:srgbClr val="CC3300"/>
                </a:solidFill>
                <a:latin typeface="Calibri"/>
              </a:rPr>
              <a:t>SÒCRATES</a:t>
            </a:r>
            <a:r>
              <a:rPr lang="ca-ES" sz="2400" b="0" strike="noStrike" spc="-1">
                <a:solidFill>
                  <a:srgbClr val="000000"/>
                </a:solidFill>
                <a:latin typeface="Calibri"/>
              </a:rPr>
              <a:t>:</a:t>
            </a:r>
            <a:endParaRPr lang="es-ES" sz="2400" b="0" strike="noStrike" spc="-1">
              <a:solidFill>
                <a:srgbClr val="000000"/>
              </a:solidFill>
              <a:latin typeface="Calibri"/>
            </a:endParaRPr>
          </a:p>
          <a:p>
            <a:pPr marL="343080" indent="-339480">
              <a:lnSpc>
                <a:spcPct val="90000"/>
              </a:lnSpc>
              <a:spcBef>
                <a:spcPts val="601"/>
              </a:spcBef>
              <a:tabLst>
                <a:tab pos="0" algn="l"/>
              </a:tabLst>
            </a:pPr>
            <a:endParaRPr lang="es-ES" sz="2400" b="0" strike="noStrike" spc="-1">
              <a:solidFill>
                <a:srgbClr val="000000"/>
              </a:solidFill>
              <a:latin typeface="Calibri"/>
            </a:endParaRPr>
          </a:p>
          <a:p>
            <a:pPr marL="343080" indent="-339480">
              <a:lnSpc>
                <a:spcPct val="90000"/>
              </a:lnSpc>
              <a:spcBef>
                <a:spcPts val="601"/>
              </a:spcBef>
              <a:tabLst>
                <a:tab pos="0" algn="l"/>
              </a:tabLst>
            </a:pPr>
            <a:endParaRPr lang="es-ES" sz="2400" b="0" strike="noStrike" spc="-1">
              <a:solidFill>
                <a:srgbClr val="000000"/>
              </a:solidFill>
              <a:latin typeface="Calibri"/>
            </a:endParaRPr>
          </a:p>
          <a:p>
            <a:pPr marL="343080" indent="-339480">
              <a:lnSpc>
                <a:spcPct val="90000"/>
              </a:lnSpc>
              <a:spcBef>
                <a:spcPts val="499"/>
              </a:spcBef>
              <a:tabLst>
                <a:tab pos="0" algn="l"/>
              </a:tabLst>
            </a:pPr>
            <a:r>
              <a:rPr lang="ca-ES" sz="2000" b="1" strike="noStrike" spc="-1">
                <a:solidFill>
                  <a:srgbClr val="000000"/>
                </a:solidFill>
                <a:latin typeface="Calibri"/>
              </a:rPr>
              <a:t>Moral</a:t>
            </a:r>
            <a:r>
              <a:rPr lang="ca-ES" sz="2000" b="0" strike="noStrike" spc="-1">
                <a:solidFill>
                  <a:srgbClr val="000000"/>
                </a:solidFill>
                <a:latin typeface="Calibri"/>
              </a:rPr>
              <a:t> (</a:t>
            </a:r>
            <a:r>
              <a:rPr lang="ca-ES" sz="2000" b="1" strike="noStrike" spc="-1">
                <a:solidFill>
                  <a:srgbClr val="666633"/>
                </a:solidFill>
                <a:latin typeface="Calibri"/>
              </a:rPr>
              <a:t>axiologia</a:t>
            </a:r>
            <a:r>
              <a:rPr lang="ca-ES" sz="2000" b="0" strike="noStrike" spc="-1">
                <a:solidFill>
                  <a:srgbClr val="000000"/>
                </a:solidFill>
                <a:latin typeface="Calibri"/>
              </a:rPr>
              <a:t> o teoria dels valors):</a:t>
            </a:r>
            <a:endParaRPr lang="es-ES" sz="2000" b="0" strike="noStrike" spc="-1">
              <a:solidFill>
                <a:srgbClr val="000000"/>
              </a:solidFill>
              <a:latin typeface="Calibri"/>
            </a:endParaRPr>
          </a:p>
          <a:p>
            <a:pPr marL="343080" indent="-339480">
              <a:lnSpc>
                <a:spcPct val="90000"/>
              </a:lnSpc>
              <a:spcBef>
                <a:spcPts val="601"/>
              </a:spcBef>
              <a:tabLst>
                <a:tab pos="0" algn="l"/>
              </a:tabLst>
            </a:pPr>
            <a:endParaRPr lang="es-ES" sz="2000" b="0" strike="noStrike" spc="-1">
              <a:solidFill>
                <a:srgbClr val="000000"/>
              </a:solidFill>
              <a:latin typeface="Calibri"/>
            </a:endParaRPr>
          </a:p>
          <a:p>
            <a:pPr marL="343080" indent="-339480">
              <a:lnSpc>
                <a:spcPct val="90000"/>
              </a:lnSpc>
              <a:spcBef>
                <a:spcPts val="601"/>
              </a:spcBef>
              <a:tabLst>
                <a:tab pos="0" algn="l"/>
              </a:tabLst>
            </a:pPr>
            <a:r>
              <a:rPr lang="ca-ES" sz="2400" b="1" strike="noStrike" spc="-1">
                <a:solidFill>
                  <a:srgbClr val="000000"/>
                </a:solidFill>
                <a:latin typeface="Calibri"/>
              </a:rPr>
              <a:t>valors </a:t>
            </a:r>
            <a:r>
              <a:rPr lang="ca-ES" sz="2400" b="1" strike="noStrike" spc="-1">
                <a:solidFill>
                  <a:srgbClr val="333399"/>
                </a:solidFill>
                <a:latin typeface="Calibri"/>
              </a:rPr>
              <a:t>objectius</a:t>
            </a:r>
            <a:endParaRPr lang="es-ES" sz="2400" b="0" strike="noStrike" spc="-1">
              <a:solidFill>
                <a:srgbClr val="000000"/>
              </a:solidFill>
              <a:latin typeface="Calibri"/>
            </a:endParaRPr>
          </a:p>
          <a:p>
            <a:pPr marL="343080" indent="-339480">
              <a:lnSpc>
                <a:spcPct val="90000"/>
              </a:lnSpc>
              <a:spcBef>
                <a:spcPts val="601"/>
              </a:spcBef>
              <a:tabLst>
                <a:tab pos="0" algn="l"/>
              </a:tabLst>
            </a:pPr>
            <a:r>
              <a:rPr lang="ca-ES" sz="2400" b="1" strike="noStrike" spc="-1">
                <a:solidFill>
                  <a:srgbClr val="333399"/>
                </a:solidFill>
                <a:latin typeface="Calibri"/>
              </a:rPr>
              <a:t>            universals</a:t>
            </a:r>
            <a:r>
              <a:rPr lang="ca-ES" sz="2400" b="1" strike="noStrike" spc="-1">
                <a:solidFill>
                  <a:srgbClr val="000000"/>
                </a:solidFill>
                <a:latin typeface="Calibri"/>
              </a:rPr>
              <a:t> </a:t>
            </a:r>
            <a:endParaRPr lang="es-ES" sz="2400" b="0" strike="noStrike" spc="-1">
              <a:solidFill>
                <a:srgbClr val="000000"/>
              </a:solidFill>
              <a:latin typeface="Calibri"/>
            </a:endParaRPr>
          </a:p>
          <a:p>
            <a:pPr marL="343080" indent="-339480">
              <a:lnSpc>
                <a:spcPct val="90000"/>
              </a:lnSpc>
              <a:spcBef>
                <a:spcPts val="601"/>
              </a:spcBef>
              <a:tabLst>
                <a:tab pos="0" algn="l"/>
              </a:tabLst>
            </a:pPr>
            <a:r>
              <a:rPr lang="ca-ES" sz="2400" b="1" strike="noStrike" spc="-1">
                <a:solidFill>
                  <a:srgbClr val="333399"/>
                </a:solidFill>
                <a:latin typeface="Calibri"/>
              </a:rPr>
              <a:t>            absoluts</a:t>
            </a:r>
            <a:r>
              <a:rPr lang="ca-ES" sz="2400" b="0" strike="noStrike" spc="-1">
                <a:solidFill>
                  <a:srgbClr val="000000"/>
                </a:solidFill>
                <a:latin typeface="Calibri"/>
              </a:rPr>
              <a:t> </a:t>
            </a:r>
            <a:endParaRPr lang="es-ES" sz="2400" b="0" strike="noStrike" spc="-1">
              <a:solidFill>
                <a:srgbClr val="000000"/>
              </a:solidFill>
              <a:latin typeface="Calibri"/>
            </a:endParaRPr>
          </a:p>
          <a:p>
            <a:pPr marL="343080" indent="-339480">
              <a:lnSpc>
                <a:spcPct val="90000"/>
              </a:lnSpc>
              <a:spcBef>
                <a:spcPts val="601"/>
              </a:spcBef>
              <a:tabLst>
                <a:tab pos="0" algn="l"/>
              </a:tabLst>
            </a:pPr>
            <a:endParaRPr lang="es-ES" sz="2400" b="0" strike="noStrike" spc="-1">
              <a:solidFill>
                <a:srgbClr val="000000"/>
              </a:solidFill>
              <a:latin typeface="Calibri"/>
            </a:endParaRPr>
          </a:p>
          <a:p>
            <a:pPr marL="343080" indent="-339480">
              <a:lnSpc>
                <a:spcPct val="90000"/>
              </a:lnSpc>
              <a:spcBef>
                <a:spcPts val="499"/>
              </a:spcBef>
              <a:tabLst>
                <a:tab pos="0" algn="l"/>
              </a:tabLst>
            </a:pPr>
            <a:r>
              <a:rPr lang="ca-ES" sz="2400" b="1" strike="noStrike" spc="-1">
                <a:solidFill>
                  <a:srgbClr val="CC3300"/>
                </a:solidFill>
                <a:latin typeface="Calibri"/>
              </a:rPr>
              <a:t>PLATÓ</a:t>
            </a:r>
            <a:r>
              <a:rPr lang="ca-ES" sz="2000" b="0" strike="noStrike" spc="-1">
                <a:solidFill>
                  <a:srgbClr val="000000"/>
                </a:solidFill>
                <a:latin typeface="Calibri"/>
              </a:rPr>
              <a:t>: els valors morals són </a:t>
            </a:r>
            <a:r>
              <a:rPr lang="ca-ES" sz="2000" b="1" strike="noStrike" spc="-1">
                <a:solidFill>
                  <a:srgbClr val="000000"/>
                </a:solidFill>
                <a:latin typeface="Calibri"/>
              </a:rPr>
              <a:t>idees</a:t>
            </a:r>
            <a:r>
              <a:rPr lang="ca-ES" sz="2000" b="0" strike="noStrike" spc="-1">
                <a:solidFill>
                  <a:srgbClr val="000000"/>
                </a:solidFill>
                <a:latin typeface="Calibri"/>
              </a:rPr>
              <a:t>, </a:t>
            </a:r>
            <a:r>
              <a:rPr lang="ca-ES" sz="2000" b="1" strike="noStrike" spc="-1">
                <a:solidFill>
                  <a:srgbClr val="000000"/>
                </a:solidFill>
                <a:latin typeface="Calibri"/>
              </a:rPr>
              <a:t>essències</a:t>
            </a:r>
            <a:r>
              <a:rPr lang="ca-ES" sz="2000" b="0" strike="noStrike" spc="-1">
                <a:solidFill>
                  <a:srgbClr val="000000"/>
                </a:solidFill>
                <a:latin typeface="Calibri"/>
              </a:rPr>
              <a:t> (</a:t>
            </a:r>
            <a:r>
              <a:rPr lang="ca-ES" sz="2000" b="1" i="1" strike="noStrike" spc="-1">
                <a:solidFill>
                  <a:srgbClr val="000000"/>
                </a:solidFill>
                <a:latin typeface="Calibri"/>
              </a:rPr>
              <a:t>eidos</a:t>
            </a:r>
            <a:r>
              <a:rPr lang="ca-ES" sz="2000" b="0" strike="noStrike" spc="-1">
                <a:solidFill>
                  <a:srgbClr val="000000"/>
                </a:solidFill>
                <a:latin typeface="Calibri"/>
              </a:rPr>
              <a:t>) del món de les idees (formen part com a entitats ontològiques eternes i perfectes del </a:t>
            </a:r>
            <a:r>
              <a:rPr lang="ca-ES" sz="2000" b="1" strike="noStrike" spc="-1">
                <a:solidFill>
                  <a:srgbClr val="000000"/>
                </a:solidFill>
                <a:latin typeface="Calibri"/>
              </a:rPr>
              <a:t>cosmos noetós</a:t>
            </a:r>
            <a:r>
              <a:rPr lang="ca-ES" sz="2000" b="0" strike="noStrike" spc="-1">
                <a:solidFill>
                  <a:srgbClr val="000000"/>
                </a:solidFill>
                <a:latin typeface="Calibri"/>
              </a:rPr>
              <a:t>)</a:t>
            </a:r>
            <a:endParaRPr lang="es-ES" sz="2000" b="0" strike="noStrike" spc="-1">
              <a:solidFill>
                <a:srgbClr val="000000"/>
              </a:solidFill>
              <a:latin typeface="Calibri"/>
            </a:endParaRPr>
          </a:p>
          <a:p>
            <a:pPr marL="341280" indent="-339480">
              <a:lnSpc>
                <a:spcPct val="90000"/>
              </a:lnSpc>
              <a:spcBef>
                <a:spcPts val="499"/>
              </a:spcBef>
              <a:tabLst>
                <a:tab pos="0" algn="l"/>
              </a:tabLst>
            </a:pPr>
            <a:endParaRPr lang="es-ES" sz="2000" b="0" strike="noStrike" spc="-1">
              <a:solidFill>
                <a:srgbClr val="000000"/>
              </a:solidFill>
              <a:latin typeface="Calibri"/>
            </a:endParaRPr>
          </a:p>
        </p:txBody>
      </p:sp>
      <p:sp>
        <p:nvSpPr>
          <p:cNvPr id="166" name="Line 3"/>
          <p:cNvSpPr/>
          <p:nvPr/>
        </p:nvSpPr>
        <p:spPr>
          <a:xfrm>
            <a:off x="4500360" y="333360"/>
            <a:ext cx="1440" cy="6264000"/>
          </a:xfrm>
          <a:prstGeom prst="line">
            <a:avLst/>
          </a:prstGeom>
          <a:ln w="28440" cap="sq">
            <a:solidFill>
              <a:srgbClr val="000000"/>
            </a:solidFill>
            <a:miter/>
          </a:ln>
        </p:spPr>
        <p:style>
          <a:lnRef idx="0">
            <a:scrgbClr r="0" g="0" b="0"/>
          </a:lnRef>
          <a:fillRef idx="0">
            <a:scrgbClr r="0" g="0" b="0"/>
          </a:fillRef>
          <a:effectRef idx="0">
            <a:scrgbClr r="0" g="0" b="0"/>
          </a:effectRef>
          <a:fontRef idx="minor"/>
        </p:style>
      </p:sp>
      <p:sp>
        <p:nvSpPr>
          <p:cNvPr id="167" name="Line 4"/>
          <p:cNvSpPr/>
          <p:nvPr/>
        </p:nvSpPr>
        <p:spPr>
          <a:xfrm>
            <a:off x="4716360" y="4221000"/>
            <a:ext cx="4103640" cy="1440"/>
          </a:xfrm>
          <a:prstGeom prst="line">
            <a:avLst/>
          </a:prstGeom>
          <a:ln w="19080" cap="sq">
            <a:solidFill>
              <a:srgbClr val="000000"/>
            </a:solidFill>
            <a:miter/>
          </a:ln>
        </p:spPr>
        <p:style>
          <a:lnRef idx="0">
            <a:scrgbClr r="0" g="0" b="0"/>
          </a:lnRef>
          <a:fillRef idx="0">
            <a:scrgbClr r="0" g="0" b="0"/>
          </a:fillRef>
          <a:effectRef idx="0">
            <a:scrgbClr r="0" g="0" b="0"/>
          </a:effectRef>
          <a:fontRef idx="minor"/>
        </p:style>
      </p:sp>
      <p:sp>
        <p:nvSpPr>
          <p:cNvPr id="168" name="Line 5"/>
          <p:cNvSpPr/>
          <p:nvPr/>
        </p:nvSpPr>
        <p:spPr>
          <a:xfrm>
            <a:off x="3924000" y="1557000"/>
            <a:ext cx="1152720" cy="1800"/>
          </a:xfrm>
          <a:prstGeom prst="line">
            <a:avLst/>
          </a:prstGeom>
          <a:ln w="57240" cap="sq">
            <a:solidFill>
              <a:srgbClr val="000000"/>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169" name="Line 6"/>
          <p:cNvSpPr/>
          <p:nvPr/>
        </p:nvSpPr>
        <p:spPr>
          <a:xfrm>
            <a:off x="3276360" y="3500280"/>
            <a:ext cx="2232000" cy="1440"/>
          </a:xfrm>
          <a:prstGeom prst="line">
            <a:avLst/>
          </a:prstGeom>
          <a:ln w="57240" cap="sq">
            <a:solidFill>
              <a:srgbClr val="000000"/>
            </a:solidFill>
            <a:miter/>
            <a:headEnd type="triangle" w="med" len="me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74680"/>
            <a:ext cx="8229240" cy="1142640"/>
          </a:xfrm>
          <a:prstGeom prst="rect">
            <a:avLst/>
          </a:prstGeom>
          <a:noFill/>
          <a:ln w="0">
            <a:noFill/>
          </a:ln>
        </p:spPr>
        <p:txBody>
          <a:bodyPr anchor="ctr">
            <a:noAutofit/>
          </a:bodyPr>
          <a:lstStyle/>
          <a:p>
            <a:pPr algn="ctr">
              <a:lnSpc>
                <a:spcPct val="100000"/>
              </a:lnSpc>
            </a:pPr>
            <a:r>
              <a:rPr lang="ca-ES" sz="4400" b="0" u="sng" strike="noStrike" spc="-1" dirty="0">
                <a:solidFill>
                  <a:srgbClr val="000000"/>
                </a:solidFill>
                <a:uFillTx/>
                <a:latin typeface="Calibri"/>
              </a:rPr>
              <a:t>Era Sòcrates un sofista més?</a:t>
            </a:r>
            <a:endParaRPr lang="es-ES" sz="4400" b="0" strike="noStrike" spc="-1" dirty="0">
              <a:solidFill>
                <a:srgbClr val="000000"/>
              </a:solidFill>
              <a:latin typeface="Calibri"/>
            </a:endParaRPr>
          </a:p>
        </p:txBody>
      </p:sp>
      <p:sp>
        <p:nvSpPr>
          <p:cNvPr id="171" name="TextShape 2"/>
          <p:cNvSpPr txBox="1"/>
          <p:nvPr/>
        </p:nvSpPr>
        <p:spPr>
          <a:xfrm>
            <a:off x="457200" y="1535040"/>
            <a:ext cx="4039920" cy="639360"/>
          </a:xfrm>
          <a:prstGeom prst="rect">
            <a:avLst/>
          </a:prstGeom>
          <a:noFill/>
          <a:ln w="0">
            <a:noFill/>
          </a:ln>
        </p:spPr>
        <p:txBody>
          <a:bodyPr anchor="b">
            <a:normAutofit/>
          </a:bodyPr>
          <a:lstStyle/>
          <a:p>
            <a:pPr>
              <a:lnSpc>
                <a:spcPct val="100000"/>
              </a:lnSpc>
              <a:spcBef>
                <a:spcPts val="479"/>
              </a:spcBef>
              <a:tabLst>
                <a:tab pos="0" algn="l"/>
              </a:tabLst>
            </a:pPr>
            <a:r>
              <a:rPr lang="ca-ES" sz="2400" b="1" u="sng" strike="noStrike" spc="-1">
                <a:solidFill>
                  <a:srgbClr val="FF0000"/>
                </a:solidFill>
                <a:uFillTx/>
                <a:latin typeface="Calibri"/>
              </a:rPr>
              <a:t>Els sofistes</a:t>
            </a:r>
            <a:r>
              <a:rPr lang="ca-ES" sz="2400" b="1" strike="noStrike" spc="-1">
                <a:solidFill>
                  <a:srgbClr val="000000"/>
                </a:solidFill>
                <a:latin typeface="Calibri"/>
              </a:rPr>
              <a:t>			</a:t>
            </a:r>
            <a:endParaRPr lang="es-ES" sz="2400" b="0" strike="noStrike" spc="-1">
              <a:solidFill>
                <a:srgbClr val="000000"/>
              </a:solidFill>
              <a:latin typeface="Calibri"/>
            </a:endParaRPr>
          </a:p>
        </p:txBody>
      </p:sp>
      <p:sp>
        <p:nvSpPr>
          <p:cNvPr id="172" name="TextShape 3"/>
          <p:cNvSpPr txBox="1"/>
          <p:nvPr/>
        </p:nvSpPr>
        <p:spPr>
          <a:xfrm>
            <a:off x="457200" y="2174760"/>
            <a:ext cx="4039920" cy="3951000"/>
          </a:xfrm>
          <a:prstGeom prst="rect">
            <a:avLst/>
          </a:prstGeom>
          <a:noFill/>
          <a:ln w="0">
            <a:noFill/>
          </a:ln>
        </p:spPr>
        <p:txBody>
          <a:bodyPr>
            <a:noAutofit/>
          </a:bodyPr>
          <a:lstStyle/>
          <a:p>
            <a:pPr marL="343080" indent="-342720">
              <a:lnSpc>
                <a:spcPct val="100000"/>
              </a:lnSpc>
              <a:spcBef>
                <a:spcPts val="479"/>
              </a:spcBef>
              <a:buClr>
                <a:srgbClr val="000000"/>
              </a:buClr>
              <a:buFont typeface="Arial"/>
              <a:buChar char="•"/>
            </a:pPr>
            <a:r>
              <a:rPr lang="ca-ES" sz="2400" b="0" strike="noStrike" spc="-1" dirty="0">
                <a:solidFill>
                  <a:srgbClr val="000000"/>
                </a:solidFill>
                <a:latin typeface="Calibri"/>
              </a:rPr>
              <a:t>Cobraven per ensenyar.</a:t>
            </a:r>
            <a:endParaRPr lang="es-ES" sz="2400" b="0" strike="noStrike" spc="-1" dirty="0">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dirty="0">
                <a:solidFill>
                  <a:srgbClr val="000000"/>
                </a:solidFill>
                <a:latin typeface="Calibri"/>
              </a:rPr>
              <a:t>S’expressaven mitjançant monòlegs.</a:t>
            </a:r>
            <a:endParaRPr lang="es-ES" sz="2400" b="0" strike="noStrike" spc="-1" dirty="0">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dirty="0">
                <a:solidFill>
                  <a:srgbClr val="000000"/>
                </a:solidFill>
                <a:latin typeface="Calibri"/>
              </a:rPr>
              <a:t>Perseguien la raó afectiva.</a:t>
            </a:r>
            <a:endParaRPr lang="es-ES" sz="2400" b="0" strike="noStrike" spc="-1" dirty="0">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dirty="0">
                <a:solidFill>
                  <a:srgbClr val="000000"/>
                </a:solidFill>
                <a:latin typeface="Calibri"/>
              </a:rPr>
              <a:t>Eren escèptics i relativistes.</a:t>
            </a:r>
            <a:endParaRPr lang="es-ES" sz="2400" b="0" strike="noStrike" spc="-1" dirty="0">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dirty="0">
                <a:solidFill>
                  <a:srgbClr val="000000"/>
                </a:solidFill>
                <a:latin typeface="Calibri"/>
              </a:rPr>
              <a:t>Temes polítics.</a:t>
            </a:r>
            <a:endParaRPr lang="es-ES" sz="2400" b="0" strike="noStrike" spc="-1" dirty="0">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dirty="0">
                <a:solidFill>
                  <a:srgbClr val="000000"/>
                </a:solidFill>
                <a:latin typeface="Calibri"/>
              </a:rPr>
              <a:t>Ensenyaven per a triomfar en la vida.</a:t>
            </a:r>
            <a:endParaRPr lang="es-ES" sz="2400" b="0" strike="noStrike" spc="-1" dirty="0">
              <a:solidFill>
                <a:srgbClr val="000000"/>
              </a:solidFill>
              <a:latin typeface="Calibri"/>
            </a:endParaRPr>
          </a:p>
        </p:txBody>
      </p:sp>
      <p:sp>
        <p:nvSpPr>
          <p:cNvPr id="173" name="TextShape 4"/>
          <p:cNvSpPr txBox="1"/>
          <p:nvPr/>
        </p:nvSpPr>
        <p:spPr>
          <a:xfrm>
            <a:off x="4645080" y="1535040"/>
            <a:ext cx="4041360" cy="639360"/>
          </a:xfrm>
          <a:prstGeom prst="rect">
            <a:avLst/>
          </a:prstGeom>
          <a:noFill/>
          <a:ln w="0">
            <a:noFill/>
          </a:ln>
        </p:spPr>
        <p:txBody>
          <a:bodyPr anchor="b">
            <a:noAutofit/>
          </a:bodyPr>
          <a:lstStyle/>
          <a:p>
            <a:pPr>
              <a:lnSpc>
                <a:spcPct val="100000"/>
              </a:lnSpc>
              <a:spcBef>
                <a:spcPts val="479"/>
              </a:spcBef>
              <a:tabLst>
                <a:tab pos="0" algn="l"/>
              </a:tabLst>
            </a:pPr>
            <a:r>
              <a:rPr lang="ca-ES" sz="2400" b="1" u="sng" strike="noStrike" spc="-1">
                <a:solidFill>
                  <a:srgbClr val="FF0000"/>
                </a:solidFill>
                <a:uFillTx/>
                <a:latin typeface="Calibri"/>
              </a:rPr>
              <a:t>Sòcrates</a:t>
            </a:r>
            <a:endParaRPr lang="es-ES" sz="2400" b="0" strike="noStrike" spc="-1">
              <a:solidFill>
                <a:srgbClr val="000000"/>
              </a:solidFill>
              <a:latin typeface="Calibri"/>
            </a:endParaRPr>
          </a:p>
        </p:txBody>
      </p:sp>
      <p:sp>
        <p:nvSpPr>
          <p:cNvPr id="174" name="TextShape 5"/>
          <p:cNvSpPr txBox="1"/>
          <p:nvPr/>
        </p:nvSpPr>
        <p:spPr>
          <a:xfrm>
            <a:off x="4645080" y="2174760"/>
            <a:ext cx="4041360" cy="3951000"/>
          </a:xfrm>
          <a:prstGeom prst="rect">
            <a:avLst/>
          </a:prstGeom>
          <a:noFill/>
          <a:ln w="0">
            <a:noFill/>
          </a:ln>
        </p:spPr>
        <p:txBody>
          <a:bodyPr>
            <a:noAutofit/>
          </a:bodyPr>
          <a:lstStyle/>
          <a:p>
            <a:pPr marL="343080" indent="-342720">
              <a:lnSpc>
                <a:spcPct val="100000"/>
              </a:lnSpc>
              <a:spcBef>
                <a:spcPts val="479"/>
              </a:spcBef>
              <a:buClr>
                <a:srgbClr val="000000"/>
              </a:buClr>
              <a:buFont typeface="Arial"/>
              <a:buChar char="•"/>
            </a:pPr>
            <a:r>
              <a:rPr lang="ca-ES" sz="2400" b="0" strike="noStrike" spc="-1">
                <a:solidFill>
                  <a:srgbClr val="000000"/>
                </a:solidFill>
                <a:latin typeface="Calibri"/>
              </a:rPr>
              <a:t>Ensenyava gratuïtament.</a:t>
            </a:r>
            <a:endParaRPr lang="es-ES" sz="24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a:solidFill>
                  <a:srgbClr val="000000"/>
                </a:solidFill>
                <a:latin typeface="Calibri"/>
              </a:rPr>
              <a:t>Utilitzava el diàleg.</a:t>
            </a:r>
            <a:endParaRPr lang="es-ES" sz="24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a:solidFill>
                  <a:srgbClr val="000000"/>
                </a:solidFill>
                <a:latin typeface="Calibri"/>
              </a:rPr>
              <a:t>Perseguia el rigor racional.</a:t>
            </a:r>
            <a:endParaRPr lang="es-ES" sz="24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a:solidFill>
                  <a:srgbClr val="000000"/>
                </a:solidFill>
                <a:latin typeface="Calibri"/>
              </a:rPr>
              <a:t>Ensenyava la veritat universal.</a:t>
            </a:r>
            <a:endParaRPr lang="es-ES" sz="24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a:solidFill>
                  <a:srgbClr val="000000"/>
                </a:solidFill>
                <a:latin typeface="Calibri"/>
              </a:rPr>
              <a:t>Temes sobre la virtut.</a:t>
            </a:r>
            <a:endParaRPr lang="es-ES" sz="24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ca-ES" sz="2400" b="0" strike="noStrike" spc="-1">
                <a:solidFill>
                  <a:srgbClr val="000000"/>
                </a:solidFill>
                <a:latin typeface="Calibri"/>
              </a:rPr>
              <a:t>Aconsellava honestedat i honradesa moral.</a:t>
            </a:r>
            <a:endParaRPr lang="es-ES" sz="24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0" y="0"/>
            <a:ext cx="9143640" cy="764640"/>
          </a:xfrm>
          <a:prstGeom prst="rect">
            <a:avLst/>
          </a:prstGeom>
          <a:solidFill>
            <a:srgbClr val="9999FF"/>
          </a:solidFill>
          <a:ln w="0">
            <a:noFill/>
          </a:ln>
        </p:spPr>
        <p:txBody>
          <a:bodyPr anchor="ctr">
            <a:normAutofit lnSpcReduction="10000"/>
          </a:bodyPr>
          <a:lstStyle/>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2400" b="1" strike="noStrike" spc="-1">
                <a:solidFill>
                  <a:srgbClr val="000000"/>
                </a:solidFill>
                <a:latin typeface="Calibri"/>
              </a:rPr>
              <a:t>Com influencia la </a:t>
            </a:r>
            <a:r>
              <a:rPr lang="ca-ES" sz="2400" b="1" strike="noStrike" spc="-1">
                <a:solidFill>
                  <a:srgbClr val="990000"/>
                </a:solidFill>
                <a:latin typeface="Calibri"/>
              </a:rPr>
              <a:t>MAIÈUTICA</a:t>
            </a:r>
            <a:r>
              <a:rPr lang="ca-ES" sz="2400" b="1" strike="noStrike" spc="-1">
                <a:solidFill>
                  <a:srgbClr val="000000"/>
                </a:solidFill>
                <a:latin typeface="Calibri"/>
              </a:rPr>
              <a:t> socràtica la teoria del coneixement de Plató.</a:t>
            </a:r>
            <a:endParaRPr lang="es-ES" sz="2400" b="0" strike="noStrike" spc="-1">
              <a:solidFill>
                <a:srgbClr val="000000"/>
              </a:solidFill>
              <a:latin typeface="Calibri"/>
            </a:endParaRPr>
          </a:p>
        </p:txBody>
      </p:sp>
      <p:sp>
        <p:nvSpPr>
          <p:cNvPr id="176" name="TextShape 2"/>
          <p:cNvSpPr txBox="1"/>
          <p:nvPr/>
        </p:nvSpPr>
        <p:spPr>
          <a:xfrm>
            <a:off x="0" y="765000"/>
            <a:ext cx="9143640" cy="6092640"/>
          </a:xfrm>
          <a:prstGeom prst="rect">
            <a:avLst/>
          </a:prstGeom>
          <a:solidFill>
            <a:srgbClr val="CCFFFF"/>
          </a:solidFill>
          <a:ln w="0">
            <a:noFill/>
          </a:ln>
        </p:spPr>
        <p:txBody>
          <a:bodyPr>
            <a:noAutofit/>
          </a:bodyPr>
          <a:lstStyle/>
          <a:p>
            <a:pPr marL="341280" indent="-339480">
              <a:lnSpc>
                <a:spcPct val="100000"/>
              </a:lnSpc>
              <a:spcBef>
                <a:spcPts val="601"/>
              </a:spcBef>
              <a:tabLst>
                <a:tab pos="0" algn="l"/>
              </a:tabLst>
            </a:pPr>
            <a:endParaRPr lang="es-ES" sz="3200" b="0" strike="noStrike" spc="-1">
              <a:solidFill>
                <a:srgbClr val="000000"/>
              </a:solidFill>
              <a:latin typeface="Calibri"/>
            </a:endParaRPr>
          </a:p>
          <a:p>
            <a:pPr marL="341280" indent="-339480">
              <a:lnSpc>
                <a:spcPct val="100000"/>
              </a:lnSpc>
              <a:spcBef>
                <a:spcPts val="601"/>
              </a:spcBef>
              <a:tabLst>
                <a:tab pos="0" algn="l"/>
              </a:tabLst>
            </a:pPr>
            <a:endParaRPr lang="es-ES" sz="3200" b="0" strike="noStrike" spc="-1">
              <a:solidFill>
                <a:srgbClr val="000000"/>
              </a:solidFill>
              <a:latin typeface="Calibri"/>
            </a:endParaRPr>
          </a:p>
          <a:p>
            <a:pPr marL="339840" indent="-337680">
              <a:lnSpc>
                <a:spcPct val="100000"/>
              </a:lnSpc>
              <a:spcBef>
                <a:spcPts val="499"/>
              </a:spcBef>
              <a:buClr>
                <a:srgbClr val="000000"/>
              </a:buClr>
              <a:buFont typeface="Arial"/>
              <a:buChar char="•"/>
              <a:tabLst>
                <a:tab pos="341280" algn="l"/>
                <a:tab pos="446040" algn="l"/>
                <a:tab pos="895320" algn="l"/>
                <a:tab pos="1344600" algn="l"/>
                <a:tab pos="1793880" algn="l"/>
                <a:tab pos="2243160" algn="l"/>
                <a:tab pos="2692440" algn="l"/>
                <a:tab pos="3141720" algn="l"/>
                <a:tab pos="3591000" algn="l"/>
                <a:tab pos="4040280" algn="l"/>
                <a:tab pos="4489560" algn="l"/>
                <a:tab pos="4938840" algn="l"/>
                <a:tab pos="5388120" algn="l"/>
                <a:tab pos="5837400" algn="l"/>
                <a:tab pos="6286680" algn="l"/>
                <a:tab pos="6735600" algn="l"/>
                <a:tab pos="7184880" algn="l"/>
                <a:tab pos="7634160" algn="l"/>
                <a:tab pos="8083440" algn="l"/>
                <a:tab pos="8532720" algn="l"/>
                <a:tab pos="8982000" algn="l"/>
              </a:tabLst>
            </a:pPr>
            <a:r>
              <a:rPr lang="ca-ES" sz="2000" b="0" i="1" strike="noStrike" spc="-1">
                <a:solidFill>
                  <a:srgbClr val="000000"/>
                </a:solidFill>
                <a:latin typeface="Calibri"/>
              </a:rPr>
              <a:t>“Si és vertader el que tu acostumes a dir sovint, que aprendre (</a:t>
            </a:r>
            <a:r>
              <a:rPr lang="ca-ES" sz="2000" b="1" i="1" strike="noStrike" spc="-1">
                <a:solidFill>
                  <a:srgbClr val="000000"/>
                </a:solidFill>
                <a:latin typeface="Calibri"/>
              </a:rPr>
              <a:t>mathesis</a:t>
            </a:r>
            <a:r>
              <a:rPr lang="ca-ES" sz="2000" b="0" i="1" strike="noStrike" spc="-1">
                <a:solidFill>
                  <a:srgbClr val="000000"/>
                </a:solidFill>
                <a:latin typeface="Calibri"/>
              </a:rPr>
              <a:t>) no és res més que recordar (</a:t>
            </a:r>
            <a:r>
              <a:rPr lang="ca-ES" sz="2000" b="1" i="1" strike="noStrike" spc="-1">
                <a:solidFill>
                  <a:srgbClr val="000000"/>
                </a:solidFill>
                <a:latin typeface="Calibri"/>
              </a:rPr>
              <a:t>anamnesis</a:t>
            </a:r>
            <a:r>
              <a:rPr lang="ca-ES" sz="2000" b="0" i="1" strike="noStrike" spc="-1">
                <a:solidFill>
                  <a:srgbClr val="000000"/>
                </a:solidFill>
                <a:latin typeface="Calibri"/>
              </a:rPr>
              <a:t>), cal que, en un temps anterior, haguem après allò que ara recordem. I això no seria possible si la nostra ànima no hagués existit en un altre lloc abans d’arribar a existir en aquesta forma humana. De manera que així també sembla que l’ànima és immortal.”									</a:t>
            </a:r>
            <a:r>
              <a:rPr lang="ca-ES" sz="2000" b="1" strike="noStrike" spc="-1">
                <a:solidFill>
                  <a:srgbClr val="000000"/>
                </a:solidFill>
                <a:latin typeface="Calibri"/>
              </a:rPr>
              <a:t>PLATÓ,</a:t>
            </a:r>
            <a:r>
              <a:rPr lang="ca-ES" sz="2000" b="0" i="1" strike="noStrike" spc="-1">
                <a:solidFill>
                  <a:srgbClr val="000000"/>
                </a:solidFill>
                <a:latin typeface="Calibri"/>
              </a:rPr>
              <a:t> </a:t>
            </a:r>
            <a:r>
              <a:rPr lang="ca-ES" sz="2000" b="1" i="1" strike="noStrike" spc="-1">
                <a:solidFill>
                  <a:srgbClr val="000000"/>
                </a:solidFill>
                <a:latin typeface="Calibri"/>
              </a:rPr>
              <a:t>Fedó</a:t>
            </a:r>
            <a:r>
              <a:rPr lang="ca-ES" sz="2000" b="0" i="1" strike="noStrike" spc="-1">
                <a:solidFill>
                  <a:srgbClr val="000000"/>
                </a:solidFill>
                <a:latin typeface="Calibri"/>
              </a:rPr>
              <a:t>, 72 e</a:t>
            </a:r>
            <a:endParaRPr lang="es-ES" sz="2000" b="0" strike="noStrike" spc="-1">
              <a:solidFill>
                <a:srgbClr val="000000"/>
              </a:solidFill>
              <a:latin typeface="Calibri"/>
            </a:endParaRPr>
          </a:p>
          <a:p>
            <a:pPr marL="341280" indent="-339480">
              <a:lnSpc>
                <a:spcPct val="100000"/>
              </a:lnSpc>
              <a:spcBef>
                <a:spcPts val="499"/>
              </a:spcBef>
              <a:tabLst>
                <a:tab pos="0" algn="l"/>
              </a:tabLst>
            </a:pPr>
            <a:endParaRPr lang="es-ES" sz="2000" b="0" strike="noStrike" spc="-1">
              <a:solidFill>
                <a:srgbClr val="000000"/>
              </a:solidFill>
              <a:latin typeface="Calibri"/>
            </a:endParaRPr>
          </a:p>
          <a:p>
            <a:pPr marL="341280" indent="-339480">
              <a:lnSpc>
                <a:spcPct val="100000"/>
              </a:lnSpc>
              <a:spcBef>
                <a:spcPts val="499"/>
              </a:spcBef>
              <a:tabLst>
                <a:tab pos="0" algn="l"/>
              </a:tabLst>
            </a:pPr>
            <a:endParaRPr lang="es-ES" sz="2000" b="0" strike="noStrike" spc="-1">
              <a:solidFill>
                <a:srgbClr val="000000"/>
              </a:solidFill>
              <a:latin typeface="Calibri"/>
            </a:endParaRPr>
          </a:p>
          <a:p>
            <a:pPr marL="339840" indent="-337680">
              <a:lnSpc>
                <a:spcPct val="100000"/>
              </a:lnSpc>
              <a:spcBef>
                <a:spcPts val="499"/>
              </a:spcBef>
              <a:buClr>
                <a:srgbClr val="000000"/>
              </a:buClr>
              <a:buFont typeface="Arial"/>
              <a:buChar char="•"/>
              <a:tabLst>
                <a:tab pos="341280" algn="l"/>
                <a:tab pos="446040" algn="l"/>
                <a:tab pos="895320" algn="l"/>
                <a:tab pos="1344600" algn="l"/>
                <a:tab pos="1793880" algn="l"/>
                <a:tab pos="2243160" algn="l"/>
                <a:tab pos="2692440" algn="l"/>
                <a:tab pos="3141720" algn="l"/>
                <a:tab pos="3591000" algn="l"/>
                <a:tab pos="4040280" algn="l"/>
                <a:tab pos="4489560" algn="l"/>
                <a:tab pos="4938840" algn="l"/>
                <a:tab pos="5388120" algn="l"/>
                <a:tab pos="5837400" algn="l"/>
                <a:tab pos="6286680" algn="l"/>
                <a:tab pos="6735600" algn="l"/>
                <a:tab pos="7184880" algn="l"/>
                <a:tab pos="7634160" algn="l"/>
                <a:tab pos="8083440" algn="l"/>
                <a:tab pos="8532720" algn="l"/>
                <a:tab pos="8982000" algn="l"/>
              </a:tabLst>
            </a:pPr>
            <a:r>
              <a:rPr lang="ca-ES" sz="2000" b="0" i="1" strike="noStrike" spc="-1">
                <a:solidFill>
                  <a:srgbClr val="000000"/>
                </a:solidFill>
                <a:latin typeface="Calibri"/>
              </a:rPr>
              <a:t>“Perquè estant íntimament connexes entre elles les parts de la naturalesa i havent après l’ànima totes les coses, res no impedeix que, recordant una sola cosa (els homes en diuen </a:t>
            </a:r>
            <a:r>
              <a:rPr lang="ca-ES" sz="2000" b="1" i="1" strike="noStrike" spc="-1">
                <a:solidFill>
                  <a:srgbClr val="000000"/>
                </a:solidFill>
                <a:latin typeface="Calibri"/>
              </a:rPr>
              <a:t>aprendre</a:t>
            </a:r>
            <a:r>
              <a:rPr lang="ca-ES" sz="2000" b="0" i="1" strike="noStrike" spc="-1">
                <a:solidFill>
                  <a:srgbClr val="000000"/>
                </a:solidFill>
                <a:latin typeface="Calibri"/>
              </a:rPr>
              <a:t>), hom retrobi totes les altres si és coratjós i no es cansa de cercar. </a:t>
            </a:r>
            <a:r>
              <a:rPr lang="ca-ES" sz="2000" b="1" i="1" strike="noStrike" spc="-1">
                <a:solidFill>
                  <a:srgbClr val="000000"/>
                </a:solidFill>
                <a:latin typeface="Calibri"/>
              </a:rPr>
              <a:t>Cercar i aprendre no són, al cap i a la fi, res més que recordar (anamnesis).</a:t>
            </a:r>
            <a:r>
              <a:rPr lang="ca-ES" sz="2000" b="0" i="1" strike="noStrike" spc="-1">
                <a:solidFill>
                  <a:srgbClr val="000000"/>
                </a:solidFill>
                <a:latin typeface="Calibri"/>
              </a:rPr>
              <a:t>”</a:t>
            </a:r>
            <a:endParaRPr lang="es-ES" sz="2000" b="0" strike="noStrike" spc="-1">
              <a:solidFill>
                <a:srgbClr val="000000"/>
              </a:solidFill>
              <a:latin typeface="Calibri"/>
            </a:endParaRPr>
          </a:p>
          <a:p>
            <a:pPr marL="341280" indent="-337680">
              <a:lnSpc>
                <a:spcPct val="100000"/>
              </a:lnSpc>
              <a:spcBef>
                <a:spcPts val="499"/>
              </a:spcBef>
              <a:tabLst>
                <a:tab pos="0" algn="l"/>
              </a:tabLst>
            </a:pPr>
            <a:r>
              <a:rPr lang="ca-ES" sz="2000" b="0" i="1" strike="noStrike" spc="-1">
                <a:solidFill>
                  <a:srgbClr val="000000"/>
                </a:solidFill>
                <a:latin typeface="Calibri"/>
              </a:rPr>
              <a:t>						</a:t>
            </a:r>
            <a:r>
              <a:rPr lang="ca-ES" sz="2000" b="1" strike="noStrike" spc="-1">
                <a:solidFill>
                  <a:srgbClr val="000000"/>
                </a:solidFill>
                <a:latin typeface="Calibri"/>
              </a:rPr>
              <a:t>PLATÓ</a:t>
            </a:r>
            <a:r>
              <a:rPr lang="ca-ES" sz="2000" b="1" i="1" strike="noStrike" spc="-1">
                <a:solidFill>
                  <a:srgbClr val="000000"/>
                </a:solidFill>
                <a:latin typeface="Calibri"/>
              </a:rPr>
              <a:t>, Menó, 81 d</a:t>
            </a:r>
            <a:endParaRPr lang="es-ES" sz="20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53554097"/>
              </p:ext>
            </p:extLst>
          </p:nvPr>
        </p:nvGraphicFramePr>
        <p:xfrm>
          <a:off x="457200" y="274680"/>
          <a:ext cx="8229240" cy="114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4" descr="Pericles, el triunfo de la democracia"/>
          <p:cNvSpPr>
            <a:spLocks noGrp="1" noChangeAspect="1" noChangeArrowheads="1"/>
          </p:cNvSpPr>
          <p:nvPr>
            <p:ph type="sub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smtClean="0"/>
          </a:p>
          <a:p>
            <a:endParaRPr lang="ca-ES" dirty="0"/>
          </a:p>
          <a:p>
            <a:r>
              <a:rPr lang="ca-ES" sz="2000" dirty="0" smtClean="0"/>
              <a:t>Democràcia</a:t>
            </a:r>
            <a:r>
              <a:rPr lang="ca-ES" sz="2000" dirty="0" smtClean="0"/>
              <a:t>: Representa un desenvolupament sense precedents de la participació ciutadana.</a:t>
            </a:r>
          </a:p>
          <a:p>
            <a:endParaRPr lang="ca-ES" sz="2000" dirty="0" smtClean="0"/>
          </a:p>
          <a:p>
            <a:r>
              <a:rPr lang="ca-ES" sz="2000" dirty="0" smtClean="0"/>
              <a:t>L’opinió </a:t>
            </a:r>
            <a:r>
              <a:rPr lang="ca-ES" sz="2000" dirty="0" smtClean="0"/>
              <a:t>adquireix un nou valor: </a:t>
            </a:r>
          </a:p>
          <a:p>
            <a:pPr lvl="1"/>
            <a:r>
              <a:rPr lang="ca-ES" sz="2000" dirty="0" smtClean="0"/>
              <a:t>Classe menys acomodada que opina, escull, que pot ostentar càrrecs públics,...</a:t>
            </a:r>
          </a:p>
          <a:p>
            <a:pPr lvl="1"/>
            <a:endParaRPr lang="ca-ES" sz="2000" dirty="0" smtClean="0"/>
          </a:p>
          <a:p>
            <a:pPr lvl="1"/>
            <a:r>
              <a:rPr lang="ca-ES" sz="2000" dirty="0" smtClean="0"/>
              <a:t>Els </a:t>
            </a:r>
            <a:r>
              <a:rPr lang="ca-ES" sz="2000" dirty="0" smtClean="0"/>
              <a:t>jutges són escollits per votació. Guanyar o perdre un judici depèn de l’habilitat de l’acusat per a la discussió, argumentació i </a:t>
            </a:r>
            <a:r>
              <a:rPr lang="ca-ES" sz="2000" dirty="0" smtClean="0"/>
              <a:t>persuasió</a:t>
            </a:r>
            <a:r>
              <a:rPr lang="ca-ES" sz="2000" dirty="0" smtClean="0"/>
              <a:t>, </a:t>
            </a:r>
          </a:p>
          <a:p>
            <a:endParaRPr lang="ca-ES" dirty="0"/>
          </a:p>
          <a:p>
            <a:endParaRPr lang="ca-ES" dirty="0" smtClean="0"/>
          </a:p>
          <a:p>
            <a:endParaRPr lang="ca-ES" dirty="0"/>
          </a:p>
          <a:p>
            <a:pPr marL="0" indent="0">
              <a:buNone/>
            </a:pPr>
            <a:r>
              <a:rPr lang="ca-ES" dirty="0" smtClean="0"/>
              <a:t> </a:t>
            </a:r>
            <a:endParaRPr lang="ca-ES" dirty="0"/>
          </a:p>
          <a:p>
            <a:endParaRPr lang="ca-ES" dirty="0"/>
          </a:p>
        </p:txBody>
      </p:sp>
      <p:pic>
        <p:nvPicPr>
          <p:cNvPr id="8" name="Imagen 7"/>
          <p:cNvPicPr>
            <a:picLocks noChangeAspect="1"/>
          </p:cNvPicPr>
          <p:nvPr/>
        </p:nvPicPr>
        <p:blipFill>
          <a:blip r:embed="rId7"/>
          <a:stretch>
            <a:fillRect/>
          </a:stretch>
        </p:blipFill>
        <p:spPr>
          <a:xfrm>
            <a:off x="5294169" y="4716060"/>
            <a:ext cx="3238500" cy="1409700"/>
          </a:xfrm>
          <a:prstGeom prst="rect">
            <a:avLst/>
          </a:prstGeom>
        </p:spPr>
      </p:pic>
    </p:spTree>
    <p:extLst>
      <p:ext uri="{BB962C8B-B14F-4D97-AF65-F5344CB8AC3E}">
        <p14:creationId xmlns:p14="http://schemas.microsoft.com/office/powerpoint/2010/main" val="214434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457200" y="274680"/>
            <a:ext cx="8229240" cy="1142640"/>
          </a:xfrm>
          <a:prstGeom prst="rect">
            <a:avLst/>
          </a:prstGeom>
          <a:noFill/>
          <a:ln w="0">
            <a:noFill/>
          </a:ln>
        </p:spPr>
        <p:txBody>
          <a:bodyPr anchor="ctr">
            <a:noAutofit/>
          </a:bodyPr>
          <a:lstStyle/>
          <a:p>
            <a:pPr algn="ctr">
              <a:lnSpc>
                <a:spcPct val="100000"/>
              </a:lnSpc>
            </a:pPr>
            <a:r>
              <a:rPr lang="ca-ES" sz="4400" b="0" u="sng" strike="noStrike" spc="-1">
                <a:solidFill>
                  <a:srgbClr val="000000"/>
                </a:solidFill>
                <a:uFillTx/>
                <a:latin typeface="Calibri"/>
              </a:rPr>
              <a:t>Sofistes. </a:t>
            </a:r>
            <a:endParaRPr lang="es-ES" sz="4400" b="0" strike="noStrike" spc="-1">
              <a:solidFill>
                <a:srgbClr val="000000"/>
              </a:solidFill>
              <a:latin typeface="Calibri"/>
            </a:endParaRPr>
          </a:p>
        </p:txBody>
      </p:sp>
      <p:sp>
        <p:nvSpPr>
          <p:cNvPr id="154" name="TextShape 2"/>
          <p:cNvSpPr txBox="1"/>
          <p:nvPr/>
        </p:nvSpPr>
        <p:spPr>
          <a:xfrm>
            <a:off x="457200" y="1600200"/>
            <a:ext cx="8229240" cy="4525560"/>
          </a:xfrm>
          <a:prstGeom prst="rect">
            <a:avLst/>
          </a:prstGeom>
          <a:noFill/>
          <a:ln w="0">
            <a:noFill/>
          </a:ln>
        </p:spPr>
        <p:txBody>
          <a:bodyPr>
            <a:normAutofit fontScale="92500" lnSpcReduction="10000"/>
          </a:bodyPr>
          <a:lstStyle/>
          <a:p>
            <a:pPr marL="343260" indent="-342900">
              <a:lnSpc>
                <a:spcPct val="100000"/>
              </a:lnSpc>
              <a:spcBef>
                <a:spcPts val="641"/>
              </a:spcBef>
              <a:buClr>
                <a:srgbClr val="000000"/>
              </a:buClr>
              <a:buFont typeface="Arial" panose="020B0604020202020204" pitchFamily="34" charset="0"/>
              <a:buChar char="•"/>
            </a:pPr>
            <a:r>
              <a:rPr lang="ca-ES" sz="2000" b="1" u="sng" strike="noStrike" spc="-1" dirty="0" err="1" smtClean="0">
                <a:solidFill>
                  <a:srgbClr val="000000"/>
                </a:solidFill>
                <a:uFillTx/>
                <a:latin typeface="Calibri"/>
              </a:rPr>
              <a:t>Sophistés</a:t>
            </a:r>
            <a:r>
              <a:rPr lang="ca-ES" sz="2000" b="1" strike="noStrike" spc="-1" dirty="0" smtClean="0">
                <a:solidFill>
                  <a:srgbClr val="000000"/>
                </a:solidFill>
                <a:latin typeface="Calibri"/>
              </a:rPr>
              <a:t> </a:t>
            </a:r>
            <a:endParaRPr lang="es-ES" sz="2000" b="1" strike="noStrike" spc="-1" dirty="0">
              <a:solidFill>
                <a:srgbClr val="000000"/>
              </a:solidFill>
              <a:latin typeface="Calibri"/>
            </a:endParaRPr>
          </a:p>
          <a:p>
            <a:pPr marL="343080" indent="-342720">
              <a:lnSpc>
                <a:spcPct val="100000"/>
              </a:lnSpc>
              <a:spcBef>
                <a:spcPts val="641"/>
              </a:spcBef>
              <a:tabLst>
                <a:tab pos="0" algn="l"/>
              </a:tabLst>
            </a:pPr>
            <a:r>
              <a:rPr lang="ca-ES" sz="2200" spc="-1" dirty="0">
                <a:solidFill>
                  <a:srgbClr val="000000"/>
                </a:solidFill>
                <a:latin typeface="Calibri"/>
              </a:rPr>
              <a:t> </a:t>
            </a:r>
            <a:r>
              <a:rPr lang="ca-ES" sz="2200" spc="-1" dirty="0" smtClean="0">
                <a:solidFill>
                  <a:srgbClr val="000000"/>
                </a:solidFill>
                <a:latin typeface="Calibri"/>
              </a:rPr>
              <a:t>    </a:t>
            </a:r>
            <a:r>
              <a:rPr lang="ca-ES" sz="2200" b="0" strike="noStrike" spc="-1" dirty="0" smtClean="0">
                <a:solidFill>
                  <a:srgbClr val="000000"/>
                </a:solidFill>
                <a:latin typeface="Calibri"/>
              </a:rPr>
              <a:t>Originàriament </a:t>
            </a:r>
            <a:r>
              <a:rPr lang="ca-ES" sz="2200" b="0" strike="noStrike" spc="-1" dirty="0">
                <a:solidFill>
                  <a:srgbClr val="000000"/>
                </a:solidFill>
                <a:latin typeface="Calibri"/>
              </a:rPr>
              <a:t>terme amb un valor </a:t>
            </a:r>
            <a:r>
              <a:rPr lang="ca-ES" sz="2200" b="0" strike="noStrike" spc="-1" dirty="0" smtClean="0">
                <a:solidFill>
                  <a:srgbClr val="000000"/>
                </a:solidFill>
                <a:latin typeface="Calibri"/>
              </a:rPr>
              <a:t>positiu: savi</a:t>
            </a:r>
            <a:r>
              <a:rPr lang="ca-ES" sz="2200" b="0" strike="noStrike" spc="-1" dirty="0">
                <a:solidFill>
                  <a:srgbClr val="000000"/>
                </a:solidFill>
                <a:latin typeface="Calibri"/>
              </a:rPr>
              <a:t>, </a:t>
            </a:r>
            <a:r>
              <a:rPr lang="ca-ES" sz="2200" b="0" strike="noStrike" spc="-1" dirty="0" smtClean="0">
                <a:solidFill>
                  <a:srgbClr val="000000"/>
                </a:solidFill>
                <a:latin typeface="Calibri"/>
              </a:rPr>
              <a:t>expert o </a:t>
            </a:r>
            <a:r>
              <a:rPr lang="ca-ES" sz="2200" b="0" strike="noStrike" spc="-1" dirty="0">
                <a:solidFill>
                  <a:srgbClr val="000000"/>
                </a:solidFill>
                <a:latin typeface="Calibri"/>
              </a:rPr>
              <a:t>entès </a:t>
            </a:r>
            <a:r>
              <a:rPr lang="ca-ES" sz="2200" b="0" strike="noStrike" spc="-1" dirty="0" smtClean="0">
                <a:solidFill>
                  <a:srgbClr val="000000"/>
                </a:solidFill>
                <a:latin typeface="Calibri"/>
              </a:rPr>
              <a:t>en assumptes </a:t>
            </a:r>
            <a:r>
              <a:rPr lang="ca-ES" sz="2200" b="0" strike="noStrike" spc="-1" dirty="0">
                <a:solidFill>
                  <a:srgbClr val="000000"/>
                </a:solidFill>
                <a:latin typeface="Calibri"/>
              </a:rPr>
              <a:t>de la societat</a:t>
            </a:r>
            <a:r>
              <a:rPr lang="ca-ES" sz="2200" b="0" strike="noStrike" spc="-1" dirty="0" smtClean="0">
                <a:solidFill>
                  <a:srgbClr val="000000"/>
                </a:solidFill>
                <a:latin typeface="Calibri"/>
              </a:rPr>
              <a:t>.</a:t>
            </a:r>
          </a:p>
          <a:p>
            <a:pPr marL="343080" indent="-342720">
              <a:lnSpc>
                <a:spcPct val="100000"/>
              </a:lnSpc>
              <a:spcBef>
                <a:spcPts val="641"/>
              </a:spcBef>
              <a:tabLst>
                <a:tab pos="0" algn="l"/>
              </a:tabLst>
            </a:pPr>
            <a:endParaRPr lang="ca-ES" sz="2200" spc="-1" dirty="0">
              <a:solidFill>
                <a:srgbClr val="000000"/>
              </a:solidFill>
              <a:latin typeface="Calibri"/>
            </a:endParaRPr>
          </a:p>
          <a:p>
            <a:pPr marL="343260" indent="-342900">
              <a:lnSpc>
                <a:spcPct val="100000"/>
              </a:lnSpc>
              <a:spcBef>
                <a:spcPts val="641"/>
              </a:spcBef>
              <a:buFont typeface="Arial" panose="020B0604020202020204" pitchFamily="34" charset="0"/>
              <a:buChar char="•"/>
              <a:tabLst>
                <a:tab pos="0" algn="l"/>
              </a:tabLst>
            </a:pPr>
            <a:r>
              <a:rPr lang="ca-ES" sz="2200" b="0" strike="noStrike" spc="-1" dirty="0" smtClean="0">
                <a:solidFill>
                  <a:srgbClr val="000000"/>
                </a:solidFill>
                <a:latin typeface="Calibri"/>
              </a:rPr>
              <a:t>Professors itinerants.</a:t>
            </a:r>
          </a:p>
          <a:p>
            <a:pPr marL="343260" indent="-342900">
              <a:lnSpc>
                <a:spcPct val="100000"/>
              </a:lnSpc>
              <a:spcBef>
                <a:spcPts val="641"/>
              </a:spcBef>
              <a:buFont typeface="Arial" panose="020B0604020202020204" pitchFamily="34" charset="0"/>
              <a:buChar char="•"/>
              <a:tabLst>
                <a:tab pos="0" algn="l"/>
              </a:tabLst>
            </a:pPr>
            <a:r>
              <a:rPr lang="ca-ES" sz="2200" spc="-1" dirty="0" smtClean="0">
                <a:solidFill>
                  <a:srgbClr val="000000"/>
                </a:solidFill>
                <a:latin typeface="Calibri"/>
              </a:rPr>
              <a:t>Originaris de les colònies.</a:t>
            </a:r>
          </a:p>
          <a:p>
            <a:pPr marL="343260" indent="-342900">
              <a:lnSpc>
                <a:spcPct val="100000"/>
              </a:lnSpc>
              <a:spcBef>
                <a:spcPts val="641"/>
              </a:spcBef>
              <a:buFont typeface="Arial" panose="020B0604020202020204" pitchFamily="34" charset="0"/>
              <a:buChar char="•"/>
              <a:tabLst>
                <a:tab pos="0" algn="l"/>
              </a:tabLst>
            </a:pPr>
            <a:r>
              <a:rPr lang="ca-ES" sz="2200" b="0" strike="noStrike" spc="-1" dirty="0" smtClean="0">
                <a:solidFill>
                  <a:srgbClr val="000000"/>
                </a:solidFill>
                <a:latin typeface="Calibri"/>
              </a:rPr>
              <a:t>Ensenyen retòrica.</a:t>
            </a:r>
          </a:p>
          <a:p>
            <a:pPr marL="343260" indent="-342900">
              <a:lnSpc>
                <a:spcPct val="100000"/>
              </a:lnSpc>
              <a:spcBef>
                <a:spcPts val="641"/>
              </a:spcBef>
              <a:buFont typeface="Arial" panose="020B0604020202020204" pitchFamily="34" charset="0"/>
              <a:buChar char="•"/>
              <a:tabLst>
                <a:tab pos="0" algn="l"/>
              </a:tabLst>
            </a:pPr>
            <a:r>
              <a:rPr lang="ca-ES" sz="2200" spc="-1" dirty="0" smtClean="0">
                <a:solidFill>
                  <a:srgbClr val="000000"/>
                </a:solidFill>
                <a:latin typeface="Calibri"/>
              </a:rPr>
              <a:t>Preocupació pels assumptes humans i per l’educació.</a:t>
            </a:r>
            <a:endParaRPr lang="ca-ES" sz="2200" b="0" strike="noStrike" spc="-1" dirty="0" smtClean="0">
              <a:solidFill>
                <a:srgbClr val="000000"/>
              </a:solidFill>
              <a:latin typeface="Calibri"/>
            </a:endParaRPr>
          </a:p>
          <a:p>
            <a:pPr marL="343080" indent="-342720">
              <a:lnSpc>
                <a:spcPct val="100000"/>
              </a:lnSpc>
              <a:spcBef>
                <a:spcPts val="641"/>
              </a:spcBef>
              <a:tabLst>
                <a:tab pos="0" algn="l"/>
              </a:tabLst>
            </a:pPr>
            <a:endParaRPr lang="ca-ES" sz="2200" spc="-1" dirty="0">
              <a:solidFill>
                <a:srgbClr val="000000"/>
              </a:solidFill>
              <a:latin typeface="Calibri"/>
            </a:endParaRPr>
          </a:p>
          <a:p>
            <a:pPr marL="343080" indent="-342720">
              <a:lnSpc>
                <a:spcPct val="100000"/>
              </a:lnSpc>
              <a:spcBef>
                <a:spcPts val="641"/>
              </a:spcBef>
              <a:tabLst>
                <a:tab pos="0" algn="l"/>
              </a:tabLst>
            </a:pPr>
            <a:r>
              <a:rPr lang="ca-ES" sz="2200" b="0" strike="noStrike" spc="-1" dirty="0" smtClean="0">
                <a:solidFill>
                  <a:srgbClr val="000000"/>
                </a:solidFill>
                <a:latin typeface="Calibri"/>
              </a:rPr>
              <a:t>      </a:t>
            </a:r>
          </a:p>
          <a:p>
            <a:pPr marL="343080" indent="-342720">
              <a:lnSpc>
                <a:spcPct val="100000"/>
              </a:lnSpc>
              <a:spcBef>
                <a:spcPts val="641"/>
              </a:spcBef>
              <a:tabLst>
                <a:tab pos="0" algn="l"/>
              </a:tabLst>
            </a:pPr>
            <a:r>
              <a:rPr lang="ca-ES" sz="2200" spc="-1" dirty="0">
                <a:solidFill>
                  <a:srgbClr val="000000"/>
                </a:solidFill>
                <a:latin typeface="Calibri"/>
              </a:rPr>
              <a:t> </a:t>
            </a:r>
            <a:r>
              <a:rPr lang="ca-ES" sz="2200" spc="-1" dirty="0" smtClean="0">
                <a:solidFill>
                  <a:srgbClr val="000000"/>
                </a:solidFill>
                <a:latin typeface="Calibri"/>
              </a:rPr>
              <a:t>   </a:t>
            </a:r>
          </a:p>
          <a:p>
            <a:pPr marL="343080" indent="-342720">
              <a:lnSpc>
                <a:spcPct val="100000"/>
              </a:lnSpc>
              <a:spcBef>
                <a:spcPts val="641"/>
              </a:spcBef>
              <a:tabLst>
                <a:tab pos="0" algn="l"/>
              </a:tabLst>
            </a:pPr>
            <a:r>
              <a:rPr lang="ca-ES" sz="2200" b="0" strike="noStrike" spc="-1" dirty="0">
                <a:solidFill>
                  <a:srgbClr val="000000"/>
                </a:solidFill>
                <a:latin typeface="Calibri"/>
              </a:rPr>
              <a:t> </a:t>
            </a:r>
            <a:r>
              <a:rPr lang="ca-ES" sz="2200" b="0" strike="noStrike" spc="-1" dirty="0" smtClean="0">
                <a:solidFill>
                  <a:srgbClr val="000000"/>
                </a:solidFill>
                <a:latin typeface="Calibri"/>
              </a:rPr>
              <a:t>    </a:t>
            </a:r>
            <a:r>
              <a:rPr lang="ca-ES" sz="2600" b="0" strike="noStrike" spc="-1" dirty="0">
                <a:solidFill>
                  <a:srgbClr val="000000"/>
                </a:solidFill>
                <a:latin typeface="Calibri"/>
              </a:rPr>
              <a:t>	</a:t>
            </a:r>
            <a:r>
              <a:rPr lang="ca-ES" sz="3200" b="0" strike="noStrike" spc="-1" dirty="0">
                <a:solidFill>
                  <a:srgbClr val="000000"/>
                </a:solidFill>
                <a:latin typeface="Calibri"/>
              </a:rPr>
              <a:t>				</a:t>
            </a:r>
            <a:endParaRPr lang="es-ES"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8229240" cy="849600"/>
          </a:xfrm>
          <a:prstGeom prst="rect">
            <a:avLst/>
          </a:prstGeom>
          <a:noFill/>
          <a:ln w="0">
            <a:noFill/>
          </a:ln>
        </p:spPr>
        <p:txBody>
          <a:bodyPr anchor="ctr">
            <a:noAutofit/>
          </a:bodyPr>
          <a:lstStyle/>
          <a:p>
            <a:pPr algn="ctr">
              <a:lnSpc>
                <a:spcPct val="100000"/>
              </a:lnSpc>
            </a:pPr>
            <a:r>
              <a:rPr lang="ca-ES" sz="4400" b="0" u="sng" strike="noStrike" spc="-1">
                <a:solidFill>
                  <a:srgbClr val="000000"/>
                </a:solidFill>
                <a:uFillTx/>
                <a:latin typeface="Calibri"/>
              </a:rPr>
              <a:t>Sofistes</a:t>
            </a:r>
            <a:endParaRPr lang="es-ES" sz="4400" b="0" strike="noStrike" spc="-1">
              <a:solidFill>
                <a:srgbClr val="000000"/>
              </a:solidFill>
              <a:latin typeface="Calibri"/>
            </a:endParaRPr>
          </a:p>
        </p:txBody>
      </p:sp>
      <p:sp>
        <p:nvSpPr>
          <p:cNvPr id="157" name="TextShape 2"/>
          <p:cNvSpPr txBox="1"/>
          <p:nvPr/>
        </p:nvSpPr>
        <p:spPr>
          <a:xfrm>
            <a:off x="457200" y="1124640"/>
            <a:ext cx="8229240" cy="5001120"/>
          </a:xfrm>
          <a:prstGeom prst="rect">
            <a:avLst/>
          </a:prstGeom>
          <a:noFill/>
          <a:ln w="0">
            <a:noFill/>
          </a:ln>
        </p:spPr>
        <p:txBody>
          <a:bodyPr>
            <a:noAutofit/>
          </a:bodyPr>
          <a:lstStyle/>
          <a:p>
            <a:pPr marL="343080" indent="-342720">
              <a:lnSpc>
                <a:spcPct val="100000"/>
              </a:lnSpc>
              <a:spcBef>
                <a:spcPts val="641"/>
              </a:spcBef>
              <a:tabLst>
                <a:tab pos="0" algn="l"/>
              </a:tabLst>
            </a:pPr>
            <a:r>
              <a:rPr lang="ca-ES" sz="3200" b="0" u="sng" strike="noStrike" spc="-1" dirty="0" smtClean="0">
                <a:solidFill>
                  <a:srgbClr val="00B050"/>
                </a:solidFill>
                <a:uFillTx/>
                <a:latin typeface="Calibri"/>
              </a:rPr>
              <a:t>Idees </a:t>
            </a:r>
            <a:r>
              <a:rPr lang="ca-ES" sz="3200" b="0" u="sng" strike="noStrike" spc="-1" dirty="0">
                <a:solidFill>
                  <a:srgbClr val="00B050"/>
                </a:solidFill>
                <a:uFillTx/>
                <a:latin typeface="Calibri"/>
              </a:rPr>
              <a:t>principals</a:t>
            </a:r>
            <a:endParaRPr lang="es-ES" sz="3200" b="0" strike="noStrike" spc="-1" dirty="0">
              <a:solidFill>
                <a:srgbClr val="000000"/>
              </a:solidFill>
              <a:latin typeface="Calibri"/>
            </a:endParaRPr>
          </a:p>
          <a:p>
            <a:pPr marL="343080" indent="-342720">
              <a:lnSpc>
                <a:spcPct val="100000"/>
              </a:lnSpc>
              <a:spcBef>
                <a:spcPts val="641"/>
              </a:spcBef>
              <a:tabLst>
                <a:tab pos="0" algn="l"/>
              </a:tabLst>
            </a:pPr>
            <a:r>
              <a:rPr lang="ca-ES" sz="2800" b="0" strike="noStrike" spc="-1" dirty="0" smtClean="0">
                <a:solidFill>
                  <a:srgbClr val="000000"/>
                </a:solidFill>
                <a:latin typeface="Calibri"/>
              </a:rPr>
              <a:t>-En matèria de coneixement són escèptics.</a:t>
            </a:r>
          </a:p>
          <a:p>
            <a:pPr marL="343080" indent="-342720">
              <a:spcBef>
                <a:spcPts val="641"/>
              </a:spcBef>
              <a:tabLst>
                <a:tab pos="0" algn="l"/>
              </a:tabLst>
            </a:pPr>
            <a:r>
              <a:rPr lang="ca-ES" sz="2800" b="0" strike="noStrike" spc="-1" dirty="0" smtClean="0">
                <a:solidFill>
                  <a:srgbClr val="000000"/>
                </a:solidFill>
                <a:latin typeface="Calibri"/>
              </a:rPr>
              <a:t>-En matèria d’opinió (política i ètica) són relativistes.</a:t>
            </a:r>
          </a:p>
          <a:p>
            <a:pPr marL="343080" indent="-342720">
              <a:spcBef>
                <a:spcPts val="641"/>
              </a:spcBef>
              <a:tabLst>
                <a:tab pos="0" algn="l"/>
              </a:tabLst>
            </a:pPr>
            <a:r>
              <a:rPr lang="ca-ES" sz="2800" spc="-1" dirty="0" smtClean="0">
                <a:solidFill>
                  <a:srgbClr val="000000"/>
                </a:solidFill>
                <a:latin typeface="Calibri"/>
              </a:rPr>
              <a:t>-En matèria de religió són agnòstics.</a:t>
            </a:r>
            <a:endParaRPr lang="es-ES" sz="2800" b="0" strike="noStrike" spc="-1" dirty="0">
              <a:solidFill>
                <a:srgbClr val="000000"/>
              </a:solidFill>
              <a:latin typeface="Calibri"/>
            </a:endParaRPr>
          </a:p>
          <a:p>
            <a:pPr marL="343080" indent="-342720">
              <a:lnSpc>
                <a:spcPct val="100000"/>
              </a:lnSpc>
              <a:spcBef>
                <a:spcPts val="641"/>
              </a:spcBef>
              <a:tabLst>
                <a:tab pos="0" algn="l"/>
              </a:tabLst>
            </a:pPr>
            <a:r>
              <a:rPr lang="ca-ES" sz="2800" b="0" strike="noStrike" spc="-1" dirty="0" smtClean="0">
                <a:solidFill>
                  <a:srgbClr val="000000"/>
                </a:solidFill>
                <a:latin typeface="Calibri"/>
              </a:rPr>
              <a:t>-Contraposició </a:t>
            </a:r>
            <a:r>
              <a:rPr lang="ca-ES" sz="2800" b="0" strike="noStrike" spc="-1" dirty="0">
                <a:solidFill>
                  <a:srgbClr val="000000"/>
                </a:solidFill>
                <a:latin typeface="Calibri"/>
              </a:rPr>
              <a:t>entre </a:t>
            </a:r>
            <a:r>
              <a:rPr lang="ca-ES" sz="2800" b="0" strike="noStrike" spc="-1" dirty="0" err="1">
                <a:solidFill>
                  <a:srgbClr val="000000"/>
                </a:solidFill>
                <a:latin typeface="Calibri"/>
              </a:rPr>
              <a:t>phýsis</a:t>
            </a:r>
            <a:r>
              <a:rPr lang="ca-ES" sz="2800" b="0" strike="noStrike" spc="-1" dirty="0">
                <a:solidFill>
                  <a:srgbClr val="000000"/>
                </a:solidFill>
                <a:latin typeface="Calibri"/>
              </a:rPr>
              <a:t> i </a:t>
            </a:r>
            <a:r>
              <a:rPr lang="ca-ES" sz="2800" b="0" strike="noStrike" spc="-1" dirty="0" err="1">
                <a:solidFill>
                  <a:srgbClr val="000000"/>
                </a:solidFill>
                <a:latin typeface="Calibri"/>
              </a:rPr>
              <a:t>nomos</a:t>
            </a:r>
            <a:r>
              <a:rPr lang="ca-ES" sz="2800" b="0" strike="noStrike" spc="-1" dirty="0">
                <a:solidFill>
                  <a:srgbClr val="000000"/>
                </a:solidFill>
                <a:latin typeface="Calibri"/>
              </a:rPr>
              <a:t>.</a:t>
            </a:r>
            <a:endParaRPr lang="es-ES" sz="2800" b="0" strike="noStrike" spc="-1" dirty="0">
              <a:solidFill>
                <a:srgbClr val="000000"/>
              </a:solidFill>
              <a:latin typeface="Calibri"/>
            </a:endParaRPr>
          </a:p>
        </p:txBody>
      </p:sp>
      <p:pic>
        <p:nvPicPr>
          <p:cNvPr id="2" name="Imagen 1"/>
          <p:cNvPicPr>
            <a:picLocks noChangeAspect="1"/>
          </p:cNvPicPr>
          <p:nvPr/>
        </p:nvPicPr>
        <p:blipFill>
          <a:blip r:embed="rId2"/>
          <a:stretch>
            <a:fillRect/>
          </a:stretch>
        </p:blipFill>
        <p:spPr>
          <a:xfrm>
            <a:off x="1738781" y="3755141"/>
            <a:ext cx="5519401" cy="2853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0" y="1844640"/>
            <a:ext cx="5724000" cy="5013000"/>
          </a:xfrm>
          <a:prstGeom prst="rect">
            <a:avLst/>
          </a:prstGeom>
          <a:noFill/>
          <a:ln w="0">
            <a:noFill/>
          </a:ln>
        </p:spPr>
        <p:txBody>
          <a:bodyPr>
            <a:noAutofit/>
          </a:bodyPr>
          <a:lstStyle/>
          <a:p>
            <a:pPr marL="343080" indent="-339480">
              <a:lnSpc>
                <a:spcPct val="90000"/>
              </a:lnSpc>
              <a:spcBef>
                <a:spcPts val="451"/>
              </a:spcBef>
              <a:tabLst>
                <a:tab pos="0" algn="l"/>
              </a:tabLst>
            </a:pPr>
            <a:endParaRPr lang="es-ES" sz="3200" b="0" strike="noStrike" spc="-1" dirty="0">
              <a:solidFill>
                <a:srgbClr val="000000"/>
              </a:solidFill>
              <a:latin typeface="Calibri"/>
            </a:endParaRPr>
          </a:p>
          <a:p>
            <a:pPr marL="343080" indent="-339480">
              <a:lnSpc>
                <a:spcPct val="90000"/>
              </a:lnSpc>
              <a:spcBef>
                <a:spcPts val="451"/>
              </a:spcBef>
              <a:tabLst>
                <a:tab pos="0" algn="l"/>
              </a:tabLst>
            </a:pPr>
            <a:endParaRPr lang="es-ES" sz="3200" b="0" strike="noStrike" spc="-1" dirty="0">
              <a:solidFill>
                <a:srgbClr val="000000"/>
              </a:solidFill>
              <a:latin typeface="Calibri"/>
            </a:endParaRPr>
          </a:p>
          <a:p>
            <a:pPr marL="343080" indent="-339480">
              <a:lnSpc>
                <a:spcPct val="90000"/>
              </a:lnSpc>
              <a:spcBef>
                <a:spcPts val="451"/>
              </a:spcBef>
              <a:tabLst>
                <a:tab pos="0" algn="l"/>
              </a:tabLst>
            </a:pPr>
            <a:r>
              <a:rPr lang="ca-ES" sz="1800" b="0" strike="noStrike" spc="-1" dirty="0">
                <a:solidFill>
                  <a:srgbClr val="000000"/>
                </a:solidFill>
                <a:latin typeface="Calibri"/>
              </a:rPr>
              <a:t>     </a:t>
            </a:r>
            <a:endParaRPr lang="es-ES" sz="1800" b="0" strike="noStrike" spc="-1" dirty="0">
              <a:solidFill>
                <a:srgbClr val="000000"/>
              </a:solidFill>
              <a:latin typeface="Calibri"/>
            </a:endParaRPr>
          </a:p>
          <a:p>
            <a:pPr marL="343080" indent="-339480">
              <a:lnSpc>
                <a:spcPct val="90000"/>
              </a:lnSpc>
              <a:spcBef>
                <a:spcPts val="451"/>
              </a:spcBef>
              <a:tabLst>
                <a:tab pos="0" algn="l"/>
              </a:tabLst>
            </a:pPr>
            <a:r>
              <a:rPr lang="ca-ES" sz="1800" b="1" strike="noStrike" spc="-1" dirty="0">
                <a:solidFill>
                  <a:srgbClr val="CC3300"/>
                </a:solidFill>
                <a:latin typeface="Calibri"/>
              </a:rPr>
              <a:t>	</a:t>
            </a:r>
            <a:r>
              <a:rPr lang="ca-ES" sz="1800" b="1" strike="noStrike" spc="-1" dirty="0" err="1">
                <a:solidFill>
                  <a:srgbClr val="CC3300"/>
                </a:solidFill>
                <a:latin typeface="Calibri"/>
              </a:rPr>
              <a:t>Protàgores</a:t>
            </a:r>
            <a:r>
              <a:rPr lang="ca-ES" sz="1800" b="0" strike="noStrike" spc="-1" dirty="0">
                <a:solidFill>
                  <a:srgbClr val="CC3300"/>
                </a:solidFill>
                <a:latin typeface="Calibri"/>
              </a:rPr>
              <a:t> </a:t>
            </a:r>
            <a:r>
              <a:rPr lang="ca-ES" sz="1800" b="1" strike="noStrike" spc="-1" dirty="0" err="1">
                <a:solidFill>
                  <a:srgbClr val="CC3300"/>
                </a:solidFill>
                <a:latin typeface="Calibri"/>
              </a:rPr>
              <a:t>d’Abdera</a:t>
            </a:r>
            <a:r>
              <a:rPr lang="ca-ES" sz="1800" b="0" strike="noStrike" spc="-1" dirty="0">
                <a:solidFill>
                  <a:srgbClr val="000000"/>
                </a:solidFill>
                <a:latin typeface="Calibri"/>
              </a:rPr>
              <a:t> (Tràcia), 480-410 aC... </a:t>
            </a:r>
            <a:r>
              <a:rPr lang="ca-ES" sz="1800" b="0" i="1" strike="noStrike" spc="-1" dirty="0">
                <a:solidFill>
                  <a:srgbClr val="000000"/>
                </a:solidFill>
                <a:latin typeface="Calibri"/>
              </a:rPr>
              <a:t>“Sobre els déus no puc saber si existeixen o no; és molt difícil saber-ho amb seguretat; l’assumpte és fosc i la vida curta.”</a:t>
            </a:r>
            <a:endParaRPr lang="es-ES" sz="1800" b="0" strike="noStrike" spc="-1" dirty="0">
              <a:solidFill>
                <a:srgbClr val="000000"/>
              </a:solidFill>
              <a:latin typeface="Calibri"/>
            </a:endParaRPr>
          </a:p>
          <a:p>
            <a:pPr marL="343080" indent="-339480">
              <a:lnSpc>
                <a:spcPct val="90000"/>
              </a:lnSpc>
              <a:spcBef>
                <a:spcPts val="451"/>
              </a:spcBef>
              <a:tabLst>
                <a:tab pos="0" algn="l"/>
              </a:tabLst>
            </a:pPr>
            <a:r>
              <a:rPr lang="ca-ES" sz="1800" b="0" i="1" strike="noStrike" spc="-1" dirty="0">
                <a:solidFill>
                  <a:srgbClr val="000000"/>
                </a:solidFill>
                <a:latin typeface="Calibri"/>
              </a:rPr>
              <a:t>	</a:t>
            </a:r>
            <a:r>
              <a:rPr lang="ca-ES" sz="1800" b="1" i="1" strike="noStrike" spc="-1" dirty="0">
                <a:solidFill>
                  <a:srgbClr val="666633"/>
                </a:solidFill>
                <a:latin typeface="Calibri"/>
              </a:rPr>
              <a:t>L’home és la mesura de totes les coses</a:t>
            </a:r>
            <a:endParaRPr lang="es-ES" sz="1800" b="0" strike="noStrike" spc="-1" dirty="0">
              <a:solidFill>
                <a:srgbClr val="000000"/>
              </a:solidFill>
              <a:latin typeface="Calibri"/>
            </a:endParaRPr>
          </a:p>
          <a:p>
            <a:pPr marL="343080" indent="-339480">
              <a:lnSpc>
                <a:spcPct val="90000"/>
              </a:lnSpc>
              <a:spcBef>
                <a:spcPts val="451"/>
              </a:spcBef>
              <a:tabLst>
                <a:tab pos="0" algn="l"/>
              </a:tabLst>
            </a:pPr>
            <a:r>
              <a:rPr lang="ca-ES" sz="1800" b="1" i="1" strike="noStrike" spc="-1" dirty="0">
                <a:solidFill>
                  <a:srgbClr val="666633"/>
                </a:solidFill>
                <a:latin typeface="Calibri"/>
              </a:rPr>
              <a:t>     </a:t>
            </a:r>
            <a:r>
              <a:rPr lang="ca-ES" sz="1800" b="1" i="1" strike="noStrike" spc="-1" dirty="0" smtClean="0">
                <a:solidFill>
                  <a:srgbClr val="666633"/>
                </a:solidFill>
                <a:latin typeface="Calibri"/>
              </a:rPr>
              <a:t>     </a:t>
            </a:r>
            <a:r>
              <a:rPr lang="ca-ES" sz="1800" b="1" i="1" strike="noStrike" spc="-1" dirty="0">
                <a:solidFill>
                  <a:srgbClr val="666633"/>
                </a:solidFill>
                <a:latin typeface="Calibri"/>
              </a:rPr>
              <a:t>π</a:t>
            </a:r>
            <a:r>
              <a:rPr lang="ca-ES" sz="1800" b="1" i="1" strike="noStrike" spc="-1" dirty="0" err="1">
                <a:solidFill>
                  <a:srgbClr val="666633"/>
                </a:solidFill>
                <a:latin typeface="Calibri"/>
              </a:rPr>
              <a:t>άντων</a:t>
            </a:r>
            <a:r>
              <a:rPr lang="ca-ES" sz="1800" b="1" i="1" strike="noStrike" spc="-1" dirty="0">
                <a:solidFill>
                  <a:srgbClr val="666633"/>
                </a:solidFill>
                <a:latin typeface="Calibri"/>
              </a:rPr>
              <a:t> </a:t>
            </a:r>
            <a:r>
              <a:rPr lang="ca-ES" sz="1800" b="1" i="1" strike="noStrike" spc="-1" dirty="0" err="1">
                <a:solidFill>
                  <a:srgbClr val="666633"/>
                </a:solidFill>
                <a:latin typeface="Calibri"/>
              </a:rPr>
              <a:t>χρημάτων</a:t>
            </a:r>
            <a:r>
              <a:rPr lang="ca-ES" sz="1800" b="1" i="1" strike="noStrike" spc="-1" dirty="0">
                <a:solidFill>
                  <a:srgbClr val="666633"/>
                </a:solidFill>
                <a:latin typeface="Calibri"/>
              </a:rPr>
              <a:t> </a:t>
            </a:r>
            <a:r>
              <a:rPr lang="ca-ES" sz="1800" b="1" i="1" strike="noStrike" spc="-1" dirty="0" err="1">
                <a:solidFill>
                  <a:srgbClr val="666633"/>
                </a:solidFill>
                <a:latin typeface="Calibri"/>
              </a:rPr>
              <a:t>μέτρον</a:t>
            </a:r>
            <a:r>
              <a:rPr lang="ca-ES" sz="1800" b="1" i="1" strike="noStrike" spc="-1" dirty="0">
                <a:solidFill>
                  <a:srgbClr val="666633"/>
                </a:solidFill>
                <a:latin typeface="Calibri"/>
              </a:rPr>
              <a:t> </a:t>
            </a:r>
            <a:r>
              <a:rPr lang="ca-ES" sz="1800" b="1" i="1" strike="noStrike" spc="-1" dirty="0" err="1">
                <a:solidFill>
                  <a:srgbClr val="666633"/>
                </a:solidFill>
                <a:latin typeface="Calibri"/>
              </a:rPr>
              <a:t>ἔστὶν</a:t>
            </a:r>
            <a:r>
              <a:rPr lang="ca-ES" sz="1800" b="1" i="1" strike="noStrike" spc="-1" dirty="0">
                <a:solidFill>
                  <a:srgbClr val="666633"/>
                </a:solidFill>
                <a:latin typeface="Calibri"/>
              </a:rPr>
              <a:t> </a:t>
            </a:r>
            <a:r>
              <a:rPr lang="ca-ES" sz="1800" b="1" i="1" strike="noStrike" spc="-1" dirty="0" err="1">
                <a:solidFill>
                  <a:srgbClr val="666633"/>
                </a:solidFill>
                <a:latin typeface="Calibri"/>
              </a:rPr>
              <a:t>ἄνθρω</a:t>
            </a:r>
            <a:r>
              <a:rPr lang="ca-ES" sz="1800" b="1" i="1" strike="noStrike" spc="-1" dirty="0">
                <a:solidFill>
                  <a:srgbClr val="666633"/>
                </a:solidFill>
                <a:latin typeface="Calibri"/>
              </a:rPr>
              <a:t>πος</a:t>
            </a:r>
            <a:r>
              <a:rPr lang="ca-ES" sz="1800" b="0" strike="noStrike" spc="-1" dirty="0">
                <a:solidFill>
                  <a:srgbClr val="000000"/>
                </a:solidFill>
                <a:latin typeface="Calibri"/>
              </a:rPr>
              <a:t> </a:t>
            </a:r>
            <a:endParaRPr lang="es-ES" sz="1800" b="0" strike="noStrike" spc="-1" dirty="0">
              <a:solidFill>
                <a:srgbClr val="000000"/>
              </a:solidFill>
              <a:latin typeface="Calibri"/>
            </a:endParaRPr>
          </a:p>
          <a:p>
            <a:pPr marL="343080" indent="-339480">
              <a:lnSpc>
                <a:spcPct val="90000"/>
              </a:lnSpc>
              <a:spcBef>
                <a:spcPts val="451"/>
              </a:spcBef>
              <a:tabLst>
                <a:tab pos="0" algn="l"/>
              </a:tabLst>
            </a:pPr>
            <a:endParaRPr lang="es-ES" sz="1800" b="0" strike="noStrike" spc="-1" dirty="0">
              <a:solidFill>
                <a:srgbClr val="000000"/>
              </a:solidFill>
              <a:latin typeface="Calibri"/>
            </a:endParaRPr>
          </a:p>
          <a:p>
            <a:pPr marL="343080" indent="-339480">
              <a:lnSpc>
                <a:spcPct val="90000"/>
              </a:lnSpc>
              <a:spcBef>
                <a:spcPts val="451"/>
              </a:spcBef>
              <a:tabLst>
                <a:tab pos="0" algn="l"/>
              </a:tabLst>
            </a:pPr>
            <a:endParaRPr lang="es-ES" sz="1800" b="0" strike="noStrike" spc="-1" dirty="0">
              <a:solidFill>
                <a:srgbClr val="000000"/>
              </a:solidFill>
              <a:latin typeface="Calibri"/>
            </a:endParaRPr>
          </a:p>
          <a:p>
            <a:pPr marL="343080" indent="-339480">
              <a:lnSpc>
                <a:spcPct val="90000"/>
              </a:lnSpc>
              <a:spcBef>
                <a:spcPts val="451"/>
              </a:spcBef>
              <a:tabLst>
                <a:tab pos="0" algn="l"/>
              </a:tabLst>
            </a:pPr>
            <a:r>
              <a:rPr lang="ca-ES" sz="1800" b="1" strike="noStrike" spc="-1" dirty="0">
                <a:solidFill>
                  <a:srgbClr val="CC3300"/>
                </a:solidFill>
                <a:latin typeface="Calibri"/>
              </a:rPr>
              <a:t>     </a:t>
            </a:r>
            <a:r>
              <a:rPr lang="ca-ES" sz="1800" b="1" strike="noStrike" spc="-1" dirty="0" err="1">
                <a:solidFill>
                  <a:srgbClr val="CC3300"/>
                </a:solidFill>
                <a:latin typeface="Calibri"/>
              </a:rPr>
              <a:t>Gòrgies</a:t>
            </a:r>
            <a:r>
              <a:rPr lang="ca-ES" sz="1800" b="0" strike="noStrike" spc="-1" dirty="0">
                <a:solidFill>
                  <a:srgbClr val="CC3300"/>
                </a:solidFill>
                <a:latin typeface="Calibri"/>
              </a:rPr>
              <a:t> </a:t>
            </a:r>
            <a:r>
              <a:rPr lang="ca-ES" sz="1800" b="1" strike="noStrike" spc="-1" dirty="0">
                <a:solidFill>
                  <a:srgbClr val="CC3300"/>
                </a:solidFill>
                <a:latin typeface="Calibri"/>
              </a:rPr>
              <a:t>de </a:t>
            </a:r>
            <a:r>
              <a:rPr lang="ca-ES" sz="1800" b="1" strike="noStrike" spc="-1" dirty="0" err="1">
                <a:solidFill>
                  <a:srgbClr val="CC3300"/>
                </a:solidFill>
                <a:latin typeface="Calibri"/>
              </a:rPr>
              <a:t>Leontini</a:t>
            </a:r>
            <a:r>
              <a:rPr lang="ca-ES" sz="1800" b="0" strike="noStrike" spc="-1" dirty="0">
                <a:solidFill>
                  <a:srgbClr val="000000"/>
                </a:solidFill>
                <a:latin typeface="Calibri"/>
              </a:rPr>
              <a:t> (Sicília), 485-380 aC.</a:t>
            </a:r>
            <a:endParaRPr lang="es-ES" sz="1800" b="0" strike="noStrike" spc="-1" dirty="0">
              <a:solidFill>
                <a:srgbClr val="000000"/>
              </a:solidFill>
              <a:latin typeface="Calibri"/>
            </a:endParaRPr>
          </a:p>
          <a:p>
            <a:pPr marL="343080" indent="-339480">
              <a:lnSpc>
                <a:spcPct val="90000"/>
              </a:lnSpc>
              <a:spcBef>
                <a:spcPts val="451"/>
              </a:spcBef>
              <a:tabLst>
                <a:tab pos="0" algn="l"/>
              </a:tabLst>
            </a:pPr>
            <a:r>
              <a:rPr lang="ca-ES" sz="1800" b="0" i="1" strike="noStrike" spc="-1" dirty="0">
                <a:solidFill>
                  <a:srgbClr val="666633"/>
                </a:solidFill>
                <a:latin typeface="Calibri"/>
              </a:rPr>
              <a:t>     “No existeix res; si existís alguna cosa no podria ser coneguda; si existís alguna cosa i pogués ser coneguda no podria ser comunicada”.</a:t>
            </a:r>
            <a:r>
              <a:rPr lang="ca-ES" sz="1800" b="0" strike="noStrike" spc="-1" dirty="0">
                <a:solidFill>
                  <a:srgbClr val="000000"/>
                </a:solidFill>
                <a:latin typeface="Calibri"/>
              </a:rPr>
              <a:t> (</a:t>
            </a:r>
            <a:r>
              <a:rPr lang="ca-ES" sz="1800" b="1" strike="noStrike" spc="-1" dirty="0">
                <a:solidFill>
                  <a:srgbClr val="000000"/>
                </a:solidFill>
                <a:latin typeface="Calibri"/>
              </a:rPr>
              <a:t>nihilisme</a:t>
            </a:r>
            <a:r>
              <a:rPr lang="ca-ES" sz="1800" b="0" strike="noStrike" spc="-1" dirty="0">
                <a:solidFill>
                  <a:srgbClr val="000000"/>
                </a:solidFill>
                <a:latin typeface="Calibri"/>
              </a:rPr>
              <a:t> ontològic, epistemològic i lingüístic)</a:t>
            </a:r>
            <a:endParaRPr lang="es-ES" sz="1800" b="0" strike="noStrike" spc="-1" dirty="0">
              <a:solidFill>
                <a:srgbClr val="000000"/>
              </a:solidFill>
              <a:latin typeface="Calibri"/>
            </a:endParaRPr>
          </a:p>
        </p:txBody>
      </p:sp>
      <p:pic>
        <p:nvPicPr>
          <p:cNvPr id="159" name="Picture 2"/>
          <p:cNvPicPr/>
          <p:nvPr/>
        </p:nvPicPr>
        <p:blipFill>
          <a:blip r:embed="rId3"/>
          <a:stretch/>
        </p:blipFill>
        <p:spPr>
          <a:xfrm>
            <a:off x="0" y="0"/>
            <a:ext cx="3238200" cy="2514240"/>
          </a:xfrm>
          <a:prstGeom prst="rect">
            <a:avLst/>
          </a:prstGeom>
          <a:ln w="9525">
            <a:noFill/>
          </a:ln>
        </p:spPr>
      </p:pic>
      <p:pic>
        <p:nvPicPr>
          <p:cNvPr id="160" name="Picture 3"/>
          <p:cNvPicPr/>
          <p:nvPr/>
        </p:nvPicPr>
        <p:blipFill>
          <a:blip r:embed="rId4"/>
          <a:stretch/>
        </p:blipFill>
        <p:spPr>
          <a:xfrm>
            <a:off x="5940360" y="2421000"/>
            <a:ext cx="3203280" cy="4220640"/>
          </a:xfrm>
          <a:prstGeom prst="rect">
            <a:avLst/>
          </a:prstGeom>
          <a:ln w="9525">
            <a:noFill/>
          </a:ln>
        </p:spPr>
      </p:pic>
      <p:sp>
        <p:nvSpPr>
          <p:cNvPr id="161" name="CustomShape 2"/>
          <p:cNvSpPr/>
          <p:nvPr/>
        </p:nvSpPr>
        <p:spPr>
          <a:xfrm>
            <a:off x="3379680" y="307800"/>
            <a:ext cx="5513040" cy="70308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2000" b="1" strike="noStrike" spc="-1">
                <a:solidFill>
                  <a:srgbClr val="CC3300"/>
                </a:solidFill>
                <a:latin typeface="Calibri"/>
              </a:rPr>
              <a:t>Els </a:t>
            </a:r>
            <a:r>
              <a:rPr lang="ca-ES" sz="2000" b="1" strike="noStrike" spc="-1">
                <a:solidFill>
                  <a:srgbClr val="000000"/>
                </a:solidFill>
                <a:latin typeface="Calibri"/>
              </a:rPr>
              <a:t>sofistes:</a:t>
            </a:r>
            <a:r>
              <a:rPr lang="ca-ES" sz="2000" b="1" strike="noStrike" spc="-1">
                <a:solidFill>
                  <a:srgbClr val="CC3300"/>
                </a:solidFill>
                <a:latin typeface="Calibri"/>
              </a:rPr>
              <a:t> del </a:t>
            </a:r>
            <a:r>
              <a:rPr lang="ca-ES" sz="2000" b="1" strike="noStrike" spc="-1">
                <a:solidFill>
                  <a:srgbClr val="000000"/>
                </a:solidFill>
                <a:latin typeface="Calibri"/>
              </a:rPr>
              <a:t>relativisme</a:t>
            </a:r>
            <a:r>
              <a:rPr lang="ca-ES" sz="2000" b="1" strike="noStrike" spc="-1">
                <a:solidFill>
                  <a:srgbClr val="CC3300"/>
                </a:solidFill>
                <a:latin typeface="Calibri"/>
              </a:rPr>
              <a:t> de Protàgores </a:t>
            </a:r>
            <a:endParaRPr lang="ca-ES" sz="2000" b="0" strike="noStrike" spc="-1">
              <a:latin typeface="Arial"/>
            </a:endParaRPr>
          </a:p>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ca-ES" sz="2000" b="1" strike="noStrike" spc="-1">
                <a:solidFill>
                  <a:srgbClr val="CC3300"/>
                </a:solidFill>
                <a:latin typeface="Calibri"/>
              </a:rPr>
              <a:t>a </a:t>
            </a:r>
            <a:r>
              <a:rPr lang="ca-ES" sz="2000" b="1" strike="noStrike" spc="-1">
                <a:solidFill>
                  <a:srgbClr val="000000"/>
                </a:solidFill>
                <a:latin typeface="Calibri"/>
              </a:rPr>
              <a:t>l’escepticisme</a:t>
            </a:r>
            <a:r>
              <a:rPr lang="ca-ES" sz="2000" b="1" strike="noStrike" spc="-1">
                <a:solidFill>
                  <a:srgbClr val="CC3300"/>
                </a:solidFill>
                <a:latin typeface="Calibri"/>
              </a:rPr>
              <a:t> de Gòrgies</a:t>
            </a:r>
            <a:endParaRPr lang="ca-E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7818" y="267816"/>
            <a:ext cx="8783781" cy="4001095"/>
          </a:xfrm>
          <a:prstGeom prst="rect">
            <a:avLst/>
          </a:prstGeom>
        </p:spPr>
        <p:txBody>
          <a:bodyPr wrap="square">
            <a:spAutoFit/>
          </a:bodyPr>
          <a:lstStyle/>
          <a:p>
            <a:r>
              <a:rPr lang="ca-ES" sz="2000" b="1" dirty="0" smtClean="0"/>
              <a:t>Fragments de </a:t>
            </a:r>
            <a:r>
              <a:rPr lang="ca-ES" sz="2000" b="1" dirty="0" err="1" smtClean="0"/>
              <a:t>Protàgoras</a:t>
            </a:r>
            <a:endParaRPr lang="ca-ES" sz="2000" b="1" dirty="0"/>
          </a:p>
          <a:p>
            <a:endParaRPr lang="ca-ES" dirty="0" smtClean="0"/>
          </a:p>
          <a:p>
            <a:pPr algn="just"/>
            <a:r>
              <a:rPr lang="ca-ES" sz="2000" dirty="0" smtClean="0"/>
              <a:t>"L’ésser humà és la mesura de totes les coses; de les que són, en tant que són, i de les que no són, en tant que no són." (</a:t>
            </a:r>
            <a:r>
              <a:rPr lang="ca-ES" sz="2000" dirty="0" err="1" smtClean="0"/>
              <a:t>Protàgoras</a:t>
            </a:r>
            <a:r>
              <a:rPr lang="ca-ES" sz="2000" dirty="0" smtClean="0"/>
              <a:t> </a:t>
            </a:r>
            <a:r>
              <a:rPr lang="ca-ES" sz="2000" dirty="0" err="1" smtClean="0"/>
              <a:t>d’Abdera</a:t>
            </a:r>
            <a:r>
              <a:rPr lang="ca-ES" sz="2000" dirty="0" smtClean="0"/>
              <a:t>, fr. 1.)</a:t>
            </a:r>
          </a:p>
          <a:p>
            <a:pPr algn="just"/>
            <a:endParaRPr lang="ca-ES" sz="2000" dirty="0" smtClean="0"/>
          </a:p>
          <a:p>
            <a:pPr algn="just"/>
            <a:r>
              <a:rPr lang="ca-ES" sz="2000" dirty="0" smtClean="0"/>
              <a:t>"Jo no puc saber res sobre els déus, ni si existeixen, ni si no existeixen, ni quina n’és la forma ni la naturalesa. Perquè hi ha molts obstacles per a aquesta investigació: l’obscuritat del problema i la brevetat de la vida." (</a:t>
            </a:r>
            <a:r>
              <a:rPr lang="ca-ES" sz="2000" dirty="0" err="1" smtClean="0"/>
              <a:t>Protàgoras</a:t>
            </a:r>
            <a:r>
              <a:rPr lang="ca-ES" sz="2000" dirty="0" smtClean="0"/>
              <a:t> </a:t>
            </a:r>
            <a:r>
              <a:rPr lang="ca-ES" sz="2000" dirty="0" err="1" smtClean="0"/>
              <a:t>d’Abdera</a:t>
            </a:r>
            <a:r>
              <a:rPr lang="ca-ES" sz="2000" dirty="0" smtClean="0"/>
              <a:t>, fr. 4.)</a:t>
            </a:r>
          </a:p>
          <a:p>
            <a:pPr algn="just"/>
            <a:endParaRPr lang="ca-ES" sz="2000" dirty="0" smtClean="0"/>
          </a:p>
          <a:p>
            <a:pPr algn="just"/>
            <a:endParaRPr lang="ca-ES" sz="2000" dirty="0"/>
          </a:p>
          <a:p>
            <a:pPr algn="just"/>
            <a:endParaRPr lang="ca-ES" sz="2000" dirty="0"/>
          </a:p>
          <a:p>
            <a:endParaRPr lang="ca-ES" dirty="0"/>
          </a:p>
        </p:txBody>
      </p:sp>
      <p:pic>
        <p:nvPicPr>
          <p:cNvPr id="5" name="Imagen 4"/>
          <p:cNvPicPr>
            <a:picLocks noChangeAspect="1"/>
          </p:cNvPicPr>
          <p:nvPr/>
        </p:nvPicPr>
        <p:blipFill>
          <a:blip r:embed="rId2"/>
          <a:stretch>
            <a:fillRect/>
          </a:stretch>
        </p:blipFill>
        <p:spPr>
          <a:xfrm>
            <a:off x="5377917" y="3932642"/>
            <a:ext cx="3237257" cy="2511770"/>
          </a:xfrm>
          <a:prstGeom prst="rect">
            <a:avLst/>
          </a:prstGeom>
        </p:spPr>
      </p:pic>
    </p:spTree>
    <p:extLst>
      <p:ext uri="{BB962C8B-B14F-4D97-AF65-F5344CB8AC3E}">
        <p14:creationId xmlns:p14="http://schemas.microsoft.com/office/powerpoint/2010/main" val="1747934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7818" y="267816"/>
            <a:ext cx="8783781" cy="2185214"/>
          </a:xfrm>
          <a:prstGeom prst="rect">
            <a:avLst/>
          </a:prstGeom>
        </p:spPr>
        <p:txBody>
          <a:bodyPr wrap="square">
            <a:spAutoFit/>
          </a:bodyPr>
          <a:lstStyle/>
          <a:p>
            <a:r>
              <a:rPr lang="ca-ES" sz="2000" b="1" dirty="0" smtClean="0"/>
              <a:t>Fragments de </a:t>
            </a:r>
            <a:r>
              <a:rPr lang="ca-ES" sz="2000" b="1" dirty="0" err="1" smtClean="0"/>
              <a:t>Protàgoras</a:t>
            </a:r>
            <a:endParaRPr lang="ca-ES" sz="2000" b="1" dirty="0"/>
          </a:p>
          <a:p>
            <a:endParaRPr lang="ca-ES" dirty="0" smtClean="0"/>
          </a:p>
          <a:p>
            <a:pPr algn="just"/>
            <a:r>
              <a:rPr lang="ca-ES" sz="2000" dirty="0" smtClean="0"/>
              <a:t>Pensament relativista: El porta veure la veritat com a fruit d’una convenció: convencionalisme. Per això defensarà el fet de retre veneració als Déus ja que és voluntat de la majoria. El seu relativisme el porta a un pragmatisme.</a:t>
            </a:r>
            <a:endParaRPr lang="ca-ES" sz="2000" dirty="0"/>
          </a:p>
          <a:p>
            <a:pPr algn="just"/>
            <a:endParaRPr lang="ca-ES" sz="2000" dirty="0"/>
          </a:p>
          <a:p>
            <a:endParaRPr lang="ca-ES" dirty="0"/>
          </a:p>
        </p:txBody>
      </p:sp>
      <p:pic>
        <p:nvPicPr>
          <p:cNvPr id="5" name="Imagen 4"/>
          <p:cNvPicPr>
            <a:picLocks noChangeAspect="1"/>
          </p:cNvPicPr>
          <p:nvPr/>
        </p:nvPicPr>
        <p:blipFill>
          <a:blip r:embed="rId2"/>
          <a:stretch>
            <a:fillRect/>
          </a:stretch>
        </p:blipFill>
        <p:spPr>
          <a:xfrm>
            <a:off x="5377917" y="3932642"/>
            <a:ext cx="3237257" cy="2511770"/>
          </a:xfrm>
          <a:prstGeom prst="rect">
            <a:avLst/>
          </a:prstGeom>
        </p:spPr>
      </p:pic>
    </p:spTree>
    <p:extLst>
      <p:ext uri="{BB962C8B-B14F-4D97-AF65-F5344CB8AC3E}">
        <p14:creationId xmlns:p14="http://schemas.microsoft.com/office/powerpoint/2010/main" val="16014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3345" y="405533"/>
            <a:ext cx="8007927" cy="4801314"/>
          </a:xfrm>
          <a:prstGeom prst="rect">
            <a:avLst/>
          </a:prstGeom>
        </p:spPr>
        <p:txBody>
          <a:bodyPr wrap="square">
            <a:spAutoFit/>
          </a:bodyPr>
          <a:lstStyle/>
          <a:p>
            <a:r>
              <a:rPr lang="ca-ES" b="1" dirty="0" smtClean="0"/>
              <a:t>b) Fragment de </a:t>
            </a:r>
            <a:r>
              <a:rPr lang="ca-ES" b="1" dirty="0" err="1" smtClean="0"/>
              <a:t>Gorgies</a:t>
            </a:r>
            <a:r>
              <a:rPr lang="ca-ES" b="1" dirty="0" smtClean="0"/>
              <a:t> (en contra de la democràcia)</a:t>
            </a:r>
          </a:p>
          <a:p>
            <a:endParaRPr lang="ca-ES" dirty="0" smtClean="0"/>
          </a:p>
          <a:p>
            <a:pPr algn="just"/>
            <a:r>
              <a:rPr lang="ca-ES" dirty="0" smtClean="0"/>
              <a:t>"La justícia consisteix a no transgredir les lleis de la ciutat d'on hom és ciutadà. Un home, per tant, pot emprar la justícia avantatjosament, si davant de testimonis té en compte les lleis i si, quan està sol, sense testimonis, té en compte els preceptes de la natura. Efectivament, els preceptes de les lleis són artificials, però els de la natura són necessaris. Els preceptes de les lleis són convencionals i no naturals, els de la natura, en canvi, són naturals i no convencionals. Un home que infringeix les lleis, mentre no és descobert pels qui les han fixades, queda lliure de vergonya i de càstig. En canvi, si algú violenta, més enllà d'on és possible, un dels preceptes fixats per la natura, per bé que s’amagui de tothom, el mal no serà menor, ni tampoc no serà major per bé que el vegi tothom. Això és degut al fet que l’home no és perjudicat per l’opinió de les persones, sinó per la veritat. Precisament la nostra indagació es basa en el fet que la majoria d’accions justes d’acord amb la llei convencional estan en guerra oberta contra la natura." (</a:t>
            </a:r>
            <a:r>
              <a:rPr lang="ca-ES" dirty="0" err="1" smtClean="0"/>
              <a:t>Antifont</a:t>
            </a:r>
            <a:r>
              <a:rPr lang="ca-ES" dirty="0" smtClean="0"/>
              <a:t> d'Atenes el Sofista, fragment 44).</a:t>
            </a:r>
            <a:endParaRPr lang="ca-ES" dirty="0"/>
          </a:p>
        </p:txBody>
      </p:sp>
      <p:pic>
        <p:nvPicPr>
          <p:cNvPr id="5" name="Imagen 4"/>
          <p:cNvPicPr>
            <a:picLocks noChangeAspect="1"/>
          </p:cNvPicPr>
          <p:nvPr/>
        </p:nvPicPr>
        <p:blipFill>
          <a:blip r:embed="rId2"/>
          <a:stretch>
            <a:fillRect/>
          </a:stretch>
        </p:blipFill>
        <p:spPr>
          <a:xfrm>
            <a:off x="6626213" y="5206847"/>
            <a:ext cx="1063060" cy="1400571"/>
          </a:xfrm>
          <a:prstGeom prst="rect">
            <a:avLst/>
          </a:prstGeom>
        </p:spPr>
      </p:pic>
    </p:spTree>
    <p:extLst>
      <p:ext uri="{BB962C8B-B14F-4D97-AF65-F5344CB8AC3E}">
        <p14:creationId xmlns:p14="http://schemas.microsoft.com/office/powerpoint/2010/main" val="1593202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7955</TotalTime>
  <Words>1446</Words>
  <Application>Microsoft Office PowerPoint</Application>
  <PresentationFormat>Presentación en pantalla (4:3)</PresentationFormat>
  <Paragraphs>193</Paragraphs>
  <Slides>26</Slides>
  <Notes>14</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26</vt:i4>
      </vt:variant>
    </vt:vector>
  </HeadingPairs>
  <TitlesOfParts>
    <vt:vector size="33" baseType="lpstr">
      <vt:lpstr>Arial</vt:lpstr>
      <vt:lpstr>Calibri</vt:lpstr>
      <vt:lpstr>DejaVu Sans</vt:lpstr>
      <vt:lpstr>Times New Roman</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Filosofia</dc:creator>
  <dc:description/>
  <cp:lastModifiedBy>alumne</cp:lastModifiedBy>
  <cp:revision>21</cp:revision>
  <dcterms:created xsi:type="dcterms:W3CDTF">2015-09-29T07:38:45Z</dcterms:created>
  <dcterms:modified xsi:type="dcterms:W3CDTF">2024-09-29T18:13:04Z</dcterms:modified>
  <dc:language>ca-ES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Presentación en pantalla (4:3)</vt:lpwstr>
  </property>
  <property fmtid="{D5CDD505-2E9C-101B-9397-08002B2CF9AE}" pid="4" name="Slides">
    <vt:i4>18</vt:i4>
  </property>
</Properties>
</file>