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webp" ContentType="image/jpe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303" r:id="rId21"/>
    <p:sldId id="304" r:id="rId22"/>
    <p:sldId id="275" r:id="rId23"/>
    <p:sldId id="276" r:id="rId24"/>
    <p:sldId id="305" r:id="rId25"/>
    <p:sldId id="277" r:id="rId26"/>
    <p:sldId id="278" r:id="rId27"/>
    <p:sldId id="279" r:id="rId28"/>
    <p:sldId id="298" r:id="rId29"/>
    <p:sldId id="280" r:id="rId30"/>
    <p:sldId id="281" r:id="rId31"/>
    <p:sldId id="300" r:id="rId32"/>
    <p:sldId id="299" r:id="rId33"/>
    <p:sldId id="282" r:id="rId34"/>
    <p:sldId id="301" r:id="rId35"/>
    <p:sldId id="283" r:id="rId36"/>
    <p:sldId id="302" r:id="rId37"/>
    <p:sldId id="284" r:id="rId38"/>
    <p:sldId id="306" r:id="rId39"/>
    <p:sldId id="285" r:id="rId40"/>
    <p:sldId id="286" r:id="rId41"/>
    <p:sldId id="307" r:id="rId42"/>
    <p:sldId id="287" r:id="rId43"/>
    <p:sldId id="288" r:id="rId44"/>
    <p:sldId id="289" r:id="rId45"/>
    <p:sldId id="308" r:id="rId46"/>
    <p:sldId id="290" r:id="rId47"/>
    <p:sldId id="309" r:id="rId48"/>
    <p:sldId id="291" r:id="rId49"/>
    <p:sldId id="292" r:id="rId50"/>
    <p:sldId id="310" r:id="rId51"/>
    <p:sldId id="293" r:id="rId52"/>
    <p:sldId id="294" r:id="rId53"/>
    <p:sldId id="295" r:id="rId54"/>
    <p:sldId id="296" r:id="rId55"/>
    <p:sldId id="297" r:id="rId56"/>
  </p:sldIdLst>
  <p:sldSz cx="10080625" cy="7559675"/>
  <p:notesSz cx="7559675" cy="10691813"/>
  <p:defaultText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3A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720" y="102"/>
      </p:cViewPr>
      <p:guideLst/>
    </p:cSldViewPr>
  </p:slideViewPr>
  <p:notesTextViewPr>
    <p:cViewPr>
      <p:scale>
        <a:sx n="1" d="1"/>
        <a:sy n="1" d="1"/>
      </p:scale>
      <p:origin x="0" y="0"/>
    </p:cViewPr>
  </p:notesTextViewPr>
  <p:sorterViewPr>
    <p:cViewPr varScale="1">
      <p:scale>
        <a:sx n="100" d="100"/>
        <a:sy n="100" d="100"/>
      </p:scale>
      <p:origin x="0" y="-2246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 name="PlaceHolder 1"/>
          <p:cNvSpPr>
            <a:spLocks noGrp="1"/>
          </p:cNvSpPr>
          <p:nvPr>
            <p:ph type="body"/>
          </p:nvPr>
        </p:nvSpPr>
        <p:spPr>
          <a:xfrm>
            <a:off x="756000" y="5078520"/>
            <a:ext cx="6047640" cy="4811040"/>
          </a:xfrm>
          <a:prstGeom prst="rect">
            <a:avLst/>
          </a:prstGeom>
        </p:spPr>
        <p:txBody>
          <a:bodyPr lIns="0" tIns="0" rIns="0" bIns="0"/>
          <a:lstStyle/>
          <a:p>
            <a:r>
              <a:rPr lang="ca-ES" sz="2000" b="0" strike="noStrike" spc="-1">
                <a:solidFill>
                  <a:srgbClr val="000000"/>
                </a:solidFill>
                <a:uFill>
                  <a:solidFill>
                    <a:srgbClr val="FFFFFF"/>
                  </a:solidFill>
                </a:uFill>
                <a:latin typeface="Arial"/>
              </a:rPr>
              <a:t>Pulse para editar el formato de las notas</a:t>
            </a:r>
          </a:p>
        </p:txBody>
      </p:sp>
      <p:sp>
        <p:nvSpPr>
          <p:cNvPr id="39" name="PlaceHolder 2"/>
          <p:cNvSpPr>
            <a:spLocks noGrp="1"/>
          </p:cNvSpPr>
          <p:nvPr>
            <p:ph type="hdr"/>
          </p:nvPr>
        </p:nvSpPr>
        <p:spPr>
          <a:xfrm>
            <a:off x="0" y="0"/>
            <a:ext cx="3280680" cy="534240"/>
          </a:xfrm>
          <a:prstGeom prst="rect">
            <a:avLst/>
          </a:prstGeom>
        </p:spPr>
        <p:txBody>
          <a:bodyPr lIns="0" tIns="0" rIns="0" bIns="0"/>
          <a:lstStyle/>
          <a:p>
            <a:r>
              <a:rPr lang="ca-ES" sz="1400" b="0" strike="noStrike" spc="-1">
                <a:solidFill>
                  <a:srgbClr val="000000"/>
                </a:solidFill>
                <a:uFill>
                  <a:solidFill>
                    <a:srgbClr val="FFFFFF"/>
                  </a:solidFill>
                </a:uFill>
                <a:latin typeface="Times New Roman"/>
              </a:rPr>
              <a:t>&lt;cabecera&gt;</a:t>
            </a:r>
          </a:p>
        </p:txBody>
      </p:sp>
      <p:sp>
        <p:nvSpPr>
          <p:cNvPr id="40" name="PlaceHolder 3"/>
          <p:cNvSpPr>
            <a:spLocks noGrp="1"/>
          </p:cNvSpPr>
          <p:nvPr>
            <p:ph type="dt"/>
          </p:nvPr>
        </p:nvSpPr>
        <p:spPr>
          <a:xfrm>
            <a:off x="4278960" y="0"/>
            <a:ext cx="3280680" cy="534240"/>
          </a:xfrm>
          <a:prstGeom prst="rect">
            <a:avLst/>
          </a:prstGeom>
        </p:spPr>
        <p:txBody>
          <a:bodyPr lIns="0" tIns="0" rIns="0" bIns="0"/>
          <a:lstStyle/>
          <a:p>
            <a:pPr algn="r"/>
            <a:r>
              <a:rPr lang="ca-ES" sz="1400" b="0" strike="noStrike" spc="-1">
                <a:solidFill>
                  <a:srgbClr val="000000"/>
                </a:solidFill>
                <a:uFill>
                  <a:solidFill>
                    <a:srgbClr val="FFFFFF"/>
                  </a:solidFill>
                </a:uFill>
                <a:latin typeface="Times New Roman"/>
              </a:rPr>
              <a:t>&lt;fecha/hora&gt;</a:t>
            </a:r>
          </a:p>
        </p:txBody>
      </p:sp>
      <p:sp>
        <p:nvSpPr>
          <p:cNvPr id="41" name="PlaceHolder 4"/>
          <p:cNvSpPr>
            <a:spLocks noGrp="1"/>
          </p:cNvSpPr>
          <p:nvPr>
            <p:ph type="ftr"/>
          </p:nvPr>
        </p:nvSpPr>
        <p:spPr>
          <a:xfrm>
            <a:off x="0" y="10157400"/>
            <a:ext cx="3280680" cy="534240"/>
          </a:xfrm>
          <a:prstGeom prst="rect">
            <a:avLst/>
          </a:prstGeom>
        </p:spPr>
        <p:txBody>
          <a:bodyPr lIns="0" tIns="0" rIns="0" bIns="0" anchor="b"/>
          <a:lstStyle/>
          <a:p>
            <a:r>
              <a:rPr lang="ca-ES" sz="1400" b="0" strike="noStrike" spc="-1">
                <a:solidFill>
                  <a:srgbClr val="000000"/>
                </a:solidFill>
                <a:uFill>
                  <a:solidFill>
                    <a:srgbClr val="FFFFFF"/>
                  </a:solidFill>
                </a:uFill>
                <a:latin typeface="Times New Roman"/>
              </a:rPr>
              <a:t>&lt;pie de página&gt;</a:t>
            </a:r>
          </a:p>
        </p:txBody>
      </p:sp>
      <p:sp>
        <p:nvSpPr>
          <p:cNvPr id="42" name="PlaceHolder 5"/>
          <p:cNvSpPr>
            <a:spLocks noGrp="1"/>
          </p:cNvSpPr>
          <p:nvPr>
            <p:ph type="sldNum"/>
          </p:nvPr>
        </p:nvSpPr>
        <p:spPr>
          <a:xfrm>
            <a:off x="4278960" y="10157400"/>
            <a:ext cx="3280680" cy="534240"/>
          </a:xfrm>
          <a:prstGeom prst="rect">
            <a:avLst/>
          </a:prstGeom>
        </p:spPr>
        <p:txBody>
          <a:bodyPr lIns="0" tIns="0" rIns="0" bIns="0" anchor="b"/>
          <a:lstStyle/>
          <a:p>
            <a:pPr algn="r"/>
            <a:fld id="{B6568C21-9217-42E3-BDF8-764BD87B7190}" type="slidenum">
              <a:rPr lang="ca-ES" sz="1400" b="0" strike="noStrike" spc="-1">
                <a:solidFill>
                  <a:srgbClr val="000000"/>
                </a:solidFill>
                <a:uFill>
                  <a:solidFill>
                    <a:srgbClr val="FFFFFF"/>
                  </a:solidFill>
                </a:uFill>
                <a:latin typeface="Times New Roman"/>
              </a:rPr>
              <a:t>‹Nº›</a:t>
            </a:fld>
            <a:endParaRPr lang="ca-ES" sz="1400" b="0" strike="noStrike" spc="-1">
              <a:solidFill>
                <a:srgbClr val="000000"/>
              </a:solidFill>
              <a:uFill>
                <a:solidFill>
                  <a:srgbClr val="FFFFFF"/>
                </a:solidFill>
              </a:uFill>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CustomShape 1"/>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fld id="{8FB14E7A-8943-4633-BCBC-2B7CE8169CB4}" type="slidenum">
              <a:rPr lang="ca-ES" sz="1800" b="0" strike="noStrike" spc="-1">
                <a:solidFill>
                  <a:srgbClr val="000000"/>
                </a:solidFill>
                <a:uFill>
                  <a:solidFill>
                    <a:srgbClr val="FFFFFF"/>
                  </a:solidFill>
                </a:uFill>
                <a:latin typeface="Arial"/>
              </a:rPr>
              <a:t>1</a:t>
            </a:fld>
            <a:endParaRPr lang="ca-ES" sz="1800" b="0" strike="noStrike" spc="-1">
              <a:solidFill>
                <a:srgbClr val="000000"/>
              </a:solidFill>
              <a:uFill>
                <a:solidFill>
                  <a:srgbClr val="FFFFFF"/>
                </a:solidFill>
              </a:uFill>
              <a:latin typeface="Arial"/>
            </a:endParaRPr>
          </a:p>
        </p:txBody>
      </p:sp>
      <p:sp>
        <p:nvSpPr>
          <p:cNvPr id="120" name="PlaceHolder 2"/>
          <p:cNvSpPr>
            <a:spLocks noGrp="1"/>
          </p:cNvSpPr>
          <p:nvPr>
            <p:ph type="body"/>
          </p:nvPr>
        </p:nvSpPr>
        <p:spPr>
          <a:xfrm>
            <a:off x="756000" y="5078520"/>
            <a:ext cx="6046200" cy="4809600"/>
          </a:xfrm>
          <a:prstGeom prst="rect">
            <a:avLst/>
          </a:prstGeom>
        </p:spPr>
        <p:txBody>
          <a:bodyPr lIns="0" tIns="0" rIns="0" bIns="0"/>
          <a:lstStyle/>
          <a:p>
            <a:endParaRPr lang="ca-ES" sz="2000" b="0" strike="noStrike" spc="-1">
              <a:solidFill>
                <a:srgbClr val="000000"/>
              </a:solidFill>
              <a:uFill>
                <a:solidFill>
                  <a:srgbClr val="FFFFFF"/>
                </a:solidFill>
              </a:uFill>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CustomShape 1"/>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fld id="{8140ABE8-18C4-4A31-AD58-77FA19AD270E}" type="slidenum">
              <a:rPr lang="ca-ES" sz="1800" b="0" strike="noStrike" spc="-1">
                <a:solidFill>
                  <a:srgbClr val="000000"/>
                </a:solidFill>
                <a:uFill>
                  <a:solidFill>
                    <a:srgbClr val="FFFFFF"/>
                  </a:solidFill>
                </a:uFill>
                <a:latin typeface="Arial"/>
              </a:rPr>
              <a:t>10</a:t>
            </a:fld>
            <a:endParaRPr lang="ca-ES" sz="1800" b="0" strike="noStrike" spc="-1">
              <a:solidFill>
                <a:srgbClr val="000000"/>
              </a:solidFill>
              <a:uFill>
                <a:solidFill>
                  <a:srgbClr val="FFFFFF"/>
                </a:solidFill>
              </a:uFill>
              <a:latin typeface="Arial"/>
            </a:endParaRPr>
          </a:p>
        </p:txBody>
      </p:sp>
      <p:sp>
        <p:nvSpPr>
          <p:cNvPr id="138" name="PlaceHolder 2"/>
          <p:cNvSpPr>
            <a:spLocks noGrp="1"/>
          </p:cNvSpPr>
          <p:nvPr>
            <p:ph type="body"/>
          </p:nvPr>
        </p:nvSpPr>
        <p:spPr>
          <a:xfrm>
            <a:off x="756000" y="5078520"/>
            <a:ext cx="6046200" cy="4809600"/>
          </a:xfrm>
          <a:prstGeom prst="rect">
            <a:avLst/>
          </a:prstGeom>
        </p:spPr>
        <p:txBody>
          <a:bodyPr lIns="0" tIns="0" rIns="0" bIns="0"/>
          <a:lstStyle/>
          <a:p>
            <a:endParaRPr lang="ca-ES" sz="2000" b="0" strike="noStrike" spc="-1">
              <a:solidFill>
                <a:srgbClr val="000000"/>
              </a:solidFill>
              <a:uFill>
                <a:solidFill>
                  <a:srgbClr val="FFFFFF"/>
                </a:solidFill>
              </a:uFill>
              <a:latin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CustomShape 1"/>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fld id="{6DA92720-12EB-4D23-8573-B2857C173851}" type="slidenum">
              <a:rPr lang="ca-ES" sz="1800" b="0" strike="noStrike" spc="-1">
                <a:solidFill>
                  <a:srgbClr val="000000"/>
                </a:solidFill>
                <a:uFill>
                  <a:solidFill>
                    <a:srgbClr val="FFFFFF"/>
                  </a:solidFill>
                </a:uFill>
                <a:latin typeface="Arial"/>
              </a:rPr>
              <a:t>11</a:t>
            </a:fld>
            <a:endParaRPr lang="ca-ES" sz="1800" b="0" strike="noStrike" spc="-1">
              <a:solidFill>
                <a:srgbClr val="000000"/>
              </a:solidFill>
              <a:uFill>
                <a:solidFill>
                  <a:srgbClr val="FFFFFF"/>
                </a:solidFill>
              </a:uFill>
              <a:latin typeface="Arial"/>
            </a:endParaRPr>
          </a:p>
        </p:txBody>
      </p:sp>
      <p:sp>
        <p:nvSpPr>
          <p:cNvPr id="140" name="PlaceHolder 2"/>
          <p:cNvSpPr>
            <a:spLocks noGrp="1"/>
          </p:cNvSpPr>
          <p:nvPr>
            <p:ph type="body"/>
          </p:nvPr>
        </p:nvSpPr>
        <p:spPr>
          <a:xfrm>
            <a:off x="756000" y="5078520"/>
            <a:ext cx="6046200" cy="4809600"/>
          </a:xfrm>
          <a:prstGeom prst="rect">
            <a:avLst/>
          </a:prstGeom>
        </p:spPr>
        <p:txBody>
          <a:bodyPr lIns="0" tIns="0" rIns="0" bIns="0"/>
          <a:lstStyle/>
          <a:p>
            <a:endParaRPr lang="ca-ES" sz="2000" b="0" strike="noStrike" spc="-1">
              <a:solidFill>
                <a:srgbClr val="000000"/>
              </a:solidFill>
              <a:uFill>
                <a:solidFill>
                  <a:srgbClr val="FFFFFF"/>
                </a:solidFill>
              </a:uFill>
              <a:latin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CustomShape 1"/>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fld id="{042B1774-E470-407F-B914-28EFEDB50858}" type="slidenum">
              <a:rPr lang="ca-ES" sz="1800" b="0" strike="noStrike" spc="-1">
                <a:solidFill>
                  <a:srgbClr val="000000"/>
                </a:solidFill>
                <a:uFill>
                  <a:solidFill>
                    <a:srgbClr val="FFFFFF"/>
                  </a:solidFill>
                </a:uFill>
                <a:latin typeface="Arial"/>
              </a:rPr>
              <a:t>12</a:t>
            </a:fld>
            <a:endParaRPr lang="ca-ES" sz="1800" b="0" strike="noStrike" spc="-1">
              <a:solidFill>
                <a:srgbClr val="000000"/>
              </a:solidFill>
              <a:uFill>
                <a:solidFill>
                  <a:srgbClr val="FFFFFF"/>
                </a:solidFill>
              </a:uFill>
              <a:latin typeface="Arial"/>
            </a:endParaRPr>
          </a:p>
        </p:txBody>
      </p:sp>
      <p:sp>
        <p:nvSpPr>
          <p:cNvPr id="142" name="PlaceHolder 2"/>
          <p:cNvSpPr>
            <a:spLocks noGrp="1"/>
          </p:cNvSpPr>
          <p:nvPr>
            <p:ph type="body"/>
          </p:nvPr>
        </p:nvSpPr>
        <p:spPr>
          <a:xfrm>
            <a:off x="756000" y="5078520"/>
            <a:ext cx="6046200" cy="4809600"/>
          </a:xfrm>
          <a:prstGeom prst="rect">
            <a:avLst/>
          </a:prstGeom>
        </p:spPr>
        <p:txBody>
          <a:bodyPr lIns="0" tIns="0" rIns="0" bIns="0"/>
          <a:lstStyle/>
          <a:p>
            <a:endParaRPr lang="ca-ES" sz="2000" b="0" strike="noStrike" spc="-1">
              <a:solidFill>
                <a:srgbClr val="000000"/>
              </a:solidFill>
              <a:uFill>
                <a:solidFill>
                  <a:srgbClr val="FFFFFF"/>
                </a:solidFill>
              </a:uFill>
              <a:latin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CustomShape 1"/>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fld id="{DAFF34B3-0746-4219-B2DB-7026EF7DF835}" type="slidenum">
              <a:rPr lang="ca-ES" sz="1800" b="0" strike="noStrike" spc="-1">
                <a:solidFill>
                  <a:srgbClr val="000000"/>
                </a:solidFill>
                <a:uFill>
                  <a:solidFill>
                    <a:srgbClr val="FFFFFF"/>
                  </a:solidFill>
                </a:uFill>
                <a:latin typeface="Arial"/>
              </a:rPr>
              <a:t>13</a:t>
            </a:fld>
            <a:endParaRPr lang="ca-ES" sz="1800" b="0" strike="noStrike" spc="-1">
              <a:solidFill>
                <a:srgbClr val="000000"/>
              </a:solidFill>
              <a:uFill>
                <a:solidFill>
                  <a:srgbClr val="FFFFFF"/>
                </a:solidFill>
              </a:uFill>
              <a:latin typeface="Arial"/>
            </a:endParaRPr>
          </a:p>
        </p:txBody>
      </p:sp>
      <p:sp>
        <p:nvSpPr>
          <p:cNvPr id="144" name="PlaceHolder 2"/>
          <p:cNvSpPr>
            <a:spLocks noGrp="1"/>
          </p:cNvSpPr>
          <p:nvPr>
            <p:ph type="body"/>
          </p:nvPr>
        </p:nvSpPr>
        <p:spPr>
          <a:xfrm>
            <a:off x="756000" y="5078520"/>
            <a:ext cx="6046200" cy="4809600"/>
          </a:xfrm>
          <a:prstGeom prst="rect">
            <a:avLst/>
          </a:prstGeom>
        </p:spPr>
        <p:txBody>
          <a:bodyPr lIns="0" tIns="0" rIns="0" bIns="0"/>
          <a:lstStyle/>
          <a:p>
            <a:endParaRPr lang="ca-ES" sz="2000" b="0" strike="noStrike" spc="-1">
              <a:solidFill>
                <a:srgbClr val="000000"/>
              </a:solidFill>
              <a:uFill>
                <a:solidFill>
                  <a:srgbClr val="FFFFFF"/>
                </a:solidFill>
              </a:uFill>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CustomShape 1"/>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fld id="{FAA98B83-C284-4E9C-B440-9F3744E51B8E}" type="slidenum">
              <a:rPr lang="ca-ES" sz="1800" b="0" strike="noStrike" spc="-1">
                <a:solidFill>
                  <a:srgbClr val="000000"/>
                </a:solidFill>
                <a:uFill>
                  <a:solidFill>
                    <a:srgbClr val="FFFFFF"/>
                  </a:solidFill>
                </a:uFill>
                <a:latin typeface="Arial"/>
              </a:rPr>
              <a:t>14</a:t>
            </a:fld>
            <a:endParaRPr lang="ca-ES" sz="1800" b="0" strike="noStrike" spc="-1">
              <a:solidFill>
                <a:srgbClr val="000000"/>
              </a:solidFill>
              <a:uFill>
                <a:solidFill>
                  <a:srgbClr val="FFFFFF"/>
                </a:solidFill>
              </a:uFill>
              <a:latin typeface="Arial"/>
            </a:endParaRPr>
          </a:p>
        </p:txBody>
      </p:sp>
      <p:sp>
        <p:nvSpPr>
          <p:cNvPr id="146" name="PlaceHolder 2"/>
          <p:cNvSpPr>
            <a:spLocks noGrp="1"/>
          </p:cNvSpPr>
          <p:nvPr>
            <p:ph type="body"/>
          </p:nvPr>
        </p:nvSpPr>
        <p:spPr>
          <a:xfrm>
            <a:off x="756000" y="5078520"/>
            <a:ext cx="6046200" cy="4809600"/>
          </a:xfrm>
          <a:prstGeom prst="rect">
            <a:avLst/>
          </a:prstGeom>
        </p:spPr>
        <p:txBody>
          <a:bodyPr lIns="0" tIns="0" rIns="0" bIns="0"/>
          <a:lstStyle/>
          <a:p>
            <a:endParaRPr lang="ca-ES" sz="2000" b="0" strike="noStrike" spc="-1">
              <a:solidFill>
                <a:srgbClr val="000000"/>
              </a:solidFill>
              <a:uFill>
                <a:solidFill>
                  <a:srgbClr val="FFFFFF"/>
                </a:solidFill>
              </a:uFill>
              <a:latin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CustomShape 1"/>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fld id="{35E64B69-931D-44F2-9571-B6E10DD0B1E0}" type="slidenum">
              <a:rPr lang="ca-ES" sz="1800" b="0" strike="noStrike" spc="-1">
                <a:solidFill>
                  <a:srgbClr val="000000"/>
                </a:solidFill>
                <a:uFill>
                  <a:solidFill>
                    <a:srgbClr val="FFFFFF"/>
                  </a:solidFill>
                </a:uFill>
                <a:latin typeface="Arial"/>
              </a:rPr>
              <a:t>15</a:t>
            </a:fld>
            <a:endParaRPr lang="ca-ES" sz="1800" b="0" strike="noStrike" spc="-1">
              <a:solidFill>
                <a:srgbClr val="000000"/>
              </a:solidFill>
              <a:uFill>
                <a:solidFill>
                  <a:srgbClr val="FFFFFF"/>
                </a:solidFill>
              </a:uFill>
              <a:latin typeface="Arial"/>
            </a:endParaRPr>
          </a:p>
        </p:txBody>
      </p:sp>
      <p:sp>
        <p:nvSpPr>
          <p:cNvPr id="148" name="PlaceHolder 2"/>
          <p:cNvSpPr>
            <a:spLocks noGrp="1"/>
          </p:cNvSpPr>
          <p:nvPr>
            <p:ph type="body"/>
          </p:nvPr>
        </p:nvSpPr>
        <p:spPr>
          <a:xfrm>
            <a:off x="756000" y="5078520"/>
            <a:ext cx="6046200" cy="4809600"/>
          </a:xfrm>
          <a:prstGeom prst="rect">
            <a:avLst/>
          </a:prstGeom>
        </p:spPr>
        <p:txBody>
          <a:bodyPr lIns="0" tIns="0" rIns="0" bIns="0"/>
          <a:lstStyle/>
          <a:p>
            <a:endParaRPr lang="ca-ES" sz="2000" b="0" strike="noStrike" spc="-1">
              <a:solidFill>
                <a:srgbClr val="000000"/>
              </a:solidFill>
              <a:uFill>
                <a:solidFill>
                  <a:srgbClr val="FFFFFF"/>
                </a:solidFill>
              </a:uFill>
              <a:latin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CustomShape 1"/>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fld id="{69770323-F221-49D2-9DA0-134ECDEA1F65}" type="slidenum">
              <a:rPr lang="ca-ES" sz="1800" b="0" strike="noStrike" spc="-1">
                <a:solidFill>
                  <a:srgbClr val="000000"/>
                </a:solidFill>
                <a:uFill>
                  <a:solidFill>
                    <a:srgbClr val="FFFFFF"/>
                  </a:solidFill>
                </a:uFill>
                <a:latin typeface="Arial"/>
              </a:rPr>
              <a:t>16</a:t>
            </a:fld>
            <a:endParaRPr lang="ca-ES" sz="1800" b="0" strike="noStrike" spc="-1">
              <a:solidFill>
                <a:srgbClr val="000000"/>
              </a:solidFill>
              <a:uFill>
                <a:solidFill>
                  <a:srgbClr val="FFFFFF"/>
                </a:solidFill>
              </a:uFill>
              <a:latin typeface="Arial"/>
            </a:endParaRPr>
          </a:p>
        </p:txBody>
      </p:sp>
      <p:sp>
        <p:nvSpPr>
          <p:cNvPr id="150" name="PlaceHolder 2"/>
          <p:cNvSpPr>
            <a:spLocks noGrp="1"/>
          </p:cNvSpPr>
          <p:nvPr>
            <p:ph type="body"/>
          </p:nvPr>
        </p:nvSpPr>
        <p:spPr>
          <a:xfrm>
            <a:off x="756000" y="5078520"/>
            <a:ext cx="6046200" cy="4809600"/>
          </a:xfrm>
          <a:prstGeom prst="rect">
            <a:avLst/>
          </a:prstGeom>
        </p:spPr>
        <p:txBody>
          <a:bodyPr lIns="0" tIns="0" rIns="0" bIns="0"/>
          <a:lstStyle/>
          <a:p>
            <a:endParaRPr lang="ca-ES" sz="2000" b="0" strike="noStrike" spc="-1">
              <a:solidFill>
                <a:srgbClr val="000000"/>
              </a:solidFill>
              <a:uFill>
                <a:solidFill>
                  <a:srgbClr val="FFFFFF"/>
                </a:solidFill>
              </a:uFill>
              <a:latin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CustomShape 1"/>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fld id="{34F87BE0-BEA3-42B8-AAAE-83ED10EBBEA2}" type="slidenum">
              <a:rPr lang="ca-ES" sz="1800" b="0" strike="noStrike" spc="-1">
                <a:solidFill>
                  <a:srgbClr val="000000"/>
                </a:solidFill>
                <a:uFill>
                  <a:solidFill>
                    <a:srgbClr val="FFFFFF"/>
                  </a:solidFill>
                </a:uFill>
                <a:latin typeface="Arial"/>
              </a:rPr>
              <a:t>17</a:t>
            </a:fld>
            <a:endParaRPr lang="ca-ES" sz="1800" b="0" strike="noStrike" spc="-1">
              <a:solidFill>
                <a:srgbClr val="000000"/>
              </a:solidFill>
              <a:uFill>
                <a:solidFill>
                  <a:srgbClr val="FFFFFF"/>
                </a:solidFill>
              </a:uFill>
              <a:latin typeface="Arial"/>
            </a:endParaRPr>
          </a:p>
        </p:txBody>
      </p:sp>
      <p:sp>
        <p:nvSpPr>
          <p:cNvPr id="152" name="PlaceHolder 2"/>
          <p:cNvSpPr>
            <a:spLocks noGrp="1"/>
          </p:cNvSpPr>
          <p:nvPr>
            <p:ph type="body"/>
          </p:nvPr>
        </p:nvSpPr>
        <p:spPr>
          <a:xfrm>
            <a:off x="756000" y="5078520"/>
            <a:ext cx="6046200" cy="4809600"/>
          </a:xfrm>
          <a:prstGeom prst="rect">
            <a:avLst/>
          </a:prstGeom>
        </p:spPr>
        <p:txBody>
          <a:bodyPr lIns="0" tIns="0" rIns="0" bIns="0"/>
          <a:lstStyle/>
          <a:p>
            <a:endParaRPr lang="ca-ES" sz="2000" b="0" strike="noStrike" spc="-1">
              <a:solidFill>
                <a:srgbClr val="000000"/>
              </a:solidFill>
              <a:uFill>
                <a:solidFill>
                  <a:srgbClr val="FFFFFF"/>
                </a:solidFill>
              </a:uFill>
              <a:latin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CustomShape 1"/>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fld id="{86778064-9317-4A3D-A60F-34579AFE1965}" type="slidenum">
              <a:rPr lang="ca-ES" sz="1800" b="0" strike="noStrike" spc="-1">
                <a:solidFill>
                  <a:srgbClr val="000000"/>
                </a:solidFill>
                <a:uFill>
                  <a:solidFill>
                    <a:srgbClr val="FFFFFF"/>
                  </a:solidFill>
                </a:uFill>
                <a:latin typeface="Arial"/>
              </a:rPr>
              <a:t>18</a:t>
            </a:fld>
            <a:endParaRPr lang="ca-ES" sz="1800" b="0" strike="noStrike" spc="-1">
              <a:solidFill>
                <a:srgbClr val="000000"/>
              </a:solidFill>
              <a:uFill>
                <a:solidFill>
                  <a:srgbClr val="FFFFFF"/>
                </a:solidFill>
              </a:uFill>
              <a:latin typeface="Arial"/>
            </a:endParaRPr>
          </a:p>
        </p:txBody>
      </p:sp>
      <p:sp>
        <p:nvSpPr>
          <p:cNvPr id="154" name="PlaceHolder 2"/>
          <p:cNvSpPr>
            <a:spLocks noGrp="1"/>
          </p:cNvSpPr>
          <p:nvPr>
            <p:ph type="body"/>
          </p:nvPr>
        </p:nvSpPr>
        <p:spPr>
          <a:xfrm>
            <a:off x="756000" y="5078520"/>
            <a:ext cx="6046200" cy="4809600"/>
          </a:xfrm>
          <a:prstGeom prst="rect">
            <a:avLst/>
          </a:prstGeom>
        </p:spPr>
        <p:txBody>
          <a:bodyPr lIns="0" tIns="0" rIns="0" bIns="0"/>
          <a:lstStyle/>
          <a:p>
            <a:endParaRPr lang="ca-ES" sz="2000" b="0" strike="noStrike" spc="-1">
              <a:solidFill>
                <a:srgbClr val="000000"/>
              </a:solidFill>
              <a:uFill>
                <a:solidFill>
                  <a:srgbClr val="FFFFFF"/>
                </a:solidFill>
              </a:uFill>
              <a:latin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CustomShape 1"/>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fld id="{11B251D7-5B13-415D-823D-631B46113425}" type="slidenum">
              <a:rPr lang="ca-ES" sz="1800" b="0" strike="noStrike" spc="-1">
                <a:solidFill>
                  <a:srgbClr val="000000"/>
                </a:solidFill>
                <a:uFill>
                  <a:solidFill>
                    <a:srgbClr val="FFFFFF"/>
                  </a:solidFill>
                </a:uFill>
                <a:latin typeface="Arial"/>
              </a:rPr>
              <a:t>19</a:t>
            </a:fld>
            <a:endParaRPr lang="ca-ES" sz="1800" b="0" strike="noStrike" spc="-1">
              <a:solidFill>
                <a:srgbClr val="000000"/>
              </a:solidFill>
              <a:uFill>
                <a:solidFill>
                  <a:srgbClr val="FFFFFF"/>
                </a:solidFill>
              </a:uFill>
              <a:latin typeface="Arial"/>
            </a:endParaRPr>
          </a:p>
        </p:txBody>
      </p:sp>
      <p:sp>
        <p:nvSpPr>
          <p:cNvPr id="156" name="PlaceHolder 2"/>
          <p:cNvSpPr>
            <a:spLocks noGrp="1"/>
          </p:cNvSpPr>
          <p:nvPr>
            <p:ph type="body"/>
          </p:nvPr>
        </p:nvSpPr>
        <p:spPr>
          <a:xfrm>
            <a:off x="756000" y="5078520"/>
            <a:ext cx="6046200" cy="4809600"/>
          </a:xfrm>
          <a:prstGeom prst="rect">
            <a:avLst/>
          </a:prstGeom>
        </p:spPr>
        <p:txBody>
          <a:bodyPr lIns="0" tIns="0" rIns="0" bIns="0"/>
          <a:lstStyle/>
          <a:p>
            <a:endParaRPr lang="ca-ES" sz="2000" b="0" strike="noStrike" spc="-1">
              <a:solidFill>
                <a:srgbClr val="000000"/>
              </a:solidFill>
              <a:uFill>
                <a:solidFill>
                  <a:srgbClr val="FFFFFF"/>
                </a:solidFill>
              </a:uFill>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CustomShape 1"/>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fld id="{072A0B19-B954-4FA2-A44D-F6101E596FC5}" type="slidenum">
              <a:rPr lang="ca-ES" sz="1800" b="0" strike="noStrike" spc="-1">
                <a:solidFill>
                  <a:srgbClr val="000000"/>
                </a:solidFill>
                <a:uFill>
                  <a:solidFill>
                    <a:srgbClr val="FFFFFF"/>
                  </a:solidFill>
                </a:uFill>
                <a:latin typeface="Arial"/>
              </a:rPr>
              <a:t>2</a:t>
            </a:fld>
            <a:endParaRPr lang="ca-ES" sz="1800" b="0" strike="noStrike" spc="-1">
              <a:solidFill>
                <a:srgbClr val="000000"/>
              </a:solidFill>
              <a:uFill>
                <a:solidFill>
                  <a:srgbClr val="FFFFFF"/>
                </a:solidFill>
              </a:uFill>
              <a:latin typeface="Arial"/>
            </a:endParaRPr>
          </a:p>
        </p:txBody>
      </p:sp>
      <p:sp>
        <p:nvSpPr>
          <p:cNvPr id="122" name="PlaceHolder 2"/>
          <p:cNvSpPr>
            <a:spLocks noGrp="1"/>
          </p:cNvSpPr>
          <p:nvPr>
            <p:ph type="body"/>
          </p:nvPr>
        </p:nvSpPr>
        <p:spPr>
          <a:xfrm>
            <a:off x="756000" y="5078520"/>
            <a:ext cx="6046200" cy="4809600"/>
          </a:xfrm>
          <a:prstGeom prst="rect">
            <a:avLst/>
          </a:prstGeom>
        </p:spPr>
        <p:txBody>
          <a:bodyPr lIns="0" tIns="0" rIns="0" bIns="0"/>
          <a:lstStyle/>
          <a:p>
            <a:endParaRPr lang="ca-ES" sz="2000" b="0" strike="noStrike" spc="-1">
              <a:solidFill>
                <a:srgbClr val="000000"/>
              </a:solidFill>
              <a:uFill>
                <a:solidFill>
                  <a:srgbClr val="FFFFFF"/>
                </a:solidFill>
              </a:uFill>
              <a:latin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CustomShape 1"/>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fld id="{11B251D7-5B13-415D-823D-631B46113425}" type="slidenum">
              <a:rPr lang="ca-ES" sz="1800" b="0" strike="noStrike" spc="-1">
                <a:solidFill>
                  <a:srgbClr val="000000"/>
                </a:solidFill>
                <a:uFill>
                  <a:solidFill>
                    <a:srgbClr val="FFFFFF"/>
                  </a:solidFill>
                </a:uFill>
                <a:latin typeface="Arial"/>
              </a:rPr>
              <a:t>20</a:t>
            </a:fld>
            <a:endParaRPr lang="ca-ES" sz="1800" b="0" strike="noStrike" spc="-1">
              <a:solidFill>
                <a:srgbClr val="000000"/>
              </a:solidFill>
              <a:uFill>
                <a:solidFill>
                  <a:srgbClr val="FFFFFF"/>
                </a:solidFill>
              </a:uFill>
              <a:latin typeface="Arial"/>
            </a:endParaRPr>
          </a:p>
        </p:txBody>
      </p:sp>
      <p:sp>
        <p:nvSpPr>
          <p:cNvPr id="156" name="PlaceHolder 2"/>
          <p:cNvSpPr>
            <a:spLocks noGrp="1"/>
          </p:cNvSpPr>
          <p:nvPr>
            <p:ph type="body"/>
          </p:nvPr>
        </p:nvSpPr>
        <p:spPr>
          <a:xfrm>
            <a:off x="756000" y="5078520"/>
            <a:ext cx="6046200" cy="4809600"/>
          </a:xfrm>
          <a:prstGeom prst="rect">
            <a:avLst/>
          </a:prstGeom>
        </p:spPr>
        <p:txBody>
          <a:bodyPr lIns="0" tIns="0" rIns="0" bIns="0"/>
          <a:lstStyle/>
          <a:p>
            <a:endParaRPr lang="ca-ES" sz="20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9034688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CustomShape 1"/>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fld id="{11B251D7-5B13-415D-823D-631B46113425}" type="slidenum">
              <a:rPr lang="ca-ES" sz="1800" b="0" strike="noStrike" spc="-1">
                <a:solidFill>
                  <a:srgbClr val="000000"/>
                </a:solidFill>
                <a:uFill>
                  <a:solidFill>
                    <a:srgbClr val="FFFFFF"/>
                  </a:solidFill>
                </a:uFill>
                <a:latin typeface="Arial"/>
              </a:rPr>
              <a:t>21</a:t>
            </a:fld>
            <a:endParaRPr lang="ca-ES" sz="1800" b="0" strike="noStrike" spc="-1">
              <a:solidFill>
                <a:srgbClr val="000000"/>
              </a:solidFill>
              <a:uFill>
                <a:solidFill>
                  <a:srgbClr val="FFFFFF"/>
                </a:solidFill>
              </a:uFill>
              <a:latin typeface="Arial"/>
            </a:endParaRPr>
          </a:p>
        </p:txBody>
      </p:sp>
      <p:sp>
        <p:nvSpPr>
          <p:cNvPr id="156" name="PlaceHolder 2"/>
          <p:cNvSpPr>
            <a:spLocks noGrp="1"/>
          </p:cNvSpPr>
          <p:nvPr>
            <p:ph type="body"/>
          </p:nvPr>
        </p:nvSpPr>
        <p:spPr>
          <a:xfrm>
            <a:off x="756000" y="5078520"/>
            <a:ext cx="6046200" cy="4809600"/>
          </a:xfrm>
          <a:prstGeom prst="rect">
            <a:avLst/>
          </a:prstGeom>
        </p:spPr>
        <p:txBody>
          <a:bodyPr lIns="0" tIns="0" rIns="0" bIns="0"/>
          <a:lstStyle/>
          <a:p>
            <a:endParaRPr lang="ca-ES" sz="20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9533438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CustomShape 1"/>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fld id="{8FDE130F-1362-4F97-9A3E-68F667E98EED}" type="slidenum">
              <a:rPr lang="ca-ES" sz="1800" b="0" strike="noStrike" spc="-1">
                <a:solidFill>
                  <a:srgbClr val="000000"/>
                </a:solidFill>
                <a:uFill>
                  <a:solidFill>
                    <a:srgbClr val="FFFFFF"/>
                  </a:solidFill>
                </a:uFill>
                <a:latin typeface="Arial"/>
              </a:rPr>
              <a:t>22</a:t>
            </a:fld>
            <a:endParaRPr lang="ca-ES" sz="1800" b="0" strike="noStrike" spc="-1">
              <a:solidFill>
                <a:srgbClr val="000000"/>
              </a:solidFill>
              <a:uFill>
                <a:solidFill>
                  <a:srgbClr val="FFFFFF"/>
                </a:solidFill>
              </a:uFill>
              <a:latin typeface="Arial"/>
            </a:endParaRPr>
          </a:p>
        </p:txBody>
      </p:sp>
      <p:sp>
        <p:nvSpPr>
          <p:cNvPr id="158" name="PlaceHolder 2"/>
          <p:cNvSpPr>
            <a:spLocks noGrp="1"/>
          </p:cNvSpPr>
          <p:nvPr>
            <p:ph type="body"/>
          </p:nvPr>
        </p:nvSpPr>
        <p:spPr>
          <a:xfrm>
            <a:off x="756000" y="5078520"/>
            <a:ext cx="6046200" cy="4809600"/>
          </a:xfrm>
          <a:prstGeom prst="rect">
            <a:avLst/>
          </a:prstGeom>
        </p:spPr>
        <p:txBody>
          <a:bodyPr lIns="0" tIns="0" rIns="0" bIns="0"/>
          <a:lstStyle/>
          <a:p>
            <a:endParaRPr lang="ca-ES" sz="2000" b="0" strike="noStrike" spc="-1">
              <a:solidFill>
                <a:srgbClr val="000000"/>
              </a:solidFill>
              <a:uFill>
                <a:solidFill>
                  <a:srgbClr val="FFFFFF"/>
                </a:solidFill>
              </a:uFill>
              <a:latin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CustomShape 1"/>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fld id="{19B44050-B9B3-4640-81C8-B0D0030B66F3}" type="slidenum">
              <a:rPr lang="ca-ES" sz="1800" b="0" strike="noStrike" spc="-1">
                <a:solidFill>
                  <a:srgbClr val="000000"/>
                </a:solidFill>
                <a:uFill>
                  <a:solidFill>
                    <a:srgbClr val="FFFFFF"/>
                  </a:solidFill>
                </a:uFill>
                <a:latin typeface="Arial"/>
              </a:rPr>
              <a:t>23</a:t>
            </a:fld>
            <a:endParaRPr lang="ca-ES" sz="1800" b="0" strike="noStrike" spc="-1">
              <a:solidFill>
                <a:srgbClr val="000000"/>
              </a:solidFill>
              <a:uFill>
                <a:solidFill>
                  <a:srgbClr val="FFFFFF"/>
                </a:solidFill>
              </a:uFill>
              <a:latin typeface="Arial"/>
            </a:endParaRPr>
          </a:p>
        </p:txBody>
      </p:sp>
      <p:sp>
        <p:nvSpPr>
          <p:cNvPr id="160" name="PlaceHolder 2"/>
          <p:cNvSpPr>
            <a:spLocks noGrp="1"/>
          </p:cNvSpPr>
          <p:nvPr>
            <p:ph type="body"/>
          </p:nvPr>
        </p:nvSpPr>
        <p:spPr>
          <a:xfrm>
            <a:off x="756000" y="5078520"/>
            <a:ext cx="6046200" cy="4809600"/>
          </a:xfrm>
          <a:prstGeom prst="rect">
            <a:avLst/>
          </a:prstGeom>
        </p:spPr>
        <p:txBody>
          <a:bodyPr lIns="0" tIns="0" rIns="0" bIns="0"/>
          <a:lstStyle/>
          <a:p>
            <a:endParaRPr lang="ca-ES" sz="2000" b="0" strike="noStrike" spc="-1">
              <a:solidFill>
                <a:srgbClr val="000000"/>
              </a:solidFill>
              <a:uFill>
                <a:solidFill>
                  <a:srgbClr val="FFFFFF"/>
                </a:solidFill>
              </a:uFill>
              <a:latin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CustomShape 1"/>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fld id="{19B44050-B9B3-4640-81C8-B0D0030B66F3}" type="slidenum">
              <a:rPr lang="ca-ES" sz="1800" b="0" strike="noStrike" spc="-1">
                <a:solidFill>
                  <a:srgbClr val="000000"/>
                </a:solidFill>
                <a:uFill>
                  <a:solidFill>
                    <a:srgbClr val="FFFFFF"/>
                  </a:solidFill>
                </a:uFill>
                <a:latin typeface="Arial"/>
              </a:rPr>
              <a:t>24</a:t>
            </a:fld>
            <a:endParaRPr lang="ca-ES" sz="1800" b="0" strike="noStrike" spc="-1">
              <a:solidFill>
                <a:srgbClr val="000000"/>
              </a:solidFill>
              <a:uFill>
                <a:solidFill>
                  <a:srgbClr val="FFFFFF"/>
                </a:solidFill>
              </a:uFill>
              <a:latin typeface="Arial"/>
            </a:endParaRPr>
          </a:p>
        </p:txBody>
      </p:sp>
      <p:sp>
        <p:nvSpPr>
          <p:cNvPr id="160" name="PlaceHolder 2"/>
          <p:cNvSpPr>
            <a:spLocks noGrp="1"/>
          </p:cNvSpPr>
          <p:nvPr>
            <p:ph type="body"/>
          </p:nvPr>
        </p:nvSpPr>
        <p:spPr>
          <a:xfrm>
            <a:off x="756000" y="5078520"/>
            <a:ext cx="6046200" cy="4809600"/>
          </a:xfrm>
          <a:prstGeom prst="rect">
            <a:avLst/>
          </a:prstGeom>
        </p:spPr>
        <p:txBody>
          <a:bodyPr lIns="0" tIns="0" rIns="0" bIns="0"/>
          <a:lstStyle/>
          <a:p>
            <a:endParaRPr lang="ca-ES" sz="20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6904972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CustomShape 1"/>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fld id="{ED866D51-6ED9-4E80-8782-3550763EBD9D}" type="slidenum">
              <a:rPr lang="ca-ES" sz="1800" b="0" strike="noStrike" spc="-1">
                <a:solidFill>
                  <a:srgbClr val="000000"/>
                </a:solidFill>
                <a:uFill>
                  <a:solidFill>
                    <a:srgbClr val="FFFFFF"/>
                  </a:solidFill>
                </a:uFill>
                <a:latin typeface="Arial"/>
              </a:rPr>
              <a:t>25</a:t>
            </a:fld>
            <a:endParaRPr lang="ca-ES" sz="1800" b="0" strike="noStrike" spc="-1">
              <a:solidFill>
                <a:srgbClr val="000000"/>
              </a:solidFill>
              <a:uFill>
                <a:solidFill>
                  <a:srgbClr val="FFFFFF"/>
                </a:solidFill>
              </a:uFill>
              <a:latin typeface="Arial"/>
            </a:endParaRPr>
          </a:p>
        </p:txBody>
      </p:sp>
      <p:sp>
        <p:nvSpPr>
          <p:cNvPr id="162" name="PlaceHolder 2"/>
          <p:cNvSpPr>
            <a:spLocks noGrp="1"/>
          </p:cNvSpPr>
          <p:nvPr>
            <p:ph type="body"/>
          </p:nvPr>
        </p:nvSpPr>
        <p:spPr>
          <a:xfrm>
            <a:off x="756000" y="5078520"/>
            <a:ext cx="6046200" cy="4809600"/>
          </a:xfrm>
          <a:prstGeom prst="rect">
            <a:avLst/>
          </a:prstGeom>
        </p:spPr>
        <p:txBody>
          <a:bodyPr lIns="0" tIns="0" rIns="0" bIns="0"/>
          <a:lstStyle/>
          <a:p>
            <a:endParaRPr lang="ca-ES" sz="2000" b="0" strike="noStrike" spc="-1">
              <a:solidFill>
                <a:srgbClr val="000000"/>
              </a:solidFill>
              <a:uFill>
                <a:solidFill>
                  <a:srgbClr val="FFFFFF"/>
                </a:solidFill>
              </a:uFill>
              <a:latin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CustomShape 1"/>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fld id="{8BD5164A-4D08-4EFB-B5A9-AE94979233BF}" type="slidenum">
              <a:rPr lang="ca-ES" sz="1800" b="0" strike="noStrike" spc="-1">
                <a:solidFill>
                  <a:srgbClr val="000000"/>
                </a:solidFill>
                <a:uFill>
                  <a:solidFill>
                    <a:srgbClr val="FFFFFF"/>
                  </a:solidFill>
                </a:uFill>
                <a:latin typeface="Arial"/>
              </a:rPr>
              <a:t>26</a:t>
            </a:fld>
            <a:endParaRPr lang="ca-ES" sz="1800" b="0" strike="noStrike" spc="-1">
              <a:solidFill>
                <a:srgbClr val="000000"/>
              </a:solidFill>
              <a:uFill>
                <a:solidFill>
                  <a:srgbClr val="FFFFFF"/>
                </a:solidFill>
              </a:uFill>
              <a:latin typeface="Arial"/>
            </a:endParaRPr>
          </a:p>
        </p:txBody>
      </p:sp>
      <p:sp>
        <p:nvSpPr>
          <p:cNvPr id="164" name="PlaceHolder 2"/>
          <p:cNvSpPr>
            <a:spLocks noGrp="1"/>
          </p:cNvSpPr>
          <p:nvPr>
            <p:ph type="body"/>
          </p:nvPr>
        </p:nvSpPr>
        <p:spPr>
          <a:xfrm>
            <a:off x="756000" y="5078520"/>
            <a:ext cx="6046200" cy="4809600"/>
          </a:xfrm>
          <a:prstGeom prst="rect">
            <a:avLst/>
          </a:prstGeom>
        </p:spPr>
        <p:txBody>
          <a:bodyPr lIns="0" tIns="0" rIns="0" bIns="0"/>
          <a:lstStyle/>
          <a:p>
            <a:endParaRPr lang="ca-ES" sz="2000" b="0" strike="noStrike" spc="-1">
              <a:solidFill>
                <a:srgbClr val="000000"/>
              </a:solidFill>
              <a:uFill>
                <a:solidFill>
                  <a:srgbClr val="FFFFFF"/>
                </a:solidFill>
              </a:uFill>
              <a:latin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CustomShape 1"/>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fld id="{85582B32-AD24-4BDC-A560-FD9DF8354185}" type="slidenum">
              <a:rPr lang="ca-ES" sz="1800" b="0" strike="noStrike" spc="-1">
                <a:solidFill>
                  <a:srgbClr val="000000"/>
                </a:solidFill>
                <a:uFill>
                  <a:solidFill>
                    <a:srgbClr val="FFFFFF"/>
                  </a:solidFill>
                </a:uFill>
                <a:latin typeface="Arial"/>
              </a:rPr>
              <a:t>27</a:t>
            </a:fld>
            <a:endParaRPr lang="ca-ES" sz="1800" b="0" strike="noStrike" spc="-1">
              <a:solidFill>
                <a:srgbClr val="000000"/>
              </a:solidFill>
              <a:uFill>
                <a:solidFill>
                  <a:srgbClr val="FFFFFF"/>
                </a:solidFill>
              </a:uFill>
              <a:latin typeface="Arial"/>
            </a:endParaRPr>
          </a:p>
        </p:txBody>
      </p:sp>
      <p:sp>
        <p:nvSpPr>
          <p:cNvPr id="166" name="PlaceHolder 2"/>
          <p:cNvSpPr>
            <a:spLocks noGrp="1"/>
          </p:cNvSpPr>
          <p:nvPr>
            <p:ph type="body"/>
          </p:nvPr>
        </p:nvSpPr>
        <p:spPr>
          <a:xfrm>
            <a:off x="756000" y="5078520"/>
            <a:ext cx="6046200" cy="4809600"/>
          </a:xfrm>
          <a:prstGeom prst="rect">
            <a:avLst/>
          </a:prstGeom>
        </p:spPr>
        <p:txBody>
          <a:bodyPr lIns="0" tIns="0" rIns="0" bIns="0"/>
          <a:lstStyle/>
          <a:p>
            <a:endParaRPr lang="ca-ES" sz="2000" b="0" strike="noStrike" spc="-1">
              <a:solidFill>
                <a:srgbClr val="000000"/>
              </a:solidFill>
              <a:uFill>
                <a:solidFill>
                  <a:srgbClr val="FFFFFF"/>
                </a:solidFill>
              </a:uFill>
              <a:latin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CustomShape 1"/>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fld id="{4A8F22CE-FDD1-4E57-BDE2-9699DDDF5B7C}" type="slidenum">
              <a:rPr lang="ca-ES" sz="1800" b="0" strike="noStrike" spc="-1">
                <a:solidFill>
                  <a:srgbClr val="000000"/>
                </a:solidFill>
                <a:uFill>
                  <a:solidFill>
                    <a:srgbClr val="FFFFFF"/>
                  </a:solidFill>
                </a:uFill>
                <a:latin typeface="Arial"/>
              </a:rPr>
              <a:t>28</a:t>
            </a:fld>
            <a:endParaRPr lang="ca-ES" sz="1800" b="0" strike="noStrike" spc="-1">
              <a:solidFill>
                <a:srgbClr val="000000"/>
              </a:solidFill>
              <a:uFill>
                <a:solidFill>
                  <a:srgbClr val="FFFFFF"/>
                </a:solidFill>
              </a:uFill>
              <a:latin typeface="Arial"/>
            </a:endParaRPr>
          </a:p>
        </p:txBody>
      </p:sp>
      <p:sp>
        <p:nvSpPr>
          <p:cNvPr id="168" name="PlaceHolder 2"/>
          <p:cNvSpPr>
            <a:spLocks noGrp="1"/>
          </p:cNvSpPr>
          <p:nvPr>
            <p:ph type="body"/>
          </p:nvPr>
        </p:nvSpPr>
        <p:spPr>
          <a:xfrm>
            <a:off x="756000" y="5078520"/>
            <a:ext cx="6046200" cy="4809600"/>
          </a:xfrm>
          <a:prstGeom prst="rect">
            <a:avLst/>
          </a:prstGeom>
        </p:spPr>
        <p:txBody>
          <a:bodyPr lIns="0" tIns="0" rIns="0" bIns="0"/>
          <a:lstStyle/>
          <a:p>
            <a:endParaRPr lang="ca-ES" sz="20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7940963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CustomShape 1"/>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fld id="{4A8F22CE-FDD1-4E57-BDE2-9699DDDF5B7C}" type="slidenum">
              <a:rPr lang="ca-ES" sz="1800" b="0" strike="noStrike" spc="-1">
                <a:solidFill>
                  <a:srgbClr val="000000"/>
                </a:solidFill>
                <a:uFill>
                  <a:solidFill>
                    <a:srgbClr val="FFFFFF"/>
                  </a:solidFill>
                </a:uFill>
                <a:latin typeface="Arial"/>
              </a:rPr>
              <a:t>29</a:t>
            </a:fld>
            <a:endParaRPr lang="ca-ES" sz="1800" b="0" strike="noStrike" spc="-1">
              <a:solidFill>
                <a:srgbClr val="000000"/>
              </a:solidFill>
              <a:uFill>
                <a:solidFill>
                  <a:srgbClr val="FFFFFF"/>
                </a:solidFill>
              </a:uFill>
              <a:latin typeface="Arial"/>
            </a:endParaRPr>
          </a:p>
        </p:txBody>
      </p:sp>
      <p:sp>
        <p:nvSpPr>
          <p:cNvPr id="168" name="PlaceHolder 2"/>
          <p:cNvSpPr>
            <a:spLocks noGrp="1"/>
          </p:cNvSpPr>
          <p:nvPr>
            <p:ph type="body"/>
          </p:nvPr>
        </p:nvSpPr>
        <p:spPr>
          <a:xfrm>
            <a:off x="756000" y="5078520"/>
            <a:ext cx="6046200" cy="4809600"/>
          </a:xfrm>
          <a:prstGeom prst="rect">
            <a:avLst/>
          </a:prstGeom>
        </p:spPr>
        <p:txBody>
          <a:bodyPr lIns="0" tIns="0" rIns="0" bIns="0"/>
          <a:lstStyle/>
          <a:p>
            <a:endParaRPr lang="ca-ES" sz="2000" b="0" strike="noStrike" spc="-1">
              <a:solidFill>
                <a:srgbClr val="000000"/>
              </a:solidFill>
              <a:uFill>
                <a:solidFill>
                  <a:srgbClr val="FFFFFF"/>
                </a:solidFill>
              </a:uFill>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CustomShape 1"/>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fld id="{2A0A44A6-05D5-4264-A228-6A1A76897613}" type="slidenum">
              <a:rPr lang="ca-ES" sz="1800" b="0" strike="noStrike" spc="-1">
                <a:solidFill>
                  <a:srgbClr val="000000"/>
                </a:solidFill>
                <a:uFill>
                  <a:solidFill>
                    <a:srgbClr val="FFFFFF"/>
                  </a:solidFill>
                </a:uFill>
                <a:latin typeface="Arial"/>
              </a:rPr>
              <a:t>3</a:t>
            </a:fld>
            <a:endParaRPr lang="ca-ES" sz="1800" b="0" strike="noStrike" spc="-1">
              <a:solidFill>
                <a:srgbClr val="000000"/>
              </a:solidFill>
              <a:uFill>
                <a:solidFill>
                  <a:srgbClr val="FFFFFF"/>
                </a:solidFill>
              </a:uFill>
              <a:latin typeface="Arial"/>
            </a:endParaRPr>
          </a:p>
        </p:txBody>
      </p:sp>
      <p:sp>
        <p:nvSpPr>
          <p:cNvPr id="124" name="PlaceHolder 2"/>
          <p:cNvSpPr>
            <a:spLocks noGrp="1"/>
          </p:cNvSpPr>
          <p:nvPr>
            <p:ph type="body"/>
          </p:nvPr>
        </p:nvSpPr>
        <p:spPr>
          <a:xfrm>
            <a:off x="756000" y="5078520"/>
            <a:ext cx="6046200" cy="4809600"/>
          </a:xfrm>
          <a:prstGeom prst="rect">
            <a:avLst/>
          </a:prstGeom>
        </p:spPr>
        <p:txBody>
          <a:bodyPr lIns="0" tIns="0" rIns="0" bIns="0"/>
          <a:lstStyle/>
          <a:p>
            <a:endParaRPr lang="ca-ES" sz="2000" b="0" strike="noStrike" spc="-1">
              <a:solidFill>
                <a:srgbClr val="000000"/>
              </a:solidFill>
              <a:uFill>
                <a:solidFill>
                  <a:srgbClr val="FFFFFF"/>
                </a:solidFill>
              </a:uFill>
              <a:latin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CustomShape 1"/>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fld id="{E6F9FCA4-733A-4CCB-9075-E07224C40B9C}" type="slidenum">
              <a:rPr lang="ca-ES" sz="1800" b="0" strike="noStrike" spc="-1">
                <a:solidFill>
                  <a:srgbClr val="000000"/>
                </a:solidFill>
                <a:uFill>
                  <a:solidFill>
                    <a:srgbClr val="FFFFFF"/>
                  </a:solidFill>
                </a:uFill>
                <a:latin typeface="Arial"/>
              </a:rPr>
              <a:t>30</a:t>
            </a:fld>
            <a:endParaRPr lang="ca-ES" sz="1800" b="0" strike="noStrike" spc="-1">
              <a:solidFill>
                <a:srgbClr val="000000"/>
              </a:solidFill>
              <a:uFill>
                <a:solidFill>
                  <a:srgbClr val="FFFFFF"/>
                </a:solidFill>
              </a:uFill>
              <a:latin typeface="Arial"/>
            </a:endParaRPr>
          </a:p>
        </p:txBody>
      </p:sp>
      <p:sp>
        <p:nvSpPr>
          <p:cNvPr id="170" name="PlaceHolder 2"/>
          <p:cNvSpPr>
            <a:spLocks noGrp="1"/>
          </p:cNvSpPr>
          <p:nvPr>
            <p:ph type="body"/>
          </p:nvPr>
        </p:nvSpPr>
        <p:spPr>
          <a:xfrm>
            <a:off x="756000" y="5078520"/>
            <a:ext cx="6046200" cy="4809600"/>
          </a:xfrm>
          <a:prstGeom prst="rect">
            <a:avLst/>
          </a:prstGeom>
        </p:spPr>
        <p:txBody>
          <a:bodyPr lIns="0" tIns="0" rIns="0" bIns="0"/>
          <a:lstStyle/>
          <a:p>
            <a:endParaRPr lang="ca-ES" sz="2000" b="0" strike="noStrike" spc="-1">
              <a:solidFill>
                <a:srgbClr val="000000"/>
              </a:solidFill>
              <a:uFill>
                <a:solidFill>
                  <a:srgbClr val="FFFFFF"/>
                </a:solidFill>
              </a:uFill>
              <a:latin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CustomShape 1"/>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fld id="{E6F9FCA4-733A-4CCB-9075-E07224C40B9C}" type="slidenum">
              <a:rPr lang="ca-ES" sz="1800" b="0" strike="noStrike" spc="-1">
                <a:solidFill>
                  <a:srgbClr val="000000"/>
                </a:solidFill>
                <a:uFill>
                  <a:solidFill>
                    <a:srgbClr val="FFFFFF"/>
                  </a:solidFill>
                </a:uFill>
                <a:latin typeface="Arial"/>
              </a:rPr>
              <a:t>31</a:t>
            </a:fld>
            <a:endParaRPr lang="ca-ES" sz="1800" b="0" strike="noStrike" spc="-1">
              <a:solidFill>
                <a:srgbClr val="000000"/>
              </a:solidFill>
              <a:uFill>
                <a:solidFill>
                  <a:srgbClr val="FFFFFF"/>
                </a:solidFill>
              </a:uFill>
              <a:latin typeface="Arial"/>
            </a:endParaRPr>
          </a:p>
        </p:txBody>
      </p:sp>
      <p:sp>
        <p:nvSpPr>
          <p:cNvPr id="170" name="PlaceHolder 2"/>
          <p:cNvSpPr>
            <a:spLocks noGrp="1"/>
          </p:cNvSpPr>
          <p:nvPr>
            <p:ph type="body"/>
          </p:nvPr>
        </p:nvSpPr>
        <p:spPr>
          <a:xfrm>
            <a:off x="756000" y="5078520"/>
            <a:ext cx="6046200" cy="4809600"/>
          </a:xfrm>
          <a:prstGeom prst="rect">
            <a:avLst/>
          </a:prstGeom>
        </p:spPr>
        <p:txBody>
          <a:bodyPr lIns="0" tIns="0" rIns="0" bIns="0"/>
          <a:lstStyle/>
          <a:p>
            <a:endParaRPr lang="ca-ES" sz="20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2058144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CustomShape 1"/>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fld id="{E6F9FCA4-733A-4CCB-9075-E07224C40B9C}" type="slidenum">
              <a:rPr lang="ca-ES" sz="1800" b="0" strike="noStrike" spc="-1">
                <a:solidFill>
                  <a:srgbClr val="000000"/>
                </a:solidFill>
                <a:uFill>
                  <a:solidFill>
                    <a:srgbClr val="FFFFFF"/>
                  </a:solidFill>
                </a:uFill>
                <a:latin typeface="Arial"/>
              </a:rPr>
              <a:t>32</a:t>
            </a:fld>
            <a:endParaRPr lang="ca-ES" sz="1800" b="0" strike="noStrike" spc="-1">
              <a:solidFill>
                <a:srgbClr val="000000"/>
              </a:solidFill>
              <a:uFill>
                <a:solidFill>
                  <a:srgbClr val="FFFFFF"/>
                </a:solidFill>
              </a:uFill>
              <a:latin typeface="Arial"/>
            </a:endParaRPr>
          </a:p>
        </p:txBody>
      </p:sp>
      <p:sp>
        <p:nvSpPr>
          <p:cNvPr id="170" name="PlaceHolder 2"/>
          <p:cNvSpPr>
            <a:spLocks noGrp="1"/>
          </p:cNvSpPr>
          <p:nvPr>
            <p:ph type="body"/>
          </p:nvPr>
        </p:nvSpPr>
        <p:spPr>
          <a:xfrm>
            <a:off x="756000" y="5078520"/>
            <a:ext cx="6046200" cy="4809600"/>
          </a:xfrm>
          <a:prstGeom prst="rect">
            <a:avLst/>
          </a:prstGeom>
        </p:spPr>
        <p:txBody>
          <a:bodyPr lIns="0" tIns="0" rIns="0" bIns="0"/>
          <a:lstStyle/>
          <a:p>
            <a:endParaRPr lang="ca-ES" sz="20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1296756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CustomShape 1"/>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fld id="{100CBE51-508F-4A04-8963-6DFAD8B595A8}" type="slidenum">
              <a:rPr lang="ca-ES" sz="1800" b="0" strike="noStrike" spc="-1">
                <a:solidFill>
                  <a:srgbClr val="000000"/>
                </a:solidFill>
                <a:uFill>
                  <a:solidFill>
                    <a:srgbClr val="FFFFFF"/>
                  </a:solidFill>
                </a:uFill>
                <a:latin typeface="Arial"/>
              </a:rPr>
              <a:t>33</a:t>
            </a:fld>
            <a:endParaRPr lang="ca-ES" sz="1800" b="0" strike="noStrike" spc="-1">
              <a:solidFill>
                <a:srgbClr val="000000"/>
              </a:solidFill>
              <a:uFill>
                <a:solidFill>
                  <a:srgbClr val="FFFFFF"/>
                </a:solidFill>
              </a:uFill>
              <a:latin typeface="Arial"/>
            </a:endParaRPr>
          </a:p>
        </p:txBody>
      </p:sp>
      <p:sp>
        <p:nvSpPr>
          <p:cNvPr id="172" name="PlaceHolder 2"/>
          <p:cNvSpPr>
            <a:spLocks noGrp="1"/>
          </p:cNvSpPr>
          <p:nvPr>
            <p:ph type="body"/>
          </p:nvPr>
        </p:nvSpPr>
        <p:spPr>
          <a:xfrm>
            <a:off x="756000" y="5078520"/>
            <a:ext cx="6046200" cy="4809600"/>
          </a:xfrm>
          <a:prstGeom prst="rect">
            <a:avLst/>
          </a:prstGeom>
        </p:spPr>
        <p:txBody>
          <a:bodyPr lIns="0" tIns="0" rIns="0" bIns="0"/>
          <a:lstStyle/>
          <a:p>
            <a:endParaRPr lang="ca-ES" sz="2000" b="0" strike="noStrike" spc="-1">
              <a:solidFill>
                <a:srgbClr val="000000"/>
              </a:solidFill>
              <a:uFill>
                <a:solidFill>
                  <a:srgbClr val="FFFFFF"/>
                </a:solidFill>
              </a:uFill>
              <a:latin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CustomShape 1"/>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fld id="{100CBE51-508F-4A04-8963-6DFAD8B595A8}" type="slidenum">
              <a:rPr lang="ca-ES" sz="1800" b="0" strike="noStrike" spc="-1">
                <a:solidFill>
                  <a:srgbClr val="000000"/>
                </a:solidFill>
                <a:uFill>
                  <a:solidFill>
                    <a:srgbClr val="FFFFFF"/>
                  </a:solidFill>
                </a:uFill>
                <a:latin typeface="Arial"/>
              </a:rPr>
              <a:t>34</a:t>
            </a:fld>
            <a:endParaRPr lang="ca-ES" sz="1800" b="0" strike="noStrike" spc="-1">
              <a:solidFill>
                <a:srgbClr val="000000"/>
              </a:solidFill>
              <a:uFill>
                <a:solidFill>
                  <a:srgbClr val="FFFFFF"/>
                </a:solidFill>
              </a:uFill>
              <a:latin typeface="Arial"/>
            </a:endParaRPr>
          </a:p>
        </p:txBody>
      </p:sp>
      <p:sp>
        <p:nvSpPr>
          <p:cNvPr id="172" name="PlaceHolder 2"/>
          <p:cNvSpPr>
            <a:spLocks noGrp="1"/>
          </p:cNvSpPr>
          <p:nvPr>
            <p:ph type="body"/>
          </p:nvPr>
        </p:nvSpPr>
        <p:spPr>
          <a:xfrm>
            <a:off x="756000" y="5078520"/>
            <a:ext cx="6046200" cy="4809600"/>
          </a:xfrm>
          <a:prstGeom prst="rect">
            <a:avLst/>
          </a:prstGeom>
        </p:spPr>
        <p:txBody>
          <a:bodyPr lIns="0" tIns="0" rIns="0" bIns="0"/>
          <a:lstStyle/>
          <a:p>
            <a:endParaRPr lang="ca-ES" sz="20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3001036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CustomShape 1"/>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fld id="{1B57F696-AE04-47EA-8749-0980CA09F7FF}" type="slidenum">
              <a:rPr lang="ca-ES" sz="1800" b="0" strike="noStrike" spc="-1">
                <a:solidFill>
                  <a:srgbClr val="000000"/>
                </a:solidFill>
                <a:uFill>
                  <a:solidFill>
                    <a:srgbClr val="FFFFFF"/>
                  </a:solidFill>
                </a:uFill>
                <a:latin typeface="Arial"/>
              </a:rPr>
              <a:t>35</a:t>
            </a:fld>
            <a:endParaRPr lang="ca-ES" sz="1800" b="0" strike="noStrike" spc="-1">
              <a:solidFill>
                <a:srgbClr val="000000"/>
              </a:solidFill>
              <a:uFill>
                <a:solidFill>
                  <a:srgbClr val="FFFFFF"/>
                </a:solidFill>
              </a:uFill>
              <a:latin typeface="Arial"/>
            </a:endParaRPr>
          </a:p>
        </p:txBody>
      </p:sp>
      <p:sp>
        <p:nvSpPr>
          <p:cNvPr id="174" name="PlaceHolder 2"/>
          <p:cNvSpPr>
            <a:spLocks noGrp="1"/>
          </p:cNvSpPr>
          <p:nvPr>
            <p:ph type="body"/>
          </p:nvPr>
        </p:nvSpPr>
        <p:spPr>
          <a:xfrm>
            <a:off x="756000" y="5078520"/>
            <a:ext cx="6046200" cy="4809600"/>
          </a:xfrm>
          <a:prstGeom prst="rect">
            <a:avLst/>
          </a:prstGeom>
        </p:spPr>
        <p:txBody>
          <a:bodyPr lIns="0" tIns="0" rIns="0" bIns="0"/>
          <a:lstStyle/>
          <a:p>
            <a:endParaRPr lang="ca-ES" sz="2000" b="0" strike="noStrike" spc="-1">
              <a:solidFill>
                <a:srgbClr val="000000"/>
              </a:solidFill>
              <a:uFill>
                <a:solidFill>
                  <a:srgbClr val="FFFFFF"/>
                </a:solidFill>
              </a:uFill>
              <a:latin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CustomShape 1"/>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fld id="{1B57F696-AE04-47EA-8749-0980CA09F7FF}" type="slidenum">
              <a:rPr lang="ca-ES" sz="1800" b="0" strike="noStrike" spc="-1">
                <a:solidFill>
                  <a:srgbClr val="000000"/>
                </a:solidFill>
                <a:uFill>
                  <a:solidFill>
                    <a:srgbClr val="FFFFFF"/>
                  </a:solidFill>
                </a:uFill>
                <a:latin typeface="Arial"/>
              </a:rPr>
              <a:t>36</a:t>
            </a:fld>
            <a:endParaRPr lang="ca-ES" sz="1800" b="0" strike="noStrike" spc="-1">
              <a:solidFill>
                <a:srgbClr val="000000"/>
              </a:solidFill>
              <a:uFill>
                <a:solidFill>
                  <a:srgbClr val="FFFFFF"/>
                </a:solidFill>
              </a:uFill>
              <a:latin typeface="Arial"/>
            </a:endParaRPr>
          </a:p>
        </p:txBody>
      </p:sp>
      <p:sp>
        <p:nvSpPr>
          <p:cNvPr id="174" name="PlaceHolder 2"/>
          <p:cNvSpPr>
            <a:spLocks noGrp="1"/>
          </p:cNvSpPr>
          <p:nvPr>
            <p:ph type="body"/>
          </p:nvPr>
        </p:nvSpPr>
        <p:spPr>
          <a:xfrm>
            <a:off x="756000" y="5078520"/>
            <a:ext cx="6046200" cy="4809600"/>
          </a:xfrm>
          <a:prstGeom prst="rect">
            <a:avLst/>
          </a:prstGeom>
        </p:spPr>
        <p:txBody>
          <a:bodyPr lIns="0" tIns="0" rIns="0" bIns="0"/>
          <a:lstStyle/>
          <a:p>
            <a:endParaRPr lang="ca-ES" sz="20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651445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CustomShape 1"/>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fld id="{83A3C72B-71D7-4A31-983A-08D92505EC71}" type="slidenum">
              <a:rPr lang="ca-ES" sz="1800" b="0" strike="noStrike" spc="-1">
                <a:solidFill>
                  <a:srgbClr val="000000"/>
                </a:solidFill>
                <a:uFill>
                  <a:solidFill>
                    <a:srgbClr val="FFFFFF"/>
                  </a:solidFill>
                </a:uFill>
                <a:latin typeface="Arial"/>
              </a:rPr>
              <a:t>37</a:t>
            </a:fld>
            <a:endParaRPr lang="ca-ES" sz="1800" b="0" strike="noStrike" spc="-1">
              <a:solidFill>
                <a:srgbClr val="000000"/>
              </a:solidFill>
              <a:uFill>
                <a:solidFill>
                  <a:srgbClr val="FFFFFF"/>
                </a:solidFill>
              </a:uFill>
              <a:latin typeface="Arial"/>
            </a:endParaRPr>
          </a:p>
        </p:txBody>
      </p:sp>
      <p:sp>
        <p:nvSpPr>
          <p:cNvPr id="176" name="PlaceHolder 2"/>
          <p:cNvSpPr>
            <a:spLocks noGrp="1"/>
          </p:cNvSpPr>
          <p:nvPr>
            <p:ph type="body"/>
          </p:nvPr>
        </p:nvSpPr>
        <p:spPr>
          <a:xfrm>
            <a:off x="756000" y="5078520"/>
            <a:ext cx="6046200" cy="4809600"/>
          </a:xfrm>
          <a:prstGeom prst="rect">
            <a:avLst/>
          </a:prstGeom>
        </p:spPr>
        <p:txBody>
          <a:bodyPr lIns="0" tIns="0" rIns="0" bIns="0"/>
          <a:lstStyle/>
          <a:p>
            <a:endParaRPr lang="ca-ES" sz="2000" b="0" strike="noStrike" spc="-1">
              <a:solidFill>
                <a:srgbClr val="000000"/>
              </a:solidFill>
              <a:uFill>
                <a:solidFill>
                  <a:srgbClr val="FFFFFF"/>
                </a:solidFill>
              </a:uFill>
              <a:latin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CustomShape 1"/>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fld id="{83A3C72B-71D7-4A31-983A-08D92505EC71}" type="slidenum">
              <a:rPr lang="ca-ES" sz="1800" b="0" strike="noStrike" spc="-1">
                <a:solidFill>
                  <a:srgbClr val="000000"/>
                </a:solidFill>
                <a:uFill>
                  <a:solidFill>
                    <a:srgbClr val="FFFFFF"/>
                  </a:solidFill>
                </a:uFill>
                <a:latin typeface="Arial"/>
              </a:rPr>
              <a:t>38</a:t>
            </a:fld>
            <a:endParaRPr lang="ca-ES" sz="1800" b="0" strike="noStrike" spc="-1">
              <a:solidFill>
                <a:srgbClr val="000000"/>
              </a:solidFill>
              <a:uFill>
                <a:solidFill>
                  <a:srgbClr val="FFFFFF"/>
                </a:solidFill>
              </a:uFill>
              <a:latin typeface="Arial"/>
            </a:endParaRPr>
          </a:p>
        </p:txBody>
      </p:sp>
      <p:sp>
        <p:nvSpPr>
          <p:cNvPr id="176" name="PlaceHolder 2"/>
          <p:cNvSpPr>
            <a:spLocks noGrp="1"/>
          </p:cNvSpPr>
          <p:nvPr>
            <p:ph type="body"/>
          </p:nvPr>
        </p:nvSpPr>
        <p:spPr>
          <a:xfrm>
            <a:off x="756000" y="5078520"/>
            <a:ext cx="6046200" cy="4809600"/>
          </a:xfrm>
          <a:prstGeom prst="rect">
            <a:avLst/>
          </a:prstGeom>
        </p:spPr>
        <p:txBody>
          <a:bodyPr lIns="0" tIns="0" rIns="0" bIns="0"/>
          <a:lstStyle/>
          <a:p>
            <a:endParaRPr lang="ca-ES" sz="20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2154750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CustomShape 1"/>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fld id="{151DBD85-F5D7-4BCA-97C6-A15B60B4B1BA}" type="slidenum">
              <a:rPr lang="ca-ES" sz="1800" b="0" strike="noStrike" spc="-1">
                <a:solidFill>
                  <a:srgbClr val="000000"/>
                </a:solidFill>
                <a:uFill>
                  <a:solidFill>
                    <a:srgbClr val="FFFFFF"/>
                  </a:solidFill>
                </a:uFill>
                <a:latin typeface="Arial"/>
              </a:rPr>
              <a:t>39</a:t>
            </a:fld>
            <a:endParaRPr lang="ca-ES" sz="1800" b="0" strike="noStrike" spc="-1">
              <a:solidFill>
                <a:srgbClr val="000000"/>
              </a:solidFill>
              <a:uFill>
                <a:solidFill>
                  <a:srgbClr val="FFFFFF"/>
                </a:solidFill>
              </a:uFill>
              <a:latin typeface="Arial"/>
            </a:endParaRPr>
          </a:p>
        </p:txBody>
      </p:sp>
      <p:sp>
        <p:nvSpPr>
          <p:cNvPr id="178" name="PlaceHolder 2"/>
          <p:cNvSpPr>
            <a:spLocks noGrp="1"/>
          </p:cNvSpPr>
          <p:nvPr>
            <p:ph type="body"/>
          </p:nvPr>
        </p:nvSpPr>
        <p:spPr>
          <a:xfrm>
            <a:off x="756000" y="5078520"/>
            <a:ext cx="6046200" cy="4809600"/>
          </a:xfrm>
          <a:prstGeom prst="rect">
            <a:avLst/>
          </a:prstGeom>
        </p:spPr>
        <p:txBody>
          <a:bodyPr lIns="0" tIns="0" rIns="0" bIns="0"/>
          <a:lstStyle/>
          <a:p>
            <a:endParaRPr lang="ca-ES" sz="2000" b="0" strike="noStrike" spc="-1">
              <a:solidFill>
                <a:srgbClr val="000000"/>
              </a:solidFill>
              <a:uFill>
                <a:solidFill>
                  <a:srgbClr val="FFFFFF"/>
                </a:solidFill>
              </a:uFill>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CustomShape 1"/>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fld id="{605D510C-F38D-4B5D-8315-1D7756D05581}" type="slidenum">
              <a:rPr lang="ca-ES" sz="1800" b="0" strike="noStrike" spc="-1">
                <a:solidFill>
                  <a:srgbClr val="000000"/>
                </a:solidFill>
                <a:uFill>
                  <a:solidFill>
                    <a:srgbClr val="FFFFFF"/>
                  </a:solidFill>
                </a:uFill>
                <a:latin typeface="Arial"/>
              </a:rPr>
              <a:t>4</a:t>
            </a:fld>
            <a:endParaRPr lang="ca-ES" sz="1800" b="0" strike="noStrike" spc="-1">
              <a:solidFill>
                <a:srgbClr val="000000"/>
              </a:solidFill>
              <a:uFill>
                <a:solidFill>
                  <a:srgbClr val="FFFFFF"/>
                </a:solidFill>
              </a:uFill>
              <a:latin typeface="Arial"/>
            </a:endParaRPr>
          </a:p>
        </p:txBody>
      </p:sp>
      <p:sp>
        <p:nvSpPr>
          <p:cNvPr id="126" name="PlaceHolder 2"/>
          <p:cNvSpPr>
            <a:spLocks noGrp="1"/>
          </p:cNvSpPr>
          <p:nvPr>
            <p:ph type="body"/>
          </p:nvPr>
        </p:nvSpPr>
        <p:spPr>
          <a:xfrm>
            <a:off x="756000" y="5078520"/>
            <a:ext cx="6046200" cy="4809600"/>
          </a:xfrm>
          <a:prstGeom prst="rect">
            <a:avLst/>
          </a:prstGeom>
        </p:spPr>
        <p:txBody>
          <a:bodyPr lIns="0" tIns="0" rIns="0" bIns="0"/>
          <a:lstStyle/>
          <a:p>
            <a:endParaRPr lang="ca-ES" sz="2000" b="0" strike="noStrike" spc="-1">
              <a:solidFill>
                <a:srgbClr val="000000"/>
              </a:solidFill>
              <a:uFill>
                <a:solidFill>
                  <a:srgbClr val="FFFFFF"/>
                </a:solidFill>
              </a:uFill>
              <a:latin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CustomShape 1"/>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fld id="{F783613C-A535-4531-8C13-F959B849DC91}" type="slidenum">
              <a:rPr lang="ca-ES" sz="1800" b="0" strike="noStrike" spc="-1">
                <a:solidFill>
                  <a:srgbClr val="000000"/>
                </a:solidFill>
                <a:uFill>
                  <a:solidFill>
                    <a:srgbClr val="FFFFFF"/>
                  </a:solidFill>
                </a:uFill>
                <a:latin typeface="Arial"/>
              </a:rPr>
              <a:t>40</a:t>
            </a:fld>
            <a:endParaRPr lang="ca-ES" sz="1800" b="0" strike="noStrike" spc="-1">
              <a:solidFill>
                <a:srgbClr val="000000"/>
              </a:solidFill>
              <a:uFill>
                <a:solidFill>
                  <a:srgbClr val="FFFFFF"/>
                </a:solidFill>
              </a:uFill>
              <a:latin typeface="Arial"/>
            </a:endParaRPr>
          </a:p>
        </p:txBody>
      </p:sp>
      <p:sp>
        <p:nvSpPr>
          <p:cNvPr id="180" name="PlaceHolder 2"/>
          <p:cNvSpPr>
            <a:spLocks noGrp="1"/>
          </p:cNvSpPr>
          <p:nvPr>
            <p:ph type="body"/>
          </p:nvPr>
        </p:nvSpPr>
        <p:spPr>
          <a:xfrm>
            <a:off x="756000" y="5078520"/>
            <a:ext cx="6046200" cy="4809600"/>
          </a:xfrm>
          <a:prstGeom prst="rect">
            <a:avLst/>
          </a:prstGeom>
        </p:spPr>
        <p:txBody>
          <a:bodyPr lIns="0" tIns="0" rIns="0" bIns="0"/>
          <a:lstStyle/>
          <a:p>
            <a:endParaRPr lang="ca-ES" sz="2000" b="0" strike="noStrike" spc="-1">
              <a:solidFill>
                <a:srgbClr val="000000"/>
              </a:solidFill>
              <a:uFill>
                <a:solidFill>
                  <a:srgbClr val="FFFFFF"/>
                </a:solidFill>
              </a:uFill>
              <a:latin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CustomShape 1"/>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fld id="{F783613C-A535-4531-8C13-F959B849DC91}" type="slidenum">
              <a:rPr lang="ca-ES" sz="1800" b="0" strike="noStrike" spc="-1">
                <a:solidFill>
                  <a:srgbClr val="000000"/>
                </a:solidFill>
                <a:uFill>
                  <a:solidFill>
                    <a:srgbClr val="FFFFFF"/>
                  </a:solidFill>
                </a:uFill>
                <a:latin typeface="Arial"/>
              </a:rPr>
              <a:t>41</a:t>
            </a:fld>
            <a:endParaRPr lang="ca-ES" sz="1800" b="0" strike="noStrike" spc="-1">
              <a:solidFill>
                <a:srgbClr val="000000"/>
              </a:solidFill>
              <a:uFill>
                <a:solidFill>
                  <a:srgbClr val="FFFFFF"/>
                </a:solidFill>
              </a:uFill>
              <a:latin typeface="Arial"/>
            </a:endParaRPr>
          </a:p>
        </p:txBody>
      </p:sp>
      <p:sp>
        <p:nvSpPr>
          <p:cNvPr id="180" name="PlaceHolder 2"/>
          <p:cNvSpPr>
            <a:spLocks noGrp="1"/>
          </p:cNvSpPr>
          <p:nvPr>
            <p:ph type="body"/>
          </p:nvPr>
        </p:nvSpPr>
        <p:spPr>
          <a:xfrm>
            <a:off x="756000" y="5078520"/>
            <a:ext cx="6046200" cy="4809600"/>
          </a:xfrm>
          <a:prstGeom prst="rect">
            <a:avLst/>
          </a:prstGeom>
        </p:spPr>
        <p:txBody>
          <a:bodyPr lIns="0" tIns="0" rIns="0" bIns="0"/>
          <a:lstStyle/>
          <a:p>
            <a:endParaRPr lang="ca-ES" sz="20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5227448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CustomShape 1"/>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fld id="{D88BD459-0E47-4E9D-A009-1BD7A08B01B2}" type="slidenum">
              <a:rPr lang="ca-ES" sz="1800" b="0" strike="noStrike" spc="-1">
                <a:solidFill>
                  <a:srgbClr val="000000"/>
                </a:solidFill>
                <a:uFill>
                  <a:solidFill>
                    <a:srgbClr val="FFFFFF"/>
                  </a:solidFill>
                </a:uFill>
                <a:latin typeface="Arial"/>
              </a:rPr>
              <a:t>42</a:t>
            </a:fld>
            <a:endParaRPr lang="ca-ES" sz="1800" b="0" strike="noStrike" spc="-1" dirty="0">
              <a:solidFill>
                <a:srgbClr val="000000"/>
              </a:solidFill>
              <a:uFill>
                <a:solidFill>
                  <a:srgbClr val="FFFFFF"/>
                </a:solidFill>
              </a:uFill>
              <a:latin typeface="Arial"/>
            </a:endParaRPr>
          </a:p>
        </p:txBody>
      </p:sp>
      <p:sp>
        <p:nvSpPr>
          <p:cNvPr id="182" name="PlaceHolder 2"/>
          <p:cNvSpPr>
            <a:spLocks noGrp="1"/>
          </p:cNvSpPr>
          <p:nvPr>
            <p:ph type="body"/>
          </p:nvPr>
        </p:nvSpPr>
        <p:spPr>
          <a:xfrm>
            <a:off x="756000" y="5078520"/>
            <a:ext cx="6046200" cy="4809600"/>
          </a:xfrm>
          <a:prstGeom prst="rect">
            <a:avLst/>
          </a:prstGeom>
        </p:spPr>
        <p:txBody>
          <a:bodyPr lIns="0" tIns="0" rIns="0" bIns="0"/>
          <a:lstStyle/>
          <a:p>
            <a:endParaRPr lang="ca-ES" sz="2000" b="0" strike="noStrike" spc="-1" dirty="0">
              <a:solidFill>
                <a:srgbClr val="000000"/>
              </a:solidFill>
              <a:uFill>
                <a:solidFill>
                  <a:srgbClr val="FFFFFF"/>
                </a:solidFill>
              </a:uFill>
              <a:latin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CustomShape 1"/>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fld id="{6BC9C387-AF54-449D-9B98-C8CB0008EC74}" type="slidenum">
              <a:rPr lang="ca-ES" sz="1800" b="0" strike="noStrike" spc="-1">
                <a:solidFill>
                  <a:srgbClr val="000000"/>
                </a:solidFill>
                <a:uFill>
                  <a:solidFill>
                    <a:srgbClr val="FFFFFF"/>
                  </a:solidFill>
                </a:uFill>
                <a:latin typeface="Arial"/>
              </a:rPr>
              <a:t>43</a:t>
            </a:fld>
            <a:endParaRPr lang="ca-ES" sz="1800" b="0" strike="noStrike" spc="-1">
              <a:solidFill>
                <a:srgbClr val="000000"/>
              </a:solidFill>
              <a:uFill>
                <a:solidFill>
                  <a:srgbClr val="FFFFFF"/>
                </a:solidFill>
              </a:uFill>
              <a:latin typeface="Arial"/>
            </a:endParaRPr>
          </a:p>
        </p:txBody>
      </p:sp>
      <p:sp>
        <p:nvSpPr>
          <p:cNvPr id="184" name="PlaceHolder 2"/>
          <p:cNvSpPr>
            <a:spLocks noGrp="1"/>
          </p:cNvSpPr>
          <p:nvPr>
            <p:ph type="body"/>
          </p:nvPr>
        </p:nvSpPr>
        <p:spPr>
          <a:xfrm>
            <a:off x="756000" y="5078520"/>
            <a:ext cx="6046200" cy="4809600"/>
          </a:xfrm>
          <a:prstGeom prst="rect">
            <a:avLst/>
          </a:prstGeom>
        </p:spPr>
        <p:txBody>
          <a:bodyPr lIns="0" tIns="0" rIns="0" bIns="0"/>
          <a:lstStyle/>
          <a:p>
            <a:endParaRPr lang="ca-ES" sz="2000" b="0" strike="noStrike" spc="-1">
              <a:solidFill>
                <a:srgbClr val="000000"/>
              </a:solidFill>
              <a:uFill>
                <a:solidFill>
                  <a:srgbClr val="FFFFFF"/>
                </a:solidFill>
              </a:uFill>
              <a:latin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CustomShape 1"/>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fld id="{4992CB4A-9120-44B1-95AC-E6394E41D7B3}" type="slidenum">
              <a:rPr lang="ca-ES" sz="1800" b="0" strike="noStrike" spc="-1">
                <a:solidFill>
                  <a:srgbClr val="000000"/>
                </a:solidFill>
                <a:uFill>
                  <a:solidFill>
                    <a:srgbClr val="FFFFFF"/>
                  </a:solidFill>
                </a:uFill>
                <a:latin typeface="Arial"/>
              </a:rPr>
              <a:t>44</a:t>
            </a:fld>
            <a:endParaRPr lang="ca-ES" sz="1800" b="0" strike="noStrike" spc="-1">
              <a:solidFill>
                <a:srgbClr val="000000"/>
              </a:solidFill>
              <a:uFill>
                <a:solidFill>
                  <a:srgbClr val="FFFFFF"/>
                </a:solidFill>
              </a:uFill>
              <a:latin typeface="Arial"/>
            </a:endParaRPr>
          </a:p>
        </p:txBody>
      </p:sp>
      <p:sp>
        <p:nvSpPr>
          <p:cNvPr id="186" name="PlaceHolder 2"/>
          <p:cNvSpPr>
            <a:spLocks noGrp="1"/>
          </p:cNvSpPr>
          <p:nvPr>
            <p:ph type="body"/>
          </p:nvPr>
        </p:nvSpPr>
        <p:spPr>
          <a:xfrm>
            <a:off x="756000" y="5078520"/>
            <a:ext cx="6046200" cy="4809600"/>
          </a:xfrm>
          <a:prstGeom prst="rect">
            <a:avLst/>
          </a:prstGeom>
        </p:spPr>
        <p:txBody>
          <a:bodyPr lIns="0" tIns="0" rIns="0" bIns="0"/>
          <a:lstStyle/>
          <a:p>
            <a:endParaRPr lang="ca-ES" sz="2000" b="0" strike="noStrike" spc="-1">
              <a:solidFill>
                <a:srgbClr val="000000"/>
              </a:solidFill>
              <a:uFill>
                <a:solidFill>
                  <a:srgbClr val="FFFFFF"/>
                </a:solidFill>
              </a:uFill>
              <a:latin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CustomShape 1"/>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fld id="{4992CB4A-9120-44B1-95AC-E6394E41D7B3}" type="slidenum">
              <a:rPr lang="ca-ES" sz="1800" b="0" strike="noStrike" spc="-1">
                <a:solidFill>
                  <a:srgbClr val="000000"/>
                </a:solidFill>
                <a:uFill>
                  <a:solidFill>
                    <a:srgbClr val="FFFFFF"/>
                  </a:solidFill>
                </a:uFill>
                <a:latin typeface="Arial"/>
              </a:rPr>
              <a:t>45</a:t>
            </a:fld>
            <a:endParaRPr lang="ca-ES" sz="1800" b="0" strike="noStrike" spc="-1">
              <a:solidFill>
                <a:srgbClr val="000000"/>
              </a:solidFill>
              <a:uFill>
                <a:solidFill>
                  <a:srgbClr val="FFFFFF"/>
                </a:solidFill>
              </a:uFill>
              <a:latin typeface="Arial"/>
            </a:endParaRPr>
          </a:p>
        </p:txBody>
      </p:sp>
      <p:sp>
        <p:nvSpPr>
          <p:cNvPr id="186" name="PlaceHolder 2"/>
          <p:cNvSpPr>
            <a:spLocks noGrp="1"/>
          </p:cNvSpPr>
          <p:nvPr>
            <p:ph type="body"/>
          </p:nvPr>
        </p:nvSpPr>
        <p:spPr>
          <a:xfrm>
            <a:off x="756000" y="5078520"/>
            <a:ext cx="6046200" cy="4809600"/>
          </a:xfrm>
          <a:prstGeom prst="rect">
            <a:avLst/>
          </a:prstGeom>
        </p:spPr>
        <p:txBody>
          <a:bodyPr lIns="0" tIns="0" rIns="0" bIns="0"/>
          <a:lstStyle/>
          <a:p>
            <a:endParaRPr lang="ca-ES" sz="20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833921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CustomShape 1"/>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fld id="{FDD6FD04-345D-476D-8D26-58A0B83A9EF9}" type="slidenum">
              <a:rPr lang="ca-ES" sz="1800" b="0" strike="noStrike" spc="-1">
                <a:solidFill>
                  <a:srgbClr val="000000"/>
                </a:solidFill>
                <a:uFill>
                  <a:solidFill>
                    <a:srgbClr val="FFFFFF"/>
                  </a:solidFill>
                </a:uFill>
                <a:latin typeface="Arial"/>
              </a:rPr>
              <a:t>46</a:t>
            </a:fld>
            <a:endParaRPr lang="ca-ES" sz="1800" b="0" strike="noStrike" spc="-1">
              <a:solidFill>
                <a:srgbClr val="000000"/>
              </a:solidFill>
              <a:uFill>
                <a:solidFill>
                  <a:srgbClr val="FFFFFF"/>
                </a:solidFill>
              </a:uFill>
              <a:latin typeface="Arial"/>
            </a:endParaRPr>
          </a:p>
        </p:txBody>
      </p:sp>
      <p:sp>
        <p:nvSpPr>
          <p:cNvPr id="188" name="PlaceHolder 2"/>
          <p:cNvSpPr>
            <a:spLocks noGrp="1"/>
          </p:cNvSpPr>
          <p:nvPr>
            <p:ph type="body"/>
          </p:nvPr>
        </p:nvSpPr>
        <p:spPr>
          <a:xfrm>
            <a:off x="756000" y="5078520"/>
            <a:ext cx="6046200" cy="4809600"/>
          </a:xfrm>
          <a:prstGeom prst="rect">
            <a:avLst/>
          </a:prstGeom>
        </p:spPr>
        <p:txBody>
          <a:bodyPr lIns="0" tIns="0" rIns="0" bIns="0"/>
          <a:lstStyle/>
          <a:p>
            <a:endParaRPr lang="ca-ES" sz="2000" b="0" strike="noStrike" spc="-1">
              <a:solidFill>
                <a:srgbClr val="000000"/>
              </a:solidFill>
              <a:uFill>
                <a:solidFill>
                  <a:srgbClr val="FFFFFF"/>
                </a:solidFill>
              </a:uFill>
              <a:latin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CustomShape 1"/>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fld id="{FDD6FD04-345D-476D-8D26-58A0B83A9EF9}" type="slidenum">
              <a:rPr lang="ca-ES" sz="1800" b="0" strike="noStrike" spc="-1">
                <a:solidFill>
                  <a:srgbClr val="000000"/>
                </a:solidFill>
                <a:uFill>
                  <a:solidFill>
                    <a:srgbClr val="FFFFFF"/>
                  </a:solidFill>
                </a:uFill>
                <a:latin typeface="Arial"/>
              </a:rPr>
              <a:t>47</a:t>
            </a:fld>
            <a:endParaRPr lang="ca-ES" sz="1800" b="0" strike="noStrike" spc="-1">
              <a:solidFill>
                <a:srgbClr val="000000"/>
              </a:solidFill>
              <a:uFill>
                <a:solidFill>
                  <a:srgbClr val="FFFFFF"/>
                </a:solidFill>
              </a:uFill>
              <a:latin typeface="Arial"/>
            </a:endParaRPr>
          </a:p>
        </p:txBody>
      </p:sp>
      <p:sp>
        <p:nvSpPr>
          <p:cNvPr id="188" name="PlaceHolder 2"/>
          <p:cNvSpPr>
            <a:spLocks noGrp="1"/>
          </p:cNvSpPr>
          <p:nvPr>
            <p:ph type="body"/>
          </p:nvPr>
        </p:nvSpPr>
        <p:spPr>
          <a:xfrm>
            <a:off x="756000" y="5078520"/>
            <a:ext cx="6046200" cy="4809600"/>
          </a:xfrm>
          <a:prstGeom prst="rect">
            <a:avLst/>
          </a:prstGeom>
        </p:spPr>
        <p:txBody>
          <a:bodyPr lIns="0" tIns="0" rIns="0" bIns="0"/>
          <a:lstStyle/>
          <a:p>
            <a:endParaRPr lang="ca-ES" sz="20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9798263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CustomShape 1"/>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fld id="{C35DDF72-260E-45BC-8CAA-12FE1D1A4CE4}" type="slidenum">
              <a:rPr lang="ca-ES" sz="1800" b="0" strike="noStrike" spc="-1">
                <a:solidFill>
                  <a:srgbClr val="000000"/>
                </a:solidFill>
                <a:uFill>
                  <a:solidFill>
                    <a:srgbClr val="FFFFFF"/>
                  </a:solidFill>
                </a:uFill>
                <a:latin typeface="Arial"/>
              </a:rPr>
              <a:t>48</a:t>
            </a:fld>
            <a:endParaRPr lang="ca-ES" sz="1800" b="0" strike="noStrike" spc="-1">
              <a:solidFill>
                <a:srgbClr val="000000"/>
              </a:solidFill>
              <a:uFill>
                <a:solidFill>
                  <a:srgbClr val="FFFFFF"/>
                </a:solidFill>
              </a:uFill>
              <a:latin typeface="Arial"/>
            </a:endParaRPr>
          </a:p>
        </p:txBody>
      </p:sp>
      <p:sp>
        <p:nvSpPr>
          <p:cNvPr id="190" name="PlaceHolder 2"/>
          <p:cNvSpPr>
            <a:spLocks noGrp="1"/>
          </p:cNvSpPr>
          <p:nvPr>
            <p:ph type="body"/>
          </p:nvPr>
        </p:nvSpPr>
        <p:spPr>
          <a:xfrm>
            <a:off x="756000" y="5078520"/>
            <a:ext cx="6046200" cy="4809600"/>
          </a:xfrm>
          <a:prstGeom prst="rect">
            <a:avLst/>
          </a:prstGeom>
        </p:spPr>
        <p:txBody>
          <a:bodyPr lIns="0" tIns="0" rIns="0" bIns="0"/>
          <a:lstStyle/>
          <a:p>
            <a:endParaRPr lang="ca-ES" sz="2000" b="0" strike="noStrike" spc="-1">
              <a:solidFill>
                <a:srgbClr val="000000"/>
              </a:solidFill>
              <a:uFill>
                <a:solidFill>
                  <a:srgbClr val="FFFFFF"/>
                </a:solidFill>
              </a:uFill>
              <a:latin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fld id="{CC0A469D-8D8C-4BED-83E9-B1E9CAF9B00B}" type="slidenum">
              <a:rPr lang="ca-ES" sz="1800" b="0" strike="noStrike" spc="-1">
                <a:solidFill>
                  <a:srgbClr val="000000"/>
                </a:solidFill>
                <a:uFill>
                  <a:solidFill>
                    <a:srgbClr val="FFFFFF"/>
                  </a:solidFill>
                </a:uFill>
                <a:latin typeface="Arial"/>
              </a:rPr>
              <a:t>49</a:t>
            </a:fld>
            <a:endParaRPr lang="ca-ES" sz="1800" b="0" strike="noStrike" spc="-1">
              <a:solidFill>
                <a:srgbClr val="000000"/>
              </a:solidFill>
              <a:uFill>
                <a:solidFill>
                  <a:srgbClr val="FFFFFF"/>
                </a:solidFill>
              </a:uFill>
              <a:latin typeface="Arial"/>
            </a:endParaRPr>
          </a:p>
        </p:txBody>
      </p:sp>
      <p:sp>
        <p:nvSpPr>
          <p:cNvPr id="192" name="PlaceHolder 2"/>
          <p:cNvSpPr>
            <a:spLocks noGrp="1"/>
          </p:cNvSpPr>
          <p:nvPr>
            <p:ph type="body"/>
          </p:nvPr>
        </p:nvSpPr>
        <p:spPr>
          <a:xfrm>
            <a:off x="756000" y="5078520"/>
            <a:ext cx="6046200" cy="4809600"/>
          </a:xfrm>
          <a:prstGeom prst="rect">
            <a:avLst/>
          </a:prstGeom>
        </p:spPr>
        <p:txBody>
          <a:bodyPr lIns="0" tIns="0" rIns="0" bIns="0"/>
          <a:lstStyle/>
          <a:p>
            <a:endParaRPr lang="ca-ES" sz="2000" b="0" strike="noStrike" spc="-1">
              <a:solidFill>
                <a:srgbClr val="000000"/>
              </a:solidFill>
              <a:uFill>
                <a:solidFill>
                  <a:srgbClr val="FFFFFF"/>
                </a:solidFill>
              </a:uFill>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CustomShape 1"/>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fld id="{4EDF4B2B-7AB8-497A-86A5-2162F294A991}" type="slidenum">
              <a:rPr lang="ca-ES" sz="1800" b="0" strike="noStrike" spc="-1">
                <a:solidFill>
                  <a:srgbClr val="000000"/>
                </a:solidFill>
                <a:uFill>
                  <a:solidFill>
                    <a:srgbClr val="FFFFFF"/>
                  </a:solidFill>
                </a:uFill>
                <a:latin typeface="Arial"/>
              </a:rPr>
              <a:t>5</a:t>
            </a:fld>
            <a:endParaRPr lang="ca-ES" sz="1800" b="0" strike="noStrike" spc="-1">
              <a:solidFill>
                <a:srgbClr val="000000"/>
              </a:solidFill>
              <a:uFill>
                <a:solidFill>
                  <a:srgbClr val="FFFFFF"/>
                </a:solidFill>
              </a:uFill>
              <a:latin typeface="Arial"/>
            </a:endParaRPr>
          </a:p>
        </p:txBody>
      </p:sp>
      <p:sp>
        <p:nvSpPr>
          <p:cNvPr id="128" name="PlaceHolder 2"/>
          <p:cNvSpPr>
            <a:spLocks noGrp="1"/>
          </p:cNvSpPr>
          <p:nvPr>
            <p:ph type="body"/>
          </p:nvPr>
        </p:nvSpPr>
        <p:spPr>
          <a:xfrm>
            <a:off x="756000" y="5078520"/>
            <a:ext cx="6046200" cy="4809600"/>
          </a:xfrm>
          <a:prstGeom prst="rect">
            <a:avLst/>
          </a:prstGeom>
        </p:spPr>
        <p:txBody>
          <a:bodyPr lIns="0" tIns="0" rIns="0" bIns="0"/>
          <a:lstStyle/>
          <a:p>
            <a:endParaRPr lang="ca-ES" sz="2000" b="0" strike="noStrike" spc="-1">
              <a:solidFill>
                <a:srgbClr val="000000"/>
              </a:solidFill>
              <a:uFill>
                <a:solidFill>
                  <a:srgbClr val="FFFFFF"/>
                </a:solidFill>
              </a:uFill>
              <a:latin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fld id="{CC0A469D-8D8C-4BED-83E9-B1E9CAF9B00B}" type="slidenum">
              <a:rPr lang="ca-ES" sz="1800" b="0" strike="noStrike" spc="-1">
                <a:solidFill>
                  <a:srgbClr val="000000"/>
                </a:solidFill>
                <a:uFill>
                  <a:solidFill>
                    <a:srgbClr val="FFFFFF"/>
                  </a:solidFill>
                </a:uFill>
                <a:latin typeface="Arial"/>
              </a:rPr>
              <a:t>50</a:t>
            </a:fld>
            <a:endParaRPr lang="ca-ES" sz="1800" b="0" strike="noStrike" spc="-1">
              <a:solidFill>
                <a:srgbClr val="000000"/>
              </a:solidFill>
              <a:uFill>
                <a:solidFill>
                  <a:srgbClr val="FFFFFF"/>
                </a:solidFill>
              </a:uFill>
              <a:latin typeface="Arial"/>
            </a:endParaRPr>
          </a:p>
        </p:txBody>
      </p:sp>
      <p:sp>
        <p:nvSpPr>
          <p:cNvPr id="192" name="PlaceHolder 2"/>
          <p:cNvSpPr>
            <a:spLocks noGrp="1"/>
          </p:cNvSpPr>
          <p:nvPr>
            <p:ph type="body"/>
          </p:nvPr>
        </p:nvSpPr>
        <p:spPr>
          <a:xfrm>
            <a:off x="756000" y="5078520"/>
            <a:ext cx="6046200" cy="4809600"/>
          </a:xfrm>
          <a:prstGeom prst="rect">
            <a:avLst/>
          </a:prstGeom>
        </p:spPr>
        <p:txBody>
          <a:bodyPr lIns="0" tIns="0" rIns="0" bIns="0"/>
          <a:lstStyle/>
          <a:p>
            <a:endParaRPr lang="ca-ES" sz="20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9060251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CustomShape 1"/>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fld id="{2FDF036C-32CF-4D9D-9AF0-482503985348}" type="slidenum">
              <a:rPr lang="ca-ES" sz="1800" b="0" strike="noStrike" spc="-1">
                <a:solidFill>
                  <a:srgbClr val="000000"/>
                </a:solidFill>
                <a:uFill>
                  <a:solidFill>
                    <a:srgbClr val="FFFFFF"/>
                  </a:solidFill>
                </a:uFill>
                <a:latin typeface="Arial"/>
              </a:rPr>
              <a:t>51</a:t>
            </a:fld>
            <a:endParaRPr lang="ca-ES" sz="1800" b="0" strike="noStrike" spc="-1">
              <a:solidFill>
                <a:srgbClr val="000000"/>
              </a:solidFill>
              <a:uFill>
                <a:solidFill>
                  <a:srgbClr val="FFFFFF"/>
                </a:solidFill>
              </a:uFill>
              <a:latin typeface="Arial"/>
            </a:endParaRPr>
          </a:p>
        </p:txBody>
      </p:sp>
      <p:sp>
        <p:nvSpPr>
          <p:cNvPr id="194" name="PlaceHolder 2"/>
          <p:cNvSpPr>
            <a:spLocks noGrp="1"/>
          </p:cNvSpPr>
          <p:nvPr>
            <p:ph type="body"/>
          </p:nvPr>
        </p:nvSpPr>
        <p:spPr>
          <a:xfrm>
            <a:off x="756000" y="5078520"/>
            <a:ext cx="6046200" cy="4809600"/>
          </a:xfrm>
          <a:prstGeom prst="rect">
            <a:avLst/>
          </a:prstGeom>
        </p:spPr>
        <p:txBody>
          <a:bodyPr lIns="0" tIns="0" rIns="0" bIns="0"/>
          <a:lstStyle/>
          <a:p>
            <a:endParaRPr lang="ca-ES" sz="2000" b="0" strike="noStrike" spc="-1">
              <a:solidFill>
                <a:srgbClr val="000000"/>
              </a:solidFill>
              <a:uFill>
                <a:solidFill>
                  <a:srgbClr val="FFFFFF"/>
                </a:solidFill>
              </a:uFill>
              <a:latin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CustomShape 1"/>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fld id="{5146F2A2-6693-4934-B43E-820F5946A573}" type="slidenum">
              <a:rPr lang="ca-ES" sz="1800" b="0" strike="noStrike" spc="-1">
                <a:solidFill>
                  <a:srgbClr val="000000"/>
                </a:solidFill>
                <a:uFill>
                  <a:solidFill>
                    <a:srgbClr val="FFFFFF"/>
                  </a:solidFill>
                </a:uFill>
                <a:latin typeface="Arial"/>
              </a:rPr>
              <a:t>52</a:t>
            </a:fld>
            <a:endParaRPr lang="ca-ES" sz="1800" b="0" strike="noStrike" spc="-1">
              <a:solidFill>
                <a:srgbClr val="000000"/>
              </a:solidFill>
              <a:uFill>
                <a:solidFill>
                  <a:srgbClr val="FFFFFF"/>
                </a:solidFill>
              </a:uFill>
              <a:latin typeface="Arial"/>
            </a:endParaRPr>
          </a:p>
        </p:txBody>
      </p:sp>
      <p:sp>
        <p:nvSpPr>
          <p:cNvPr id="196" name="PlaceHolder 2"/>
          <p:cNvSpPr>
            <a:spLocks noGrp="1"/>
          </p:cNvSpPr>
          <p:nvPr>
            <p:ph type="body"/>
          </p:nvPr>
        </p:nvSpPr>
        <p:spPr>
          <a:xfrm>
            <a:off x="756000" y="5078520"/>
            <a:ext cx="6046200" cy="4809600"/>
          </a:xfrm>
          <a:prstGeom prst="rect">
            <a:avLst/>
          </a:prstGeom>
        </p:spPr>
        <p:txBody>
          <a:bodyPr lIns="0" tIns="0" rIns="0" bIns="0"/>
          <a:lstStyle/>
          <a:p>
            <a:endParaRPr lang="ca-ES" sz="2000" b="0" strike="noStrike" spc="-1">
              <a:solidFill>
                <a:srgbClr val="000000"/>
              </a:solidFill>
              <a:uFill>
                <a:solidFill>
                  <a:srgbClr val="FFFFFF"/>
                </a:solidFill>
              </a:uFill>
              <a:latin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CustomShape 1"/>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fld id="{A6FF3AD3-FB86-4EB9-B840-FB8098A252B7}" type="slidenum">
              <a:rPr lang="ca-ES" sz="1800" b="0" strike="noStrike" spc="-1">
                <a:solidFill>
                  <a:srgbClr val="000000"/>
                </a:solidFill>
                <a:uFill>
                  <a:solidFill>
                    <a:srgbClr val="FFFFFF"/>
                  </a:solidFill>
                </a:uFill>
                <a:latin typeface="Arial"/>
              </a:rPr>
              <a:t>53</a:t>
            </a:fld>
            <a:endParaRPr lang="ca-ES" sz="1800" b="0" strike="noStrike" spc="-1">
              <a:solidFill>
                <a:srgbClr val="000000"/>
              </a:solidFill>
              <a:uFill>
                <a:solidFill>
                  <a:srgbClr val="FFFFFF"/>
                </a:solidFill>
              </a:uFill>
              <a:latin typeface="Arial"/>
            </a:endParaRPr>
          </a:p>
        </p:txBody>
      </p:sp>
      <p:sp>
        <p:nvSpPr>
          <p:cNvPr id="198" name="PlaceHolder 2"/>
          <p:cNvSpPr>
            <a:spLocks noGrp="1"/>
          </p:cNvSpPr>
          <p:nvPr>
            <p:ph type="body"/>
          </p:nvPr>
        </p:nvSpPr>
        <p:spPr>
          <a:xfrm>
            <a:off x="756000" y="5078520"/>
            <a:ext cx="6046200" cy="4809600"/>
          </a:xfrm>
          <a:prstGeom prst="rect">
            <a:avLst/>
          </a:prstGeom>
        </p:spPr>
        <p:txBody>
          <a:bodyPr lIns="0" tIns="0" rIns="0" bIns="0"/>
          <a:lstStyle/>
          <a:p>
            <a:endParaRPr lang="ca-ES" sz="2000" b="0" strike="noStrike" spc="-1">
              <a:solidFill>
                <a:srgbClr val="000000"/>
              </a:solidFill>
              <a:uFill>
                <a:solidFill>
                  <a:srgbClr val="FFFFFF"/>
                </a:solidFill>
              </a:uFill>
              <a:latin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CustomShape 1"/>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fld id="{9C7784F0-96F8-4983-A64A-1A1E6F61B004}" type="slidenum">
              <a:rPr lang="ca-ES" sz="1800" b="0" strike="noStrike" spc="-1">
                <a:solidFill>
                  <a:srgbClr val="000000"/>
                </a:solidFill>
                <a:uFill>
                  <a:solidFill>
                    <a:srgbClr val="FFFFFF"/>
                  </a:solidFill>
                </a:uFill>
                <a:latin typeface="Arial"/>
              </a:rPr>
              <a:t>54</a:t>
            </a:fld>
            <a:endParaRPr lang="ca-ES" sz="1800" b="0" strike="noStrike" spc="-1">
              <a:solidFill>
                <a:srgbClr val="000000"/>
              </a:solidFill>
              <a:uFill>
                <a:solidFill>
                  <a:srgbClr val="FFFFFF"/>
                </a:solidFill>
              </a:uFill>
              <a:latin typeface="Arial"/>
            </a:endParaRPr>
          </a:p>
        </p:txBody>
      </p:sp>
      <p:sp>
        <p:nvSpPr>
          <p:cNvPr id="200" name="PlaceHolder 2"/>
          <p:cNvSpPr>
            <a:spLocks noGrp="1"/>
          </p:cNvSpPr>
          <p:nvPr>
            <p:ph type="body"/>
          </p:nvPr>
        </p:nvSpPr>
        <p:spPr>
          <a:xfrm>
            <a:off x="756000" y="5078520"/>
            <a:ext cx="6046200" cy="4809600"/>
          </a:xfrm>
          <a:prstGeom prst="rect">
            <a:avLst/>
          </a:prstGeom>
        </p:spPr>
        <p:txBody>
          <a:bodyPr lIns="0" tIns="0" rIns="0" bIns="0"/>
          <a:lstStyle/>
          <a:p>
            <a:endParaRPr lang="ca-ES" sz="2000" b="0" strike="noStrike" spc="-1">
              <a:solidFill>
                <a:srgbClr val="000000"/>
              </a:solidFill>
              <a:uFill>
                <a:solidFill>
                  <a:srgbClr val="FFFFFF"/>
                </a:solidFill>
              </a:uFill>
              <a:latin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CustomShape 1"/>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fld id="{25381643-8E69-4F87-8B2F-1BF8B918C61A}" type="slidenum">
              <a:rPr lang="ca-ES" sz="1800" b="0" strike="noStrike" spc="-1">
                <a:solidFill>
                  <a:srgbClr val="000000"/>
                </a:solidFill>
                <a:uFill>
                  <a:solidFill>
                    <a:srgbClr val="FFFFFF"/>
                  </a:solidFill>
                </a:uFill>
                <a:latin typeface="Arial"/>
              </a:rPr>
              <a:t>55</a:t>
            </a:fld>
            <a:endParaRPr lang="ca-ES" sz="1800" b="0" strike="noStrike" spc="-1">
              <a:solidFill>
                <a:srgbClr val="000000"/>
              </a:solidFill>
              <a:uFill>
                <a:solidFill>
                  <a:srgbClr val="FFFFFF"/>
                </a:solidFill>
              </a:uFill>
              <a:latin typeface="Arial"/>
            </a:endParaRPr>
          </a:p>
        </p:txBody>
      </p:sp>
      <p:sp>
        <p:nvSpPr>
          <p:cNvPr id="202" name="PlaceHolder 2"/>
          <p:cNvSpPr>
            <a:spLocks noGrp="1"/>
          </p:cNvSpPr>
          <p:nvPr>
            <p:ph type="body"/>
          </p:nvPr>
        </p:nvSpPr>
        <p:spPr>
          <a:xfrm>
            <a:off x="756000" y="5078520"/>
            <a:ext cx="6046200" cy="4809600"/>
          </a:xfrm>
          <a:prstGeom prst="rect">
            <a:avLst/>
          </a:prstGeom>
        </p:spPr>
        <p:txBody>
          <a:bodyPr lIns="0" tIns="0" rIns="0" bIns="0"/>
          <a:lstStyle/>
          <a:p>
            <a:endParaRPr lang="ca-ES" sz="2000" b="0" strike="noStrike" spc="-1">
              <a:solidFill>
                <a:srgbClr val="000000"/>
              </a:solidFill>
              <a:uFill>
                <a:solidFill>
                  <a:srgbClr val="FFFFFF"/>
                </a:solidFill>
              </a:uFill>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CustomShape 1"/>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fld id="{521311B4-0F43-47FB-BFB4-BFA12CB85219}" type="slidenum">
              <a:rPr lang="ca-ES" sz="1800" b="0" strike="noStrike" spc="-1">
                <a:solidFill>
                  <a:srgbClr val="000000"/>
                </a:solidFill>
                <a:uFill>
                  <a:solidFill>
                    <a:srgbClr val="FFFFFF"/>
                  </a:solidFill>
                </a:uFill>
                <a:latin typeface="Arial"/>
              </a:rPr>
              <a:t>6</a:t>
            </a:fld>
            <a:endParaRPr lang="ca-ES" sz="1800" b="0" strike="noStrike" spc="-1">
              <a:solidFill>
                <a:srgbClr val="000000"/>
              </a:solidFill>
              <a:uFill>
                <a:solidFill>
                  <a:srgbClr val="FFFFFF"/>
                </a:solidFill>
              </a:uFill>
              <a:latin typeface="Arial"/>
            </a:endParaRPr>
          </a:p>
        </p:txBody>
      </p:sp>
      <p:sp>
        <p:nvSpPr>
          <p:cNvPr id="130" name="PlaceHolder 2"/>
          <p:cNvSpPr>
            <a:spLocks noGrp="1"/>
          </p:cNvSpPr>
          <p:nvPr>
            <p:ph type="body"/>
          </p:nvPr>
        </p:nvSpPr>
        <p:spPr>
          <a:xfrm>
            <a:off x="756000" y="5078520"/>
            <a:ext cx="6046200" cy="4809600"/>
          </a:xfrm>
          <a:prstGeom prst="rect">
            <a:avLst/>
          </a:prstGeom>
        </p:spPr>
        <p:txBody>
          <a:bodyPr lIns="0" tIns="0" rIns="0" bIns="0"/>
          <a:lstStyle/>
          <a:p>
            <a:endParaRPr lang="ca-ES" sz="2000" b="0" strike="noStrike" spc="-1">
              <a:solidFill>
                <a:srgbClr val="000000"/>
              </a:solidFill>
              <a:uFill>
                <a:solidFill>
                  <a:srgbClr val="FFFFFF"/>
                </a:solidFill>
              </a:uFill>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CustomShape 1"/>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fld id="{FDDB7A20-0A17-4FB9-AC35-FC5C134D5701}" type="slidenum">
              <a:rPr lang="ca-ES" sz="1800" b="0" strike="noStrike" spc="-1">
                <a:solidFill>
                  <a:srgbClr val="000000"/>
                </a:solidFill>
                <a:uFill>
                  <a:solidFill>
                    <a:srgbClr val="FFFFFF"/>
                  </a:solidFill>
                </a:uFill>
                <a:latin typeface="Arial"/>
              </a:rPr>
              <a:t>7</a:t>
            </a:fld>
            <a:endParaRPr lang="ca-ES" sz="1800" b="0" strike="noStrike" spc="-1">
              <a:solidFill>
                <a:srgbClr val="000000"/>
              </a:solidFill>
              <a:uFill>
                <a:solidFill>
                  <a:srgbClr val="FFFFFF"/>
                </a:solidFill>
              </a:uFill>
              <a:latin typeface="Arial"/>
            </a:endParaRPr>
          </a:p>
        </p:txBody>
      </p:sp>
      <p:sp>
        <p:nvSpPr>
          <p:cNvPr id="132" name="PlaceHolder 2"/>
          <p:cNvSpPr>
            <a:spLocks noGrp="1"/>
          </p:cNvSpPr>
          <p:nvPr>
            <p:ph type="body"/>
          </p:nvPr>
        </p:nvSpPr>
        <p:spPr>
          <a:xfrm>
            <a:off x="756000" y="5078520"/>
            <a:ext cx="6046200" cy="4809600"/>
          </a:xfrm>
          <a:prstGeom prst="rect">
            <a:avLst/>
          </a:prstGeom>
        </p:spPr>
        <p:txBody>
          <a:bodyPr lIns="0" tIns="0" rIns="0" bIns="0"/>
          <a:lstStyle/>
          <a:p>
            <a:endParaRPr lang="ca-ES" sz="2000" b="0" strike="noStrike" spc="-1">
              <a:solidFill>
                <a:srgbClr val="000000"/>
              </a:solidFill>
              <a:uFill>
                <a:solidFill>
                  <a:srgbClr val="FFFFFF"/>
                </a:solidFill>
              </a:uFill>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CustomShape 1"/>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fld id="{3ED65FC4-1B78-4C11-8041-6DE2D25A109E}" type="slidenum">
              <a:rPr lang="ca-ES" sz="1800" b="0" strike="noStrike" spc="-1">
                <a:solidFill>
                  <a:srgbClr val="000000"/>
                </a:solidFill>
                <a:uFill>
                  <a:solidFill>
                    <a:srgbClr val="FFFFFF"/>
                  </a:solidFill>
                </a:uFill>
                <a:latin typeface="Arial"/>
              </a:rPr>
              <a:t>8</a:t>
            </a:fld>
            <a:endParaRPr lang="ca-ES" sz="1800" b="0" strike="noStrike" spc="-1">
              <a:solidFill>
                <a:srgbClr val="000000"/>
              </a:solidFill>
              <a:uFill>
                <a:solidFill>
                  <a:srgbClr val="FFFFFF"/>
                </a:solidFill>
              </a:uFill>
              <a:latin typeface="Arial"/>
            </a:endParaRPr>
          </a:p>
        </p:txBody>
      </p:sp>
      <p:sp>
        <p:nvSpPr>
          <p:cNvPr id="134" name="PlaceHolder 2"/>
          <p:cNvSpPr>
            <a:spLocks noGrp="1"/>
          </p:cNvSpPr>
          <p:nvPr>
            <p:ph type="body"/>
          </p:nvPr>
        </p:nvSpPr>
        <p:spPr>
          <a:xfrm>
            <a:off x="756000" y="5078520"/>
            <a:ext cx="6046200" cy="4809600"/>
          </a:xfrm>
          <a:prstGeom prst="rect">
            <a:avLst/>
          </a:prstGeom>
        </p:spPr>
        <p:txBody>
          <a:bodyPr lIns="0" tIns="0" rIns="0" bIns="0"/>
          <a:lstStyle/>
          <a:p>
            <a:endParaRPr lang="ca-ES" sz="2000" b="0" strike="noStrike" spc="-1">
              <a:solidFill>
                <a:srgbClr val="000000"/>
              </a:solidFill>
              <a:uFill>
                <a:solidFill>
                  <a:srgbClr val="FFFFFF"/>
                </a:solidFill>
              </a:uFill>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CustomShape 1"/>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fld id="{58CAA31D-B3B4-4675-B3B5-5A71CADA2094}" type="slidenum">
              <a:rPr lang="ca-ES" sz="1800" b="0" strike="noStrike" spc="-1">
                <a:solidFill>
                  <a:srgbClr val="000000"/>
                </a:solidFill>
                <a:uFill>
                  <a:solidFill>
                    <a:srgbClr val="FFFFFF"/>
                  </a:solidFill>
                </a:uFill>
                <a:latin typeface="Arial"/>
              </a:rPr>
              <a:t>9</a:t>
            </a:fld>
            <a:endParaRPr lang="ca-ES" sz="1800" b="0" strike="noStrike" spc="-1">
              <a:solidFill>
                <a:srgbClr val="000000"/>
              </a:solidFill>
              <a:uFill>
                <a:solidFill>
                  <a:srgbClr val="FFFFFF"/>
                </a:solidFill>
              </a:uFill>
              <a:latin typeface="Arial"/>
            </a:endParaRPr>
          </a:p>
        </p:txBody>
      </p:sp>
      <p:sp>
        <p:nvSpPr>
          <p:cNvPr id="136" name="PlaceHolder 2"/>
          <p:cNvSpPr>
            <a:spLocks noGrp="1"/>
          </p:cNvSpPr>
          <p:nvPr>
            <p:ph type="body"/>
          </p:nvPr>
        </p:nvSpPr>
        <p:spPr>
          <a:xfrm>
            <a:off x="756000" y="5078520"/>
            <a:ext cx="6046200" cy="4809600"/>
          </a:xfrm>
          <a:prstGeom prst="rect">
            <a:avLst/>
          </a:prstGeom>
        </p:spPr>
        <p:txBody>
          <a:bodyPr lIns="0" tIns="0" rIns="0" bIns="0"/>
          <a:lstStyle/>
          <a:p>
            <a:endParaRPr lang="ca-ES" sz="2000" b="0" strike="noStrike" spc="-1">
              <a:solidFill>
                <a:srgbClr val="000000"/>
              </a:solidFill>
              <a:uFill>
                <a:solidFill>
                  <a:srgbClr val="FFFFFF"/>
                </a:solidFill>
              </a:uFill>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lang="ca-ES" sz="4400" b="0" strike="noStrike" spc="-1">
              <a:solidFill>
                <a:srgbClr val="000000"/>
              </a:solidFill>
              <a:uFill>
                <a:solidFill>
                  <a:srgbClr val="FFFFFF"/>
                </a:solidFill>
              </a:uFill>
              <a:latin typeface="Arial"/>
            </a:endParaRPr>
          </a:p>
        </p:txBody>
      </p:sp>
      <p:sp>
        <p:nvSpPr>
          <p:cNvPr id="24" name="PlaceHolder 2"/>
          <p:cNvSpPr>
            <a:spLocks noGrp="1"/>
          </p:cNvSpPr>
          <p:nvPr>
            <p:ph type="body"/>
          </p:nvPr>
        </p:nvSpPr>
        <p:spPr>
          <a:xfrm>
            <a:off x="504000" y="1768680"/>
            <a:ext cx="9072000" cy="2090880"/>
          </a:xfrm>
          <a:prstGeom prst="rect">
            <a:avLst/>
          </a:prstGeom>
        </p:spPr>
        <p:txBody>
          <a:bodyPr lIns="0" tIns="0" rIns="0" bIns="0">
            <a:normAutofit/>
          </a:bodyPr>
          <a:lstStyle/>
          <a:p>
            <a:endParaRPr lang="ca-ES" sz="3200" b="0" strike="noStrike" spc="-1">
              <a:solidFill>
                <a:srgbClr val="000000"/>
              </a:solidFill>
              <a:uFill>
                <a:solidFill>
                  <a:srgbClr val="FFFFFF"/>
                </a:solidFill>
              </a:uFill>
              <a:latin typeface="Arial"/>
            </a:endParaRPr>
          </a:p>
        </p:txBody>
      </p:sp>
      <p:sp>
        <p:nvSpPr>
          <p:cNvPr id="25" name="PlaceHolder 3"/>
          <p:cNvSpPr>
            <a:spLocks noGrp="1"/>
          </p:cNvSpPr>
          <p:nvPr>
            <p:ph type="body"/>
          </p:nvPr>
        </p:nvSpPr>
        <p:spPr>
          <a:xfrm>
            <a:off x="504000" y="4058640"/>
            <a:ext cx="9072000" cy="2090880"/>
          </a:xfrm>
          <a:prstGeom prst="rect">
            <a:avLst/>
          </a:prstGeom>
        </p:spPr>
        <p:txBody>
          <a:bodyPr lIns="0" tIns="0" rIns="0" bIns="0">
            <a:normAutofit/>
          </a:bodyPr>
          <a:lstStyle/>
          <a:p>
            <a:endParaRPr lang="ca-E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lang="ca-ES" sz="4400" b="0" strike="noStrike" spc="-1">
              <a:solidFill>
                <a:srgbClr val="000000"/>
              </a:solidFill>
              <a:uFill>
                <a:solidFill>
                  <a:srgbClr val="FFFFFF"/>
                </a:solidFill>
              </a:uFill>
              <a:latin typeface="Arial"/>
            </a:endParaRPr>
          </a:p>
        </p:txBody>
      </p:sp>
      <p:sp>
        <p:nvSpPr>
          <p:cNvPr id="27" name="PlaceHolder 2"/>
          <p:cNvSpPr>
            <a:spLocks noGrp="1"/>
          </p:cNvSpPr>
          <p:nvPr>
            <p:ph type="body"/>
          </p:nvPr>
        </p:nvSpPr>
        <p:spPr>
          <a:xfrm>
            <a:off x="504000" y="1768680"/>
            <a:ext cx="4426920" cy="2090880"/>
          </a:xfrm>
          <a:prstGeom prst="rect">
            <a:avLst/>
          </a:prstGeom>
        </p:spPr>
        <p:txBody>
          <a:bodyPr lIns="0" tIns="0" rIns="0" bIns="0">
            <a:normAutofit/>
          </a:bodyPr>
          <a:lstStyle/>
          <a:p>
            <a:endParaRPr lang="ca-ES" sz="3200" b="0" strike="noStrike" spc="-1">
              <a:solidFill>
                <a:srgbClr val="000000"/>
              </a:solidFill>
              <a:uFill>
                <a:solidFill>
                  <a:srgbClr val="FFFFFF"/>
                </a:solidFill>
              </a:uFill>
              <a:latin typeface="Arial"/>
            </a:endParaRPr>
          </a:p>
        </p:txBody>
      </p:sp>
      <p:sp>
        <p:nvSpPr>
          <p:cNvPr id="28" name="PlaceHolder 3"/>
          <p:cNvSpPr>
            <a:spLocks noGrp="1"/>
          </p:cNvSpPr>
          <p:nvPr>
            <p:ph type="body"/>
          </p:nvPr>
        </p:nvSpPr>
        <p:spPr>
          <a:xfrm>
            <a:off x="5152680" y="1768680"/>
            <a:ext cx="4426920" cy="2090880"/>
          </a:xfrm>
          <a:prstGeom prst="rect">
            <a:avLst/>
          </a:prstGeom>
        </p:spPr>
        <p:txBody>
          <a:bodyPr lIns="0" tIns="0" rIns="0" bIns="0">
            <a:normAutofit/>
          </a:bodyPr>
          <a:lstStyle/>
          <a:p>
            <a:endParaRPr lang="ca-ES" sz="3200" b="0" strike="noStrike" spc="-1">
              <a:solidFill>
                <a:srgbClr val="000000"/>
              </a:solidFill>
              <a:uFill>
                <a:solidFill>
                  <a:srgbClr val="FFFFFF"/>
                </a:solidFill>
              </a:uFill>
              <a:latin typeface="Arial"/>
            </a:endParaRPr>
          </a:p>
        </p:txBody>
      </p:sp>
      <p:sp>
        <p:nvSpPr>
          <p:cNvPr id="29" name="PlaceHolder 4"/>
          <p:cNvSpPr>
            <a:spLocks noGrp="1"/>
          </p:cNvSpPr>
          <p:nvPr>
            <p:ph type="body"/>
          </p:nvPr>
        </p:nvSpPr>
        <p:spPr>
          <a:xfrm>
            <a:off x="5152680" y="4058640"/>
            <a:ext cx="4426920" cy="2090880"/>
          </a:xfrm>
          <a:prstGeom prst="rect">
            <a:avLst/>
          </a:prstGeom>
        </p:spPr>
        <p:txBody>
          <a:bodyPr lIns="0" tIns="0" rIns="0" bIns="0">
            <a:normAutofit/>
          </a:bodyPr>
          <a:lstStyle/>
          <a:p>
            <a:endParaRPr lang="ca-ES" sz="3200" b="0" strike="noStrike" spc="-1">
              <a:solidFill>
                <a:srgbClr val="000000"/>
              </a:solidFill>
              <a:uFill>
                <a:solidFill>
                  <a:srgbClr val="FFFFFF"/>
                </a:solidFill>
              </a:uFill>
              <a:latin typeface="Arial"/>
            </a:endParaRPr>
          </a:p>
        </p:txBody>
      </p:sp>
      <p:sp>
        <p:nvSpPr>
          <p:cNvPr id="30" name="PlaceHolder 5"/>
          <p:cNvSpPr>
            <a:spLocks noGrp="1"/>
          </p:cNvSpPr>
          <p:nvPr>
            <p:ph type="body"/>
          </p:nvPr>
        </p:nvSpPr>
        <p:spPr>
          <a:xfrm>
            <a:off x="504000" y="4058640"/>
            <a:ext cx="4426920" cy="2090880"/>
          </a:xfrm>
          <a:prstGeom prst="rect">
            <a:avLst/>
          </a:prstGeom>
        </p:spPr>
        <p:txBody>
          <a:bodyPr lIns="0" tIns="0" rIns="0" bIns="0">
            <a:normAutofit/>
          </a:bodyPr>
          <a:lstStyle/>
          <a:p>
            <a:endParaRPr lang="ca-E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lang="ca-ES" sz="4400" b="0" strike="noStrike" spc="-1">
              <a:solidFill>
                <a:srgbClr val="000000"/>
              </a:solidFill>
              <a:uFill>
                <a:solidFill>
                  <a:srgbClr val="FFFFFF"/>
                </a:solidFill>
              </a:uFill>
              <a:latin typeface="Arial"/>
            </a:endParaRPr>
          </a:p>
        </p:txBody>
      </p:sp>
      <p:sp>
        <p:nvSpPr>
          <p:cNvPr id="32" name="PlaceHolder 2"/>
          <p:cNvSpPr>
            <a:spLocks noGrp="1"/>
          </p:cNvSpPr>
          <p:nvPr>
            <p:ph type="body"/>
          </p:nvPr>
        </p:nvSpPr>
        <p:spPr>
          <a:xfrm>
            <a:off x="504000" y="1768680"/>
            <a:ext cx="2921040" cy="2090880"/>
          </a:xfrm>
          <a:prstGeom prst="rect">
            <a:avLst/>
          </a:prstGeom>
        </p:spPr>
        <p:txBody>
          <a:bodyPr lIns="0" tIns="0" rIns="0" bIns="0">
            <a:normAutofit/>
          </a:bodyPr>
          <a:lstStyle/>
          <a:p>
            <a:endParaRPr lang="ca-ES" sz="3200" b="0" strike="noStrike" spc="-1">
              <a:solidFill>
                <a:srgbClr val="000000"/>
              </a:solidFill>
              <a:uFill>
                <a:solidFill>
                  <a:srgbClr val="FFFFFF"/>
                </a:solidFill>
              </a:uFill>
              <a:latin typeface="Arial"/>
            </a:endParaRPr>
          </a:p>
        </p:txBody>
      </p:sp>
      <p:sp>
        <p:nvSpPr>
          <p:cNvPr id="33" name="PlaceHolder 3"/>
          <p:cNvSpPr>
            <a:spLocks noGrp="1"/>
          </p:cNvSpPr>
          <p:nvPr>
            <p:ph type="body"/>
          </p:nvPr>
        </p:nvSpPr>
        <p:spPr>
          <a:xfrm>
            <a:off x="3571560" y="1768680"/>
            <a:ext cx="2921040" cy="2090880"/>
          </a:xfrm>
          <a:prstGeom prst="rect">
            <a:avLst/>
          </a:prstGeom>
        </p:spPr>
        <p:txBody>
          <a:bodyPr lIns="0" tIns="0" rIns="0" bIns="0">
            <a:normAutofit/>
          </a:bodyPr>
          <a:lstStyle/>
          <a:p>
            <a:endParaRPr lang="ca-ES" sz="3200" b="0" strike="noStrike" spc="-1">
              <a:solidFill>
                <a:srgbClr val="000000"/>
              </a:solidFill>
              <a:uFill>
                <a:solidFill>
                  <a:srgbClr val="FFFFFF"/>
                </a:solidFill>
              </a:uFill>
              <a:latin typeface="Arial"/>
            </a:endParaRPr>
          </a:p>
        </p:txBody>
      </p:sp>
      <p:sp>
        <p:nvSpPr>
          <p:cNvPr id="34" name="PlaceHolder 4"/>
          <p:cNvSpPr>
            <a:spLocks noGrp="1"/>
          </p:cNvSpPr>
          <p:nvPr>
            <p:ph type="body"/>
          </p:nvPr>
        </p:nvSpPr>
        <p:spPr>
          <a:xfrm>
            <a:off x="6639120" y="1768680"/>
            <a:ext cx="2921040" cy="2090880"/>
          </a:xfrm>
          <a:prstGeom prst="rect">
            <a:avLst/>
          </a:prstGeom>
        </p:spPr>
        <p:txBody>
          <a:bodyPr lIns="0" tIns="0" rIns="0" bIns="0">
            <a:normAutofit/>
          </a:bodyPr>
          <a:lstStyle/>
          <a:p>
            <a:endParaRPr lang="ca-ES" sz="3200" b="0" strike="noStrike" spc="-1">
              <a:solidFill>
                <a:srgbClr val="000000"/>
              </a:solidFill>
              <a:uFill>
                <a:solidFill>
                  <a:srgbClr val="FFFFFF"/>
                </a:solidFill>
              </a:uFill>
              <a:latin typeface="Arial"/>
            </a:endParaRPr>
          </a:p>
        </p:txBody>
      </p:sp>
      <p:sp>
        <p:nvSpPr>
          <p:cNvPr id="35" name="PlaceHolder 5"/>
          <p:cNvSpPr>
            <a:spLocks noGrp="1"/>
          </p:cNvSpPr>
          <p:nvPr>
            <p:ph type="body"/>
          </p:nvPr>
        </p:nvSpPr>
        <p:spPr>
          <a:xfrm>
            <a:off x="6639120" y="4058640"/>
            <a:ext cx="2921040" cy="2090880"/>
          </a:xfrm>
          <a:prstGeom prst="rect">
            <a:avLst/>
          </a:prstGeom>
        </p:spPr>
        <p:txBody>
          <a:bodyPr lIns="0" tIns="0" rIns="0" bIns="0">
            <a:normAutofit/>
          </a:bodyPr>
          <a:lstStyle/>
          <a:p>
            <a:endParaRPr lang="ca-ES" sz="3200" b="0" strike="noStrike" spc="-1">
              <a:solidFill>
                <a:srgbClr val="000000"/>
              </a:solidFill>
              <a:uFill>
                <a:solidFill>
                  <a:srgbClr val="FFFFFF"/>
                </a:solidFill>
              </a:uFill>
              <a:latin typeface="Arial"/>
            </a:endParaRPr>
          </a:p>
        </p:txBody>
      </p:sp>
      <p:sp>
        <p:nvSpPr>
          <p:cNvPr id="36" name="PlaceHolder 6"/>
          <p:cNvSpPr>
            <a:spLocks noGrp="1"/>
          </p:cNvSpPr>
          <p:nvPr>
            <p:ph type="body"/>
          </p:nvPr>
        </p:nvSpPr>
        <p:spPr>
          <a:xfrm>
            <a:off x="3571560" y="4058640"/>
            <a:ext cx="2921040" cy="2090880"/>
          </a:xfrm>
          <a:prstGeom prst="rect">
            <a:avLst/>
          </a:prstGeom>
        </p:spPr>
        <p:txBody>
          <a:bodyPr lIns="0" tIns="0" rIns="0" bIns="0">
            <a:normAutofit/>
          </a:bodyPr>
          <a:lstStyle/>
          <a:p>
            <a:endParaRPr lang="ca-ES" sz="3200" b="0" strike="noStrike" spc="-1">
              <a:solidFill>
                <a:srgbClr val="000000"/>
              </a:solidFill>
              <a:uFill>
                <a:solidFill>
                  <a:srgbClr val="FFFFFF"/>
                </a:solidFill>
              </a:uFill>
              <a:latin typeface="Arial"/>
            </a:endParaRPr>
          </a:p>
        </p:txBody>
      </p:sp>
      <p:sp>
        <p:nvSpPr>
          <p:cNvPr id="37" name="PlaceHolder 7"/>
          <p:cNvSpPr>
            <a:spLocks noGrp="1"/>
          </p:cNvSpPr>
          <p:nvPr>
            <p:ph type="body"/>
          </p:nvPr>
        </p:nvSpPr>
        <p:spPr>
          <a:xfrm>
            <a:off x="504000" y="4058640"/>
            <a:ext cx="2921040" cy="2090880"/>
          </a:xfrm>
          <a:prstGeom prst="rect">
            <a:avLst/>
          </a:prstGeom>
        </p:spPr>
        <p:txBody>
          <a:bodyPr lIns="0" tIns="0" rIns="0" bIns="0">
            <a:normAutofit/>
          </a:bodyPr>
          <a:lstStyle/>
          <a:p>
            <a:endParaRPr lang="ca-E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lang="ca-ES" sz="4400" b="0" strike="noStrike" spc="-1">
              <a:solidFill>
                <a:srgbClr val="000000"/>
              </a:solidFill>
              <a:uFill>
                <a:solidFill>
                  <a:srgbClr val="FFFFFF"/>
                </a:solidFill>
              </a:uFill>
              <a:latin typeface="Arial"/>
            </a:endParaRPr>
          </a:p>
        </p:txBody>
      </p:sp>
      <p:sp>
        <p:nvSpPr>
          <p:cNvPr id="3" name="PlaceHolder 2"/>
          <p:cNvSpPr>
            <a:spLocks noGrp="1"/>
          </p:cNvSpPr>
          <p:nvPr>
            <p:ph type="subTitle"/>
          </p:nvPr>
        </p:nvSpPr>
        <p:spPr>
          <a:xfrm>
            <a:off x="504000" y="1768680"/>
            <a:ext cx="9072000" cy="4384080"/>
          </a:xfrm>
          <a:prstGeom prst="rect">
            <a:avLst/>
          </a:prstGeom>
        </p:spPr>
        <p:txBody>
          <a:bodyPr lIns="0" tIns="0" rIns="0" bIns="0" anchor="ctr"/>
          <a:lstStyle/>
          <a:p>
            <a:pPr algn="ctr"/>
            <a:endParaRPr lang="ca-E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lang="ca-ES" sz="4400" b="0" strike="noStrike" spc="-1">
              <a:solidFill>
                <a:srgbClr val="000000"/>
              </a:solidFill>
              <a:uFill>
                <a:solidFill>
                  <a:srgbClr val="FFFFFF"/>
                </a:solidFill>
              </a:uFill>
              <a:latin typeface="Arial"/>
            </a:endParaRPr>
          </a:p>
        </p:txBody>
      </p:sp>
      <p:sp>
        <p:nvSpPr>
          <p:cNvPr id="5" name="PlaceHolder 2"/>
          <p:cNvSpPr>
            <a:spLocks noGrp="1"/>
          </p:cNvSpPr>
          <p:nvPr>
            <p:ph type="body"/>
          </p:nvPr>
        </p:nvSpPr>
        <p:spPr>
          <a:xfrm>
            <a:off x="504000" y="1768680"/>
            <a:ext cx="9072000" cy="4384080"/>
          </a:xfrm>
          <a:prstGeom prst="rect">
            <a:avLst/>
          </a:prstGeom>
        </p:spPr>
        <p:txBody>
          <a:bodyPr lIns="0" tIns="0" rIns="0" bIns="0">
            <a:normAutofit/>
          </a:bodyPr>
          <a:lstStyle/>
          <a:p>
            <a:endParaRPr lang="ca-E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lang="ca-ES" sz="4400" b="0" strike="noStrike" spc="-1">
              <a:solidFill>
                <a:srgbClr val="000000"/>
              </a:solidFill>
              <a:uFill>
                <a:solidFill>
                  <a:srgbClr val="FFFFFF"/>
                </a:solidFill>
              </a:uFill>
              <a:latin typeface="Arial"/>
            </a:endParaRPr>
          </a:p>
        </p:txBody>
      </p:sp>
      <p:sp>
        <p:nvSpPr>
          <p:cNvPr id="7" name="PlaceHolder 2"/>
          <p:cNvSpPr>
            <a:spLocks noGrp="1"/>
          </p:cNvSpPr>
          <p:nvPr>
            <p:ph type="body"/>
          </p:nvPr>
        </p:nvSpPr>
        <p:spPr>
          <a:xfrm>
            <a:off x="504000" y="1768680"/>
            <a:ext cx="4426920" cy="4384080"/>
          </a:xfrm>
          <a:prstGeom prst="rect">
            <a:avLst/>
          </a:prstGeom>
        </p:spPr>
        <p:txBody>
          <a:bodyPr lIns="0" tIns="0" rIns="0" bIns="0">
            <a:normAutofit/>
          </a:bodyPr>
          <a:lstStyle/>
          <a:p>
            <a:endParaRPr lang="ca-ES" sz="3200" b="0" strike="noStrike" spc="-1">
              <a:solidFill>
                <a:srgbClr val="000000"/>
              </a:solidFill>
              <a:uFill>
                <a:solidFill>
                  <a:srgbClr val="FFFFFF"/>
                </a:solidFill>
              </a:uFill>
              <a:latin typeface="Arial"/>
            </a:endParaRPr>
          </a:p>
        </p:txBody>
      </p:sp>
      <p:sp>
        <p:nvSpPr>
          <p:cNvPr id="8" name="PlaceHolder 3"/>
          <p:cNvSpPr>
            <a:spLocks noGrp="1"/>
          </p:cNvSpPr>
          <p:nvPr>
            <p:ph type="body"/>
          </p:nvPr>
        </p:nvSpPr>
        <p:spPr>
          <a:xfrm>
            <a:off x="5152680" y="1768680"/>
            <a:ext cx="4426920" cy="4384080"/>
          </a:xfrm>
          <a:prstGeom prst="rect">
            <a:avLst/>
          </a:prstGeom>
        </p:spPr>
        <p:txBody>
          <a:bodyPr lIns="0" tIns="0" rIns="0" bIns="0">
            <a:normAutofit/>
          </a:bodyPr>
          <a:lstStyle/>
          <a:p>
            <a:endParaRPr lang="ca-E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lang="ca-ES" sz="4400" b="0" strike="noStrike" spc="-1">
              <a:solidFill>
                <a:srgbClr val="000000"/>
              </a:solidFill>
              <a:uFill>
                <a:solidFill>
                  <a:srgbClr val="FFFFFF"/>
                </a:solidFill>
              </a:u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504000" y="301320"/>
            <a:ext cx="9072000" cy="5850360"/>
          </a:xfrm>
          <a:prstGeom prst="rect">
            <a:avLst/>
          </a:prstGeom>
        </p:spPr>
        <p:txBody>
          <a:bodyPr lIns="0" tIns="0" rIns="0" bIns="0" anchor="ctr"/>
          <a:lstStyle/>
          <a:p>
            <a:pPr algn="ctr"/>
            <a:endParaRPr lang="ca-E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lang="ca-ES" sz="4400" b="0" strike="noStrike" spc="-1">
              <a:solidFill>
                <a:srgbClr val="000000"/>
              </a:solidFill>
              <a:uFill>
                <a:solidFill>
                  <a:srgbClr val="FFFFFF"/>
                </a:solidFill>
              </a:uFill>
              <a:latin typeface="Arial"/>
            </a:endParaRPr>
          </a:p>
        </p:txBody>
      </p:sp>
      <p:sp>
        <p:nvSpPr>
          <p:cNvPr id="12" name="PlaceHolder 2"/>
          <p:cNvSpPr>
            <a:spLocks noGrp="1"/>
          </p:cNvSpPr>
          <p:nvPr>
            <p:ph type="body"/>
          </p:nvPr>
        </p:nvSpPr>
        <p:spPr>
          <a:xfrm>
            <a:off x="504000" y="1768680"/>
            <a:ext cx="4426920" cy="2090880"/>
          </a:xfrm>
          <a:prstGeom prst="rect">
            <a:avLst/>
          </a:prstGeom>
        </p:spPr>
        <p:txBody>
          <a:bodyPr lIns="0" tIns="0" rIns="0" bIns="0">
            <a:normAutofit/>
          </a:bodyPr>
          <a:lstStyle/>
          <a:p>
            <a:endParaRPr lang="ca-ES" sz="3200" b="0" strike="noStrike" spc="-1">
              <a:solidFill>
                <a:srgbClr val="000000"/>
              </a:solidFill>
              <a:uFill>
                <a:solidFill>
                  <a:srgbClr val="FFFFFF"/>
                </a:solidFill>
              </a:uFill>
              <a:latin typeface="Arial"/>
            </a:endParaRPr>
          </a:p>
        </p:txBody>
      </p:sp>
      <p:sp>
        <p:nvSpPr>
          <p:cNvPr id="13" name="PlaceHolder 3"/>
          <p:cNvSpPr>
            <a:spLocks noGrp="1"/>
          </p:cNvSpPr>
          <p:nvPr>
            <p:ph type="body"/>
          </p:nvPr>
        </p:nvSpPr>
        <p:spPr>
          <a:xfrm>
            <a:off x="504000" y="4058640"/>
            <a:ext cx="4426920" cy="2090880"/>
          </a:xfrm>
          <a:prstGeom prst="rect">
            <a:avLst/>
          </a:prstGeom>
        </p:spPr>
        <p:txBody>
          <a:bodyPr lIns="0" tIns="0" rIns="0" bIns="0">
            <a:normAutofit/>
          </a:bodyPr>
          <a:lstStyle/>
          <a:p>
            <a:endParaRPr lang="ca-ES" sz="3200" b="0" strike="noStrike" spc="-1">
              <a:solidFill>
                <a:srgbClr val="000000"/>
              </a:solidFill>
              <a:uFill>
                <a:solidFill>
                  <a:srgbClr val="FFFFFF"/>
                </a:solidFill>
              </a:uFill>
              <a:latin typeface="Arial"/>
            </a:endParaRPr>
          </a:p>
        </p:txBody>
      </p:sp>
      <p:sp>
        <p:nvSpPr>
          <p:cNvPr id="14" name="PlaceHolder 4"/>
          <p:cNvSpPr>
            <a:spLocks noGrp="1"/>
          </p:cNvSpPr>
          <p:nvPr>
            <p:ph type="body"/>
          </p:nvPr>
        </p:nvSpPr>
        <p:spPr>
          <a:xfrm>
            <a:off x="5152680" y="1768680"/>
            <a:ext cx="4426920" cy="4384080"/>
          </a:xfrm>
          <a:prstGeom prst="rect">
            <a:avLst/>
          </a:prstGeom>
        </p:spPr>
        <p:txBody>
          <a:bodyPr lIns="0" tIns="0" rIns="0" bIns="0">
            <a:normAutofit/>
          </a:bodyPr>
          <a:lstStyle/>
          <a:p>
            <a:endParaRPr lang="ca-E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lang="ca-ES" sz="4400" b="0" strike="noStrike" spc="-1">
              <a:solidFill>
                <a:srgbClr val="000000"/>
              </a:solidFill>
              <a:uFill>
                <a:solidFill>
                  <a:srgbClr val="FFFFFF"/>
                </a:solidFill>
              </a:uFill>
              <a:latin typeface="Arial"/>
            </a:endParaRPr>
          </a:p>
        </p:txBody>
      </p:sp>
      <p:sp>
        <p:nvSpPr>
          <p:cNvPr id="16" name="PlaceHolder 2"/>
          <p:cNvSpPr>
            <a:spLocks noGrp="1"/>
          </p:cNvSpPr>
          <p:nvPr>
            <p:ph type="body"/>
          </p:nvPr>
        </p:nvSpPr>
        <p:spPr>
          <a:xfrm>
            <a:off x="504000" y="1768680"/>
            <a:ext cx="4426920" cy="4384080"/>
          </a:xfrm>
          <a:prstGeom prst="rect">
            <a:avLst/>
          </a:prstGeom>
        </p:spPr>
        <p:txBody>
          <a:bodyPr lIns="0" tIns="0" rIns="0" bIns="0">
            <a:normAutofit/>
          </a:bodyPr>
          <a:lstStyle/>
          <a:p>
            <a:endParaRPr lang="ca-ES" sz="3200" b="0" strike="noStrike" spc="-1">
              <a:solidFill>
                <a:srgbClr val="000000"/>
              </a:solidFill>
              <a:uFill>
                <a:solidFill>
                  <a:srgbClr val="FFFFFF"/>
                </a:solidFill>
              </a:uFill>
              <a:latin typeface="Arial"/>
            </a:endParaRPr>
          </a:p>
        </p:txBody>
      </p:sp>
      <p:sp>
        <p:nvSpPr>
          <p:cNvPr id="17" name="PlaceHolder 3"/>
          <p:cNvSpPr>
            <a:spLocks noGrp="1"/>
          </p:cNvSpPr>
          <p:nvPr>
            <p:ph type="body"/>
          </p:nvPr>
        </p:nvSpPr>
        <p:spPr>
          <a:xfrm>
            <a:off x="5152680" y="1768680"/>
            <a:ext cx="4426920" cy="2090880"/>
          </a:xfrm>
          <a:prstGeom prst="rect">
            <a:avLst/>
          </a:prstGeom>
        </p:spPr>
        <p:txBody>
          <a:bodyPr lIns="0" tIns="0" rIns="0" bIns="0">
            <a:normAutofit/>
          </a:bodyPr>
          <a:lstStyle/>
          <a:p>
            <a:endParaRPr lang="ca-ES" sz="3200" b="0" strike="noStrike" spc="-1">
              <a:solidFill>
                <a:srgbClr val="000000"/>
              </a:solidFill>
              <a:uFill>
                <a:solidFill>
                  <a:srgbClr val="FFFFFF"/>
                </a:solidFill>
              </a:uFill>
              <a:latin typeface="Arial"/>
            </a:endParaRPr>
          </a:p>
        </p:txBody>
      </p:sp>
      <p:sp>
        <p:nvSpPr>
          <p:cNvPr id="18" name="PlaceHolder 4"/>
          <p:cNvSpPr>
            <a:spLocks noGrp="1"/>
          </p:cNvSpPr>
          <p:nvPr>
            <p:ph type="body"/>
          </p:nvPr>
        </p:nvSpPr>
        <p:spPr>
          <a:xfrm>
            <a:off x="5152680" y="4058640"/>
            <a:ext cx="4426920" cy="2090880"/>
          </a:xfrm>
          <a:prstGeom prst="rect">
            <a:avLst/>
          </a:prstGeom>
        </p:spPr>
        <p:txBody>
          <a:bodyPr lIns="0" tIns="0" rIns="0" bIns="0">
            <a:normAutofit/>
          </a:bodyPr>
          <a:lstStyle/>
          <a:p>
            <a:endParaRPr lang="ca-E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lang="ca-ES" sz="4400" b="0" strike="noStrike" spc="-1">
              <a:solidFill>
                <a:srgbClr val="000000"/>
              </a:solidFill>
              <a:uFill>
                <a:solidFill>
                  <a:srgbClr val="FFFFFF"/>
                </a:solidFill>
              </a:uFill>
              <a:latin typeface="Arial"/>
            </a:endParaRPr>
          </a:p>
        </p:txBody>
      </p:sp>
      <p:sp>
        <p:nvSpPr>
          <p:cNvPr id="20" name="PlaceHolder 2"/>
          <p:cNvSpPr>
            <a:spLocks noGrp="1"/>
          </p:cNvSpPr>
          <p:nvPr>
            <p:ph type="body"/>
          </p:nvPr>
        </p:nvSpPr>
        <p:spPr>
          <a:xfrm>
            <a:off x="504000" y="1768680"/>
            <a:ext cx="4426920" cy="2090880"/>
          </a:xfrm>
          <a:prstGeom prst="rect">
            <a:avLst/>
          </a:prstGeom>
        </p:spPr>
        <p:txBody>
          <a:bodyPr lIns="0" tIns="0" rIns="0" bIns="0">
            <a:normAutofit/>
          </a:bodyPr>
          <a:lstStyle/>
          <a:p>
            <a:endParaRPr lang="ca-ES" sz="3200" b="0" strike="noStrike" spc="-1">
              <a:solidFill>
                <a:srgbClr val="000000"/>
              </a:solidFill>
              <a:uFill>
                <a:solidFill>
                  <a:srgbClr val="FFFFFF"/>
                </a:solidFill>
              </a:uFill>
              <a:latin typeface="Arial"/>
            </a:endParaRPr>
          </a:p>
        </p:txBody>
      </p:sp>
      <p:sp>
        <p:nvSpPr>
          <p:cNvPr id="21" name="PlaceHolder 3"/>
          <p:cNvSpPr>
            <a:spLocks noGrp="1"/>
          </p:cNvSpPr>
          <p:nvPr>
            <p:ph type="body"/>
          </p:nvPr>
        </p:nvSpPr>
        <p:spPr>
          <a:xfrm>
            <a:off x="5152680" y="1768680"/>
            <a:ext cx="4426920" cy="2090880"/>
          </a:xfrm>
          <a:prstGeom prst="rect">
            <a:avLst/>
          </a:prstGeom>
        </p:spPr>
        <p:txBody>
          <a:bodyPr lIns="0" tIns="0" rIns="0" bIns="0">
            <a:normAutofit/>
          </a:bodyPr>
          <a:lstStyle/>
          <a:p>
            <a:endParaRPr lang="ca-ES" sz="3200" b="0" strike="noStrike" spc="-1">
              <a:solidFill>
                <a:srgbClr val="000000"/>
              </a:solidFill>
              <a:uFill>
                <a:solidFill>
                  <a:srgbClr val="FFFFFF"/>
                </a:solidFill>
              </a:uFill>
              <a:latin typeface="Arial"/>
            </a:endParaRPr>
          </a:p>
        </p:txBody>
      </p:sp>
      <p:sp>
        <p:nvSpPr>
          <p:cNvPr id="22" name="PlaceHolder 4"/>
          <p:cNvSpPr>
            <a:spLocks noGrp="1"/>
          </p:cNvSpPr>
          <p:nvPr>
            <p:ph type="body"/>
          </p:nvPr>
        </p:nvSpPr>
        <p:spPr>
          <a:xfrm>
            <a:off x="504000" y="4058640"/>
            <a:ext cx="9072000" cy="2090880"/>
          </a:xfrm>
          <a:prstGeom prst="rect">
            <a:avLst/>
          </a:prstGeom>
        </p:spPr>
        <p:txBody>
          <a:bodyPr lIns="0" tIns="0" rIns="0" bIns="0">
            <a:normAutofit/>
          </a:bodyPr>
          <a:lstStyle/>
          <a:p>
            <a:endParaRPr lang="ca-ES" sz="3200" b="0" strike="noStrike" spc="-1">
              <a:solidFill>
                <a:srgbClr val="000000"/>
              </a:solidFill>
              <a:uFill>
                <a:solidFill>
                  <a:srgbClr val="FFFFFF"/>
                </a:solidFill>
              </a:u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301320"/>
            <a:ext cx="9072000" cy="1261800"/>
          </a:xfrm>
          <a:prstGeom prst="rect">
            <a:avLst/>
          </a:prstGeom>
        </p:spPr>
        <p:txBody>
          <a:bodyPr lIns="0" tIns="0" rIns="0" bIns="0" anchor="ctr"/>
          <a:lstStyle/>
          <a:p>
            <a:pPr algn="ctr"/>
            <a:r>
              <a:rPr lang="ca-ES" sz="4400" b="0" strike="noStrike" spc="-1">
                <a:solidFill>
                  <a:srgbClr val="000000"/>
                </a:solidFill>
                <a:uFill>
                  <a:solidFill>
                    <a:srgbClr val="FFFFFF"/>
                  </a:solidFill>
                </a:uFill>
                <a:latin typeface="Arial"/>
              </a:rPr>
              <a:t>Pulse para editar el formato del texto de título</a:t>
            </a:r>
          </a:p>
        </p:txBody>
      </p:sp>
      <p:sp>
        <p:nvSpPr>
          <p:cNvPr id="3" name="PlaceHolder 2"/>
          <p:cNvSpPr>
            <a:spLocks noGrp="1"/>
          </p:cNvSpPr>
          <p:nvPr>
            <p:ph type="body"/>
          </p:nvPr>
        </p:nvSpPr>
        <p:spPr>
          <a:xfrm>
            <a:off x="504000" y="1768680"/>
            <a:ext cx="9072000" cy="43840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ca-ES" sz="3200" b="0" strike="noStrike" spc="-1">
                <a:solidFill>
                  <a:srgbClr val="000000"/>
                </a:solidFill>
                <a:uFill>
                  <a:solidFill>
                    <a:srgbClr val="FFFFFF"/>
                  </a:solidFill>
                </a:uFill>
                <a:latin typeface="Arial"/>
              </a:rPr>
              <a:t>Pulse para editar el formato de esquema del texto</a:t>
            </a:r>
          </a:p>
          <a:p>
            <a:pPr marL="864000" lvl="1" indent="-324000">
              <a:spcBef>
                <a:spcPts val="1134"/>
              </a:spcBef>
              <a:buClr>
                <a:srgbClr val="000000"/>
              </a:buClr>
              <a:buSzPct val="75000"/>
              <a:buFont typeface="Symbol" charset="2"/>
              <a:buChar char=""/>
            </a:pPr>
            <a:r>
              <a:rPr lang="ca-ES" sz="2800" b="0" strike="noStrike" spc="-1">
                <a:solidFill>
                  <a:srgbClr val="000000"/>
                </a:solidFill>
                <a:uFill>
                  <a:solidFill>
                    <a:srgbClr val="FFFFFF"/>
                  </a:solidFill>
                </a:uFill>
                <a:latin typeface="Arial"/>
              </a:rPr>
              <a:t>Segundo nivel del esquema</a:t>
            </a:r>
          </a:p>
          <a:p>
            <a:pPr marL="1296000" lvl="2" indent="-288000">
              <a:spcBef>
                <a:spcPts val="850"/>
              </a:spcBef>
              <a:buClr>
                <a:srgbClr val="000000"/>
              </a:buClr>
              <a:buSzPct val="45000"/>
              <a:buFont typeface="Wingdings" charset="2"/>
              <a:buChar char=""/>
            </a:pPr>
            <a:r>
              <a:rPr lang="ca-ES" sz="2400" b="0" strike="noStrike" spc="-1">
                <a:solidFill>
                  <a:srgbClr val="000000"/>
                </a:solidFill>
                <a:uFill>
                  <a:solidFill>
                    <a:srgbClr val="FFFFFF"/>
                  </a:solidFill>
                </a:uFill>
                <a:latin typeface="Arial"/>
              </a:rPr>
              <a:t>Tercer nivel del esquema</a:t>
            </a:r>
          </a:p>
          <a:p>
            <a:pPr marL="1728000" lvl="3" indent="-216000">
              <a:spcBef>
                <a:spcPts val="567"/>
              </a:spcBef>
              <a:buClr>
                <a:srgbClr val="000000"/>
              </a:buClr>
              <a:buSzPct val="75000"/>
              <a:buFont typeface="Symbol" charset="2"/>
              <a:buChar char=""/>
            </a:pPr>
            <a:r>
              <a:rPr lang="ca-ES" sz="2000" b="0" strike="noStrike" spc="-1">
                <a:solidFill>
                  <a:srgbClr val="000000"/>
                </a:solidFill>
                <a:uFill>
                  <a:solidFill>
                    <a:srgbClr val="FFFFFF"/>
                  </a:solidFill>
                </a:uFill>
                <a:latin typeface="Arial"/>
              </a:rPr>
              <a:t>Cuarto nivel del esquema</a:t>
            </a:r>
          </a:p>
          <a:p>
            <a:pPr marL="2160000" lvl="4" indent="-216000">
              <a:spcBef>
                <a:spcPts val="283"/>
              </a:spcBef>
              <a:buClr>
                <a:srgbClr val="000000"/>
              </a:buClr>
              <a:buSzPct val="45000"/>
              <a:buFont typeface="Wingdings" charset="2"/>
              <a:buChar char=""/>
            </a:pPr>
            <a:r>
              <a:rPr lang="ca-ES" sz="2000" b="0" strike="noStrike" spc="-1">
                <a:solidFill>
                  <a:srgbClr val="000000"/>
                </a:solidFill>
                <a:uFill>
                  <a:solidFill>
                    <a:srgbClr val="FFFFFF"/>
                  </a:solidFill>
                </a:uFill>
                <a:latin typeface="Arial"/>
              </a:rPr>
              <a:t>Quinto nivel del esquema</a:t>
            </a:r>
          </a:p>
          <a:p>
            <a:pPr marL="2592000" lvl="5" indent="-216000">
              <a:spcBef>
                <a:spcPts val="283"/>
              </a:spcBef>
              <a:buClr>
                <a:srgbClr val="000000"/>
              </a:buClr>
              <a:buSzPct val="45000"/>
              <a:buFont typeface="Wingdings" charset="2"/>
              <a:buChar char=""/>
            </a:pPr>
            <a:r>
              <a:rPr lang="ca-ES" sz="2000" b="0" strike="noStrike" spc="-1">
                <a:solidFill>
                  <a:srgbClr val="000000"/>
                </a:solidFill>
                <a:uFill>
                  <a:solidFill>
                    <a:srgbClr val="FFFFFF"/>
                  </a:solidFill>
                </a:uFill>
                <a:latin typeface="Arial"/>
              </a:rPr>
              <a:t>Sexto nivel del esquema</a:t>
            </a:r>
          </a:p>
          <a:p>
            <a:pPr marL="3024000" lvl="6" indent="-216000">
              <a:spcBef>
                <a:spcPts val="283"/>
              </a:spcBef>
              <a:buClr>
                <a:srgbClr val="000000"/>
              </a:buClr>
              <a:buSzPct val="45000"/>
              <a:buFont typeface="Wingdings" charset="2"/>
              <a:buChar char=""/>
            </a:pPr>
            <a:r>
              <a:rPr lang="ca-ES" sz="2000" b="0" strike="noStrike" spc="-1">
                <a:solidFill>
                  <a:srgbClr val="000000"/>
                </a:solidFill>
                <a:uFill>
                  <a:solidFill>
                    <a:srgbClr val="FFFFFF"/>
                  </a:solidFill>
                </a:uFill>
                <a:latin typeface="Arial"/>
              </a:rPr>
              <a:t>Séptimo nivel del esquema</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https://eu.indystar.com/story/news/environment/2019/07/28/aquabounty-farms-united-states-first-bio-engineered-salmon-indiana/1528588001/"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9.jpg"/></Relationships>
</file>

<file path=ppt/slides/_rels/slide35.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41.jpg"/></Relationships>
</file>

<file path=ppt/slides/_rels/slide3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43.webp"/></Relationships>
</file>

<file path=ppt/slides/_rels/slide3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45.tmp"/></Relationships>
</file>

<file path=ppt/slides/_rels/slide3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9.webp"/><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53.jpg"/></Relationships>
</file>

<file path=ppt/slides/_rels/slide4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CustomShape 1"/>
          <p:cNvSpPr/>
          <p:nvPr/>
        </p:nvSpPr>
        <p:spPr>
          <a:xfrm>
            <a:off x="504000" y="254880"/>
            <a:ext cx="9070200" cy="6702480"/>
          </a:xfrm>
          <a:prstGeom prst="rect">
            <a:avLst/>
          </a:prstGeom>
          <a:solidFill>
            <a:srgbClr val="CFE7F5"/>
          </a:solidFill>
          <a:ln>
            <a:noFill/>
          </a:ln>
        </p:spPr>
        <p:style>
          <a:lnRef idx="0">
            <a:scrgbClr r="0" g="0" b="0"/>
          </a:lnRef>
          <a:fillRef idx="0">
            <a:scrgbClr r="0" g="0" b="0"/>
          </a:fillRef>
          <a:effectRef idx="0">
            <a:scrgbClr r="0" g="0" b="0"/>
          </a:effectRef>
          <a:fontRef idx="minor"/>
        </p:style>
        <p:txBody>
          <a:bodyPr lIns="0" tIns="0" rIns="0" bIns="0" anchor="ctr"/>
          <a:lstStyle/>
          <a:p>
            <a:r>
              <a:rPr lang="ca-ES" sz="4400" b="0" strike="noStrike" spc="-1" dirty="0">
                <a:solidFill>
                  <a:srgbClr val="FF3333"/>
                </a:solidFill>
                <a:uFill>
                  <a:solidFill>
                    <a:srgbClr val="FFFFFF"/>
                  </a:solidFill>
                </a:uFill>
                <a:latin typeface="Arial"/>
                <a:ea typeface="DejaVu Sans"/>
              </a:rPr>
              <a:t>          Convivint amb transgènics</a:t>
            </a:r>
            <a:endParaRPr lang="ca-ES" sz="4400" b="0" strike="noStrike" spc="-1" dirty="0">
              <a:solidFill>
                <a:srgbClr val="000000"/>
              </a:solidFill>
              <a:uFill>
                <a:solidFill>
                  <a:srgbClr val="FFFFFF"/>
                </a:solidFill>
              </a:uFill>
              <a:latin typeface="Arial"/>
            </a:endParaRPr>
          </a:p>
          <a:p>
            <a:endParaRPr lang="ca-ES" sz="4400" b="0" strike="noStrike" spc="-1" dirty="0">
              <a:solidFill>
                <a:srgbClr val="000000"/>
              </a:solidFill>
              <a:uFill>
                <a:solidFill>
                  <a:srgbClr val="FFFFFF"/>
                </a:solidFill>
              </a:uFill>
              <a:latin typeface="Arial"/>
            </a:endParaRPr>
          </a:p>
          <a:p>
            <a:r>
              <a:rPr lang="ca-ES" sz="4400" b="0" strike="noStrike" spc="-1" dirty="0">
                <a:solidFill>
                  <a:srgbClr val="FF3333"/>
                </a:solidFill>
                <a:uFill>
                  <a:solidFill>
                    <a:srgbClr val="FFFFFF"/>
                  </a:solidFill>
                </a:uFill>
                <a:latin typeface="Arial"/>
                <a:ea typeface="DejaVu Sans"/>
              </a:rPr>
              <a:t>                           </a:t>
            </a:r>
            <a:r>
              <a:rPr lang="ca-ES" sz="2800" b="0" strike="noStrike" spc="-1" dirty="0">
                <a:solidFill>
                  <a:srgbClr val="FF3333"/>
                </a:solidFill>
                <a:uFill>
                  <a:solidFill>
                    <a:srgbClr val="FFFFFF"/>
                  </a:solidFill>
                </a:uFill>
                <a:latin typeface="Arial"/>
                <a:ea typeface="DejaVu Sans"/>
              </a:rPr>
              <a:t>David Bueno Torrens</a:t>
            </a:r>
            <a:endParaRPr lang="ca-ES" sz="2800" b="0" strike="noStrike" spc="-1" dirty="0">
              <a:solidFill>
                <a:srgbClr val="000000"/>
              </a:solidFill>
              <a:uFill>
                <a:solidFill>
                  <a:srgbClr val="FFFFFF"/>
                </a:solidFill>
              </a:uFill>
              <a:latin typeface="Arial"/>
            </a:endParaRPr>
          </a:p>
          <a:p>
            <a:endParaRPr lang="ca-ES" sz="2800" b="0" strike="noStrike" spc="-1" dirty="0">
              <a:solidFill>
                <a:srgbClr val="000000"/>
              </a:solidFill>
              <a:uFill>
                <a:solidFill>
                  <a:srgbClr val="FFFFFF"/>
                </a:solidFill>
              </a:uFill>
              <a:latin typeface="Arial"/>
            </a:endParaRPr>
          </a:p>
          <a:p>
            <a:endParaRPr lang="ca-ES" sz="2800" b="0" strike="noStrike" spc="-1" dirty="0">
              <a:solidFill>
                <a:srgbClr val="000000"/>
              </a:solidFill>
              <a:uFill>
                <a:solidFill>
                  <a:srgbClr val="FFFFFF"/>
                </a:solidFill>
              </a:uFill>
              <a:latin typeface="Arial"/>
            </a:endParaRPr>
          </a:p>
          <a:p>
            <a:endParaRPr lang="ca-ES" sz="2800" b="0" strike="noStrike" spc="-1" dirty="0">
              <a:solidFill>
                <a:srgbClr val="000000"/>
              </a:solidFill>
              <a:uFill>
                <a:solidFill>
                  <a:srgbClr val="FFFFFF"/>
                </a:solidFill>
              </a:uFill>
              <a:latin typeface="Arial"/>
            </a:endParaRPr>
          </a:p>
          <a:p>
            <a:r>
              <a:rPr lang="ca-ES" sz="4400" b="0" strike="noStrike" spc="-1" dirty="0">
                <a:solidFill>
                  <a:srgbClr val="FF3333"/>
                </a:solidFill>
                <a:uFill>
                  <a:solidFill>
                    <a:srgbClr val="FFFFFF"/>
                  </a:solidFill>
                </a:uFill>
                <a:latin typeface="Arial"/>
                <a:ea typeface="DejaVu Sans"/>
              </a:rPr>
              <a:t>						       	              </a:t>
            </a:r>
            <a:r>
              <a:rPr lang="ca-ES" sz="2000" b="0" strike="noStrike" spc="-1" dirty="0">
                <a:solidFill>
                  <a:srgbClr val="FF3333"/>
                </a:solidFill>
                <a:uFill>
                  <a:solidFill>
                    <a:srgbClr val="FFFFFF"/>
                  </a:solidFill>
                </a:uFill>
                <a:latin typeface="Arial"/>
                <a:ea typeface="DejaVu Sans"/>
              </a:rPr>
              <a:t>CMC </a:t>
            </a:r>
            <a:r>
              <a:rPr lang="ca-ES" sz="2000" b="0" strike="noStrike" spc="-1" dirty="0" err="1">
                <a:solidFill>
                  <a:srgbClr val="FF3333"/>
                </a:solidFill>
                <a:uFill>
                  <a:solidFill>
                    <a:srgbClr val="FFFFFF"/>
                  </a:solidFill>
                </a:uFill>
                <a:latin typeface="Arial"/>
                <a:ea typeface="DejaVu Sans"/>
              </a:rPr>
              <a:t>Magda</a:t>
            </a:r>
            <a:r>
              <a:rPr lang="ca-ES" sz="2000" b="0" strike="noStrike" spc="-1">
                <a:solidFill>
                  <a:srgbClr val="FF3333"/>
                </a:solidFill>
                <a:uFill>
                  <a:solidFill>
                    <a:srgbClr val="FFFFFF"/>
                  </a:solidFill>
                </a:uFill>
                <a:latin typeface="Arial"/>
                <a:ea typeface="DejaVu Sans"/>
              </a:rPr>
              <a:t> Gorro</a:t>
            </a:r>
            <a:endParaRPr lang="ca-ES" sz="2000" b="0" strike="noStrike" spc="-1">
              <a:solidFill>
                <a:srgbClr val="000000"/>
              </a:solidFill>
              <a:uFill>
                <a:solidFill>
                  <a:srgbClr val="FFFFFF"/>
                </a:solidFill>
              </a:uFill>
              <a:latin typeface="Arial"/>
            </a:endParaRPr>
          </a:p>
          <a:p>
            <a:endParaRPr lang="ca-ES" sz="2000" b="0" strike="noStrike" spc="-1">
              <a:solidFill>
                <a:srgbClr val="000000"/>
              </a:solidFill>
              <a:uFill>
                <a:solidFill>
                  <a:srgbClr val="FFFFFF"/>
                </a:solidFill>
              </a:uFill>
              <a:latin typeface="Arial"/>
            </a:endParaRPr>
          </a:p>
          <a:p>
            <a:pPr algn="ctr">
              <a:lnSpc>
                <a:spcPct val="100000"/>
              </a:lnSpc>
            </a:pPr>
            <a:endParaRPr lang="ca-ES" sz="2000" b="0" strike="noStrike" spc="-1">
              <a:solidFill>
                <a:srgbClr val="000000"/>
              </a:solidFill>
              <a:uFill>
                <a:solidFill>
                  <a:srgbClr val="FFFFFF"/>
                </a:solidFill>
              </a:uFill>
              <a:latin typeface="Arial"/>
            </a:endParaRPr>
          </a:p>
        </p:txBody>
      </p:sp>
      <p:pic>
        <p:nvPicPr>
          <p:cNvPr id="44" name="Imagen 43"/>
          <p:cNvPicPr/>
          <p:nvPr/>
        </p:nvPicPr>
        <p:blipFill>
          <a:blip r:embed="rId3"/>
          <a:stretch/>
        </p:blipFill>
        <p:spPr>
          <a:xfrm>
            <a:off x="144000" y="2610720"/>
            <a:ext cx="3575520" cy="4912200"/>
          </a:xfrm>
          <a:prstGeom prst="rect">
            <a:avLst/>
          </a:prstGeom>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CustomShape 1"/>
          <p:cNvSpPr/>
          <p:nvPr/>
        </p:nvSpPr>
        <p:spPr>
          <a:xfrm>
            <a:off x="484200" y="360000"/>
            <a:ext cx="9070200" cy="7056000"/>
          </a:xfrm>
          <a:prstGeom prst="rect">
            <a:avLst/>
          </a:prstGeom>
          <a:solidFill>
            <a:srgbClr val="CFE7F5"/>
          </a:solidFill>
          <a:ln>
            <a:noFill/>
          </a:ln>
        </p:spPr>
        <p:style>
          <a:lnRef idx="0">
            <a:scrgbClr r="0" g="0" b="0"/>
          </a:lnRef>
          <a:fillRef idx="0">
            <a:scrgbClr r="0" g="0" b="0"/>
          </a:fillRef>
          <a:effectRef idx="0">
            <a:scrgbClr r="0" g="0" b="0"/>
          </a:effectRef>
          <a:fontRef idx="minor"/>
        </p:style>
        <p:txBody>
          <a:bodyPr lIns="0" tIns="0" rIns="0" bIns="0"/>
          <a:lstStyle/>
          <a:p>
            <a:pPr marL="432000" indent="-322920">
              <a:lnSpc>
                <a:spcPct val="100000"/>
              </a:lnSpc>
              <a:buClr>
                <a:srgbClr val="000000"/>
              </a:buClr>
              <a:buSzPct val="45000"/>
              <a:buFont typeface="Wingdings" charset="2"/>
              <a:buChar char=""/>
            </a:pPr>
            <a:r>
              <a:rPr lang="ca-ES" sz="2000" b="0" strike="noStrike" spc="-1">
                <a:solidFill>
                  <a:srgbClr val="FF0000"/>
                </a:solidFill>
                <a:uFill>
                  <a:solidFill>
                    <a:srgbClr val="FFFFFF"/>
                  </a:solidFill>
                </a:uFill>
                <a:latin typeface="Arial"/>
                <a:ea typeface="DejaVu Sans"/>
              </a:rPr>
              <a:t>Què són els organismes genèticament modificats?</a:t>
            </a:r>
            <a:endParaRPr lang="ca-ES" sz="2000" b="0" strike="noStrike" spc="-1">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endParaRPr lang="ca-ES" sz="2000" b="0" strike="noStrike" spc="-1">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r>
              <a:rPr lang="ca-ES" sz="2000" b="0" strike="noStrike" spc="-1">
                <a:solidFill>
                  <a:srgbClr val="000000"/>
                </a:solidFill>
                <a:uFill>
                  <a:solidFill>
                    <a:srgbClr val="FFFFFF"/>
                  </a:solidFill>
                </a:uFill>
                <a:latin typeface="Arial"/>
                <a:ea typeface="DejaVu Sans"/>
              </a:rPr>
              <a:t>Els transgènics, </a:t>
            </a:r>
            <a:r>
              <a:rPr lang="ca-ES" sz="2000" b="1" strike="noStrike" spc="-1">
                <a:solidFill>
                  <a:srgbClr val="000000"/>
                </a:solidFill>
                <a:uFill>
                  <a:solidFill>
                    <a:srgbClr val="FFFFFF"/>
                  </a:solidFill>
                </a:uFill>
                <a:latin typeface="Arial"/>
                <a:ea typeface="DejaVu Sans"/>
              </a:rPr>
              <a:t>són organismes als quals s’ha modificat el seu contingut genètic mitjançant tècniques d’enginyeria genètica, ja sigui introduint un gen forà o bé suprimint o modificant la funcionalitat d’un gen propi.</a:t>
            </a:r>
            <a:r>
              <a:rPr lang="ca-ES" sz="2000" b="0" strike="noStrike" spc="-1">
                <a:solidFill>
                  <a:srgbClr val="000000"/>
                </a:solidFill>
                <a:uFill>
                  <a:solidFill>
                    <a:srgbClr val="FFFFFF"/>
                  </a:solidFill>
                </a:uFill>
                <a:latin typeface="Arial"/>
                <a:ea typeface="DejaVu Sans"/>
              </a:rPr>
              <a:t> </a:t>
            </a:r>
            <a:r>
              <a:rPr lang="ca-ES" sz="2000" b="0" i="1" strike="noStrike" spc="-1">
                <a:solidFill>
                  <a:srgbClr val="000000"/>
                </a:solidFill>
                <a:uFill>
                  <a:solidFill>
                    <a:srgbClr val="FFFFFF"/>
                  </a:solidFill>
                </a:uFill>
                <a:latin typeface="Arial"/>
                <a:ea typeface="DejaVu Sans"/>
              </a:rPr>
              <a:t>Això fa que en l’organisme receptor es modifiqui o se suprimeixi alguna característica biològica, o que se n’afegeixi alguna de nova.</a:t>
            </a:r>
            <a:endParaRPr lang="ca-ES" sz="2000" b="0" strike="noStrike" spc="-1">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endParaRPr lang="ca-ES" sz="2000" b="0" strike="noStrike" spc="-1">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endParaRPr lang="ca-ES" sz="2000" b="0" strike="noStrike" spc="-1">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endParaRPr lang="ca-ES" sz="2000" b="0" strike="noStrike" spc="-1">
              <a:solidFill>
                <a:srgbClr val="000000"/>
              </a:solidFill>
              <a:uFill>
                <a:solidFill>
                  <a:srgbClr val="FFFFFF"/>
                </a:solidFill>
              </a:uFill>
              <a:latin typeface="Arial"/>
            </a:endParaRPr>
          </a:p>
        </p:txBody>
      </p:sp>
      <p:pic>
        <p:nvPicPr>
          <p:cNvPr id="69" name="Imagen 68"/>
          <p:cNvPicPr/>
          <p:nvPr/>
        </p:nvPicPr>
        <p:blipFill>
          <a:blip r:embed="rId3"/>
          <a:srcRect l="7116" t="14155"/>
          <a:stretch/>
        </p:blipFill>
        <p:spPr>
          <a:xfrm>
            <a:off x="1800000" y="2582640"/>
            <a:ext cx="6696000" cy="4950360"/>
          </a:xfrm>
          <a:prstGeom prst="rect">
            <a:avLst/>
          </a:prstGeom>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CustomShape 1"/>
          <p:cNvSpPr/>
          <p:nvPr/>
        </p:nvSpPr>
        <p:spPr>
          <a:xfrm>
            <a:off x="504000" y="432000"/>
            <a:ext cx="9070200" cy="7056000"/>
          </a:xfrm>
          <a:prstGeom prst="rect">
            <a:avLst/>
          </a:prstGeom>
          <a:solidFill>
            <a:srgbClr val="CFE7F5"/>
          </a:solidFill>
          <a:ln>
            <a:noFill/>
          </a:ln>
        </p:spPr>
        <p:style>
          <a:lnRef idx="0">
            <a:scrgbClr r="0" g="0" b="0"/>
          </a:lnRef>
          <a:fillRef idx="0">
            <a:scrgbClr r="0" g="0" b="0"/>
          </a:fillRef>
          <a:effectRef idx="0">
            <a:scrgbClr r="0" g="0" b="0"/>
          </a:effectRef>
          <a:fontRef idx="minor"/>
        </p:style>
        <p:txBody>
          <a:bodyPr lIns="0" tIns="0" rIns="0" bIns="0"/>
          <a:lstStyle/>
          <a:p>
            <a:pPr>
              <a:lnSpc>
                <a:spcPct val="100000"/>
              </a:lnSpc>
            </a:pPr>
            <a:r>
              <a:rPr lang="ca-ES" sz="2000" b="0" strike="noStrike" spc="-1">
                <a:solidFill>
                  <a:srgbClr val="000000"/>
                </a:solidFill>
                <a:uFill>
                  <a:solidFill>
                    <a:srgbClr val="FFFFFF"/>
                  </a:solidFill>
                </a:uFill>
                <a:latin typeface="Arial"/>
                <a:ea typeface="DejaVu Sans"/>
              </a:rPr>
              <a:t>Ex: </a:t>
            </a:r>
            <a:r>
              <a:rPr lang="ca-ES" sz="2000" b="0" strike="noStrike" spc="-1">
                <a:solidFill>
                  <a:srgbClr val="FF0000"/>
                </a:solidFill>
                <a:uFill>
                  <a:solidFill>
                    <a:srgbClr val="FFFFFF"/>
                  </a:solidFill>
                </a:uFill>
                <a:latin typeface="Arial"/>
                <a:ea typeface="DejaVu Sans"/>
              </a:rPr>
              <a:t>Resistència a insectes de les gramínies</a:t>
            </a:r>
            <a:endParaRPr lang="ca-ES" sz="2000" b="0" strike="noStrike" spc="-1">
              <a:solidFill>
                <a:srgbClr val="000000"/>
              </a:solidFill>
              <a:uFill>
                <a:solidFill>
                  <a:srgbClr val="FFFFFF"/>
                </a:solidFill>
              </a:uFill>
              <a:latin typeface="Arial"/>
            </a:endParaRPr>
          </a:p>
          <a:p>
            <a:pPr>
              <a:lnSpc>
                <a:spcPct val="100000"/>
              </a:lnSpc>
            </a:pPr>
            <a:endParaRPr lang="ca-ES" sz="2000" b="0" strike="noStrike" spc="-1">
              <a:solidFill>
                <a:srgbClr val="000000"/>
              </a:solidFill>
              <a:uFill>
                <a:solidFill>
                  <a:srgbClr val="FFFFFF"/>
                </a:solidFill>
              </a:uFill>
              <a:latin typeface="Arial"/>
            </a:endParaRPr>
          </a:p>
          <a:p>
            <a:pPr>
              <a:lnSpc>
                <a:spcPct val="100000"/>
              </a:lnSpc>
            </a:pPr>
            <a:r>
              <a:rPr lang="ca-ES" sz="2000" b="0" strike="noStrike" spc="-1">
                <a:solidFill>
                  <a:srgbClr val="000000"/>
                </a:solidFill>
                <a:uFill>
                  <a:solidFill>
                    <a:srgbClr val="FFFFFF"/>
                  </a:solidFill>
                </a:uFill>
                <a:latin typeface="Arial"/>
                <a:ea typeface="DejaVu Sans"/>
              </a:rPr>
              <a:t>      </a:t>
            </a:r>
            <a:r>
              <a:rPr lang="ca-ES" sz="2000" b="0" strike="noStrike" spc="-1">
                <a:solidFill>
                  <a:srgbClr val="FF0000"/>
                </a:solidFill>
                <a:uFill>
                  <a:solidFill>
                    <a:srgbClr val="FFFFFF"/>
                  </a:solidFill>
                </a:uFill>
                <a:latin typeface="Arial"/>
                <a:ea typeface="DejaVu Sans"/>
              </a:rPr>
              <a:t>La producció d’arròs més ric en vitamina A </a:t>
            </a:r>
            <a:r>
              <a:rPr lang="ca-ES" sz="2000" b="0" strike="noStrike" spc="-1">
                <a:solidFill>
                  <a:srgbClr val="000000"/>
                </a:solidFill>
                <a:uFill>
                  <a:solidFill>
                    <a:srgbClr val="FFFFFF"/>
                  </a:solidFill>
                </a:uFill>
                <a:latin typeface="Arial"/>
                <a:ea typeface="DejaVu Sans"/>
              </a:rPr>
              <a:t>per evitar problemes de malnutrició en zones on aques aliment és la principal o única font d’aliment.</a:t>
            </a:r>
            <a:endParaRPr lang="ca-ES" sz="2000" b="0" strike="noStrike" spc="-1">
              <a:solidFill>
                <a:srgbClr val="000000"/>
              </a:solidFill>
              <a:uFill>
                <a:solidFill>
                  <a:srgbClr val="FFFFFF"/>
                </a:solidFill>
              </a:uFill>
              <a:latin typeface="Arial"/>
            </a:endParaRPr>
          </a:p>
          <a:p>
            <a:pPr>
              <a:lnSpc>
                <a:spcPct val="100000"/>
              </a:lnSpc>
            </a:pPr>
            <a:endParaRPr lang="ca-ES" sz="2000" b="0" strike="noStrike" spc="-1">
              <a:solidFill>
                <a:srgbClr val="000000"/>
              </a:solidFill>
              <a:uFill>
                <a:solidFill>
                  <a:srgbClr val="FFFFFF"/>
                </a:solidFill>
              </a:uFill>
              <a:latin typeface="Arial"/>
            </a:endParaRPr>
          </a:p>
          <a:p>
            <a:pPr>
              <a:lnSpc>
                <a:spcPct val="100000"/>
              </a:lnSpc>
            </a:pPr>
            <a:r>
              <a:rPr lang="ca-ES" sz="2000" b="0" strike="noStrike" spc="-1">
                <a:solidFill>
                  <a:srgbClr val="FF0000"/>
                </a:solidFill>
                <a:uFill>
                  <a:solidFill>
                    <a:srgbClr val="FFFFFF"/>
                  </a:solidFill>
                </a:uFill>
                <a:latin typeface="Arial"/>
                <a:ea typeface="DejaVu Sans"/>
              </a:rPr>
              <a:t>      Generació de bacteris bioreparadors</a:t>
            </a:r>
            <a:r>
              <a:rPr lang="ca-ES" sz="2000" b="0" strike="noStrike" spc="-1">
                <a:solidFill>
                  <a:srgbClr val="000000"/>
                </a:solidFill>
                <a:uFill>
                  <a:solidFill>
                    <a:srgbClr val="FFFFFF"/>
                  </a:solidFill>
                </a:uFill>
                <a:latin typeface="Arial"/>
                <a:ea typeface="DejaVu Sans"/>
              </a:rPr>
              <a:t> que, segrestin metalls pesants per descontaminar zones malmeses.</a:t>
            </a:r>
            <a:endParaRPr lang="ca-ES" sz="2000" b="0" strike="noStrike" spc="-1">
              <a:solidFill>
                <a:srgbClr val="000000"/>
              </a:solidFill>
              <a:uFill>
                <a:solidFill>
                  <a:srgbClr val="FFFFFF"/>
                </a:solidFill>
              </a:uFill>
              <a:latin typeface="Arial"/>
            </a:endParaRPr>
          </a:p>
          <a:p>
            <a:pPr>
              <a:lnSpc>
                <a:spcPct val="100000"/>
              </a:lnSpc>
            </a:pPr>
            <a:endParaRPr lang="ca-ES" sz="2000" b="0" strike="noStrike" spc="-1">
              <a:solidFill>
                <a:srgbClr val="000000"/>
              </a:solidFill>
              <a:uFill>
                <a:solidFill>
                  <a:srgbClr val="FFFFFF"/>
                </a:solidFill>
              </a:uFill>
              <a:latin typeface="Arial"/>
            </a:endParaRPr>
          </a:p>
          <a:p>
            <a:pPr>
              <a:lnSpc>
                <a:spcPct val="100000"/>
              </a:lnSpc>
            </a:pPr>
            <a:r>
              <a:rPr lang="ca-ES" sz="2000" b="0" strike="noStrike" spc="-1">
                <a:solidFill>
                  <a:srgbClr val="000000"/>
                </a:solidFill>
                <a:uFill>
                  <a:solidFill>
                    <a:srgbClr val="FFFFFF"/>
                  </a:solidFill>
                </a:uFill>
                <a:latin typeface="Arial"/>
                <a:ea typeface="DejaVu Sans"/>
              </a:rPr>
              <a:t>Producció de </a:t>
            </a:r>
            <a:r>
              <a:rPr lang="ca-ES" sz="2000" b="0" strike="noStrike" spc="-1">
                <a:solidFill>
                  <a:srgbClr val="FF0000"/>
                </a:solidFill>
                <a:uFill>
                  <a:solidFill>
                    <a:srgbClr val="FFFFFF"/>
                  </a:solidFill>
                </a:uFill>
                <a:latin typeface="Arial"/>
                <a:ea typeface="DejaVu Sans"/>
              </a:rPr>
              <a:t>vaques la llet de les quals contingui un factor humà de coagulació sanguínia</a:t>
            </a:r>
            <a:r>
              <a:rPr lang="ca-ES" sz="2000" b="0" strike="noStrike" spc="-1">
                <a:solidFill>
                  <a:srgbClr val="000000"/>
                </a:solidFill>
                <a:uFill>
                  <a:solidFill>
                    <a:srgbClr val="FFFFFF"/>
                  </a:solidFill>
                </a:uFill>
                <a:latin typeface="Arial"/>
                <a:ea typeface="DejaVu Sans"/>
              </a:rPr>
              <a:t>, un fàrmac per tractar l’hemofília.</a:t>
            </a:r>
            <a:endParaRPr lang="ca-ES" sz="2000" b="0" strike="noStrike" spc="-1">
              <a:solidFill>
                <a:srgbClr val="000000"/>
              </a:solidFill>
              <a:uFill>
                <a:solidFill>
                  <a:srgbClr val="FFFFFF"/>
                </a:solidFill>
              </a:uFill>
              <a:latin typeface="Arial"/>
            </a:endParaRPr>
          </a:p>
          <a:p>
            <a:pPr>
              <a:lnSpc>
                <a:spcPct val="100000"/>
              </a:lnSpc>
            </a:pPr>
            <a:endParaRPr lang="ca-ES" sz="2000" b="0" strike="noStrike" spc="-1">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endParaRPr lang="ca-ES" sz="2000" b="0" strike="noStrike" spc="-1">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endParaRPr lang="ca-ES" sz="2000" b="0" strike="noStrike" spc="-1">
              <a:solidFill>
                <a:srgbClr val="000000"/>
              </a:solidFill>
              <a:uFill>
                <a:solidFill>
                  <a:srgbClr val="FFFFFF"/>
                </a:solidFill>
              </a:uFill>
              <a:latin typeface="Arial"/>
            </a:endParaRPr>
          </a:p>
        </p:txBody>
      </p:sp>
      <p:pic>
        <p:nvPicPr>
          <p:cNvPr id="71" name="Imagen 70"/>
          <p:cNvPicPr/>
          <p:nvPr/>
        </p:nvPicPr>
        <p:blipFill>
          <a:blip r:embed="rId3"/>
          <a:stretch/>
        </p:blipFill>
        <p:spPr>
          <a:xfrm>
            <a:off x="739800" y="3549600"/>
            <a:ext cx="3436200" cy="2282400"/>
          </a:xfrm>
          <a:prstGeom prst="rect">
            <a:avLst/>
          </a:prstGeom>
          <a:ln>
            <a:noFill/>
          </a:ln>
        </p:spPr>
      </p:pic>
      <p:pic>
        <p:nvPicPr>
          <p:cNvPr id="72" name="Imagen 71"/>
          <p:cNvPicPr/>
          <p:nvPr/>
        </p:nvPicPr>
        <p:blipFill>
          <a:blip r:embed="rId4"/>
          <a:stretch/>
        </p:blipFill>
        <p:spPr>
          <a:xfrm>
            <a:off x="5688000" y="3656160"/>
            <a:ext cx="2857320" cy="1599840"/>
          </a:xfrm>
          <a:prstGeom prst="rect">
            <a:avLst/>
          </a:prstGeom>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CustomShape 1"/>
          <p:cNvSpPr/>
          <p:nvPr/>
        </p:nvSpPr>
        <p:spPr>
          <a:xfrm>
            <a:off x="504000" y="432000"/>
            <a:ext cx="9070200" cy="6984000"/>
          </a:xfrm>
          <a:prstGeom prst="rect">
            <a:avLst/>
          </a:prstGeom>
          <a:solidFill>
            <a:srgbClr val="CFE7F5"/>
          </a:solidFill>
          <a:ln>
            <a:noFill/>
          </a:ln>
        </p:spPr>
        <p:style>
          <a:lnRef idx="0">
            <a:scrgbClr r="0" g="0" b="0"/>
          </a:lnRef>
          <a:fillRef idx="0">
            <a:scrgbClr r="0" g="0" b="0"/>
          </a:fillRef>
          <a:effectRef idx="0">
            <a:scrgbClr r="0" g="0" b="0"/>
          </a:effectRef>
          <a:fontRef idx="minor"/>
        </p:style>
        <p:txBody>
          <a:bodyPr lIns="0" tIns="0" rIns="0" bIns="0"/>
          <a:lstStyle/>
          <a:p>
            <a:pPr marL="432000" indent="-322920">
              <a:lnSpc>
                <a:spcPct val="100000"/>
              </a:lnSpc>
              <a:buClr>
                <a:srgbClr val="000000"/>
              </a:buClr>
              <a:buSzPct val="45000"/>
              <a:buFont typeface="Wingdings" charset="2"/>
              <a:buChar char=""/>
            </a:pPr>
            <a:r>
              <a:rPr lang="ca-ES" sz="2000" b="0" strike="noStrike" spc="-1">
                <a:solidFill>
                  <a:srgbClr val="000000"/>
                </a:solidFill>
                <a:uFill>
                  <a:solidFill>
                    <a:srgbClr val="FFFFFF"/>
                  </a:solidFill>
                </a:uFill>
                <a:latin typeface="Arial"/>
                <a:ea typeface="DejaVu Sans"/>
              </a:rPr>
              <a:t>La utilització d’OGM no és pas una novetat del segle XXI. Ja des de 1982 molts diabètics reben </a:t>
            </a:r>
            <a:r>
              <a:rPr lang="ca-ES" sz="2000" b="0" strike="noStrike" spc="-1">
                <a:solidFill>
                  <a:srgbClr val="FF0000"/>
                </a:solidFill>
                <a:uFill>
                  <a:solidFill>
                    <a:srgbClr val="FFFFFF"/>
                  </a:solidFill>
                </a:uFill>
                <a:latin typeface="Arial"/>
                <a:ea typeface="DejaVu Sans"/>
              </a:rPr>
              <a:t>insulina humana produïda per bacteris genèticament modificats.</a:t>
            </a:r>
            <a:r>
              <a:rPr lang="ca-ES" sz="2000" b="0" strike="noStrike" spc="-1">
                <a:solidFill>
                  <a:srgbClr val="000000"/>
                </a:solidFill>
                <a:uFill>
                  <a:solidFill>
                    <a:srgbClr val="FFFFFF"/>
                  </a:solidFill>
                </a:uFill>
                <a:latin typeface="Arial"/>
                <a:ea typeface="DejaVu Sans"/>
              </a:rPr>
              <a:t> Actualment els humans podem gaudir de diverses dotzenes de productes farmacològics d’origen humà produïts per bacteris.</a:t>
            </a:r>
            <a:endParaRPr lang="ca-ES" sz="2000" b="0" strike="noStrike" spc="-1">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endParaRPr lang="ca-ES" sz="2000" b="0" strike="noStrike" spc="-1">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endParaRPr lang="ca-ES" sz="2000" b="0" strike="noStrike" spc="-1">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endParaRPr lang="ca-ES" sz="2000" b="0" strike="noStrike" spc="-1">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endParaRPr lang="ca-ES" sz="2000" b="0" strike="noStrike" spc="-1">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endParaRPr lang="ca-ES" sz="2000" b="0" strike="noStrike" spc="-1">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endParaRPr lang="ca-ES" sz="2000" b="0" strike="noStrike" spc="-1">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endParaRPr lang="ca-ES" sz="2000" b="0" strike="noStrike" spc="-1">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endParaRPr lang="ca-ES" sz="2000" b="0" strike="noStrike" spc="-1">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endParaRPr lang="ca-ES" sz="2000" b="0" strike="noStrike" spc="-1">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endParaRPr lang="ca-ES" sz="2000" b="0" strike="noStrike" spc="-1">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endParaRPr lang="ca-ES" sz="2000" b="0" strike="noStrike" spc="-1">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endParaRPr lang="ca-ES" sz="2000" b="0" strike="noStrike" spc="-1">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endParaRPr lang="ca-ES" sz="2000" b="0" strike="noStrike" spc="-1">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r>
              <a:rPr lang="ca-ES" sz="2000" b="0" strike="noStrike" spc="-1">
                <a:solidFill>
                  <a:srgbClr val="000000"/>
                </a:solidFill>
                <a:uFill>
                  <a:solidFill>
                    <a:srgbClr val="FFFFFF"/>
                  </a:solidFill>
                </a:uFill>
                <a:latin typeface="Arial"/>
                <a:ea typeface="DejaVu Sans"/>
              </a:rPr>
              <a:t>Ex: </a:t>
            </a:r>
            <a:r>
              <a:rPr lang="ca-ES" sz="2000" b="0" strike="noStrike" spc="-1">
                <a:solidFill>
                  <a:srgbClr val="FF0000"/>
                </a:solidFill>
                <a:uFill>
                  <a:solidFill>
                    <a:srgbClr val="FFFFFF"/>
                  </a:solidFill>
                </a:uFill>
                <a:latin typeface="Arial"/>
                <a:ea typeface="DejaVu Sans"/>
              </a:rPr>
              <a:t>Hormona  de creixement, factor de coagulació, anticancerígens, vacunes, etc.</a:t>
            </a:r>
            <a:r>
              <a:rPr lang="ca-ES" sz="2000" b="0" strike="noStrike" spc="-1">
                <a:solidFill>
                  <a:srgbClr val="000000"/>
                </a:solidFill>
                <a:uFill>
                  <a:solidFill>
                    <a:srgbClr val="FFFFFF"/>
                  </a:solidFill>
                </a:uFill>
                <a:latin typeface="Arial"/>
                <a:ea typeface="DejaVu Sans"/>
              </a:rPr>
              <a:t>, </a:t>
            </a:r>
            <a:r>
              <a:rPr lang="ca-ES" sz="2000" b="1" strike="noStrike" spc="-1">
                <a:solidFill>
                  <a:srgbClr val="000000"/>
                </a:solidFill>
                <a:uFill>
                  <a:solidFill>
                    <a:srgbClr val="FFFFFF"/>
                  </a:solidFill>
                </a:uFill>
                <a:latin typeface="Arial"/>
                <a:ea typeface="DejaVu Sans"/>
              </a:rPr>
              <a:t>produïts en bacteris, llevats i cèl·lules de mamífer</a:t>
            </a:r>
            <a:r>
              <a:rPr lang="ca-ES" sz="2000" b="0" strike="noStrike" spc="-1">
                <a:solidFill>
                  <a:srgbClr val="000000"/>
                </a:solidFill>
                <a:uFill>
                  <a:solidFill>
                    <a:srgbClr val="FFFFFF"/>
                  </a:solidFill>
                </a:uFill>
                <a:latin typeface="Arial"/>
                <a:ea typeface="DejaVu Sans"/>
              </a:rPr>
              <a:t>, tots ells genèticament modificats i mantinguts en cultiu al laboratori com a biofactories.</a:t>
            </a:r>
            <a:endParaRPr lang="ca-ES" sz="2000" b="0" strike="noStrike" spc="-1">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endParaRPr lang="ca-ES" sz="2000" b="0" strike="noStrike" spc="-1">
              <a:solidFill>
                <a:srgbClr val="000000"/>
              </a:solidFill>
              <a:uFill>
                <a:solidFill>
                  <a:srgbClr val="FFFFFF"/>
                </a:solidFill>
              </a:uFill>
              <a:latin typeface="Arial"/>
            </a:endParaRPr>
          </a:p>
        </p:txBody>
      </p:sp>
      <p:pic>
        <p:nvPicPr>
          <p:cNvPr id="74" name="Imagen 73"/>
          <p:cNvPicPr/>
          <p:nvPr/>
        </p:nvPicPr>
        <p:blipFill>
          <a:blip r:embed="rId3"/>
          <a:stretch/>
        </p:blipFill>
        <p:spPr>
          <a:xfrm>
            <a:off x="2116800" y="1890000"/>
            <a:ext cx="5597280" cy="3438000"/>
          </a:xfrm>
          <a:prstGeom prst="rect">
            <a:avLst/>
          </a:prstGeom>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CustomShape 1"/>
          <p:cNvSpPr/>
          <p:nvPr/>
        </p:nvSpPr>
        <p:spPr>
          <a:xfrm>
            <a:off x="504000" y="288000"/>
            <a:ext cx="9070200" cy="7128000"/>
          </a:xfrm>
          <a:prstGeom prst="rect">
            <a:avLst/>
          </a:prstGeom>
          <a:solidFill>
            <a:srgbClr val="CFE7F5"/>
          </a:solidFill>
          <a:ln>
            <a:noFill/>
          </a:ln>
        </p:spPr>
        <p:style>
          <a:lnRef idx="0">
            <a:scrgbClr r="0" g="0" b="0"/>
          </a:lnRef>
          <a:fillRef idx="0">
            <a:scrgbClr r="0" g="0" b="0"/>
          </a:fillRef>
          <a:effectRef idx="0">
            <a:scrgbClr r="0" g="0" b="0"/>
          </a:effectRef>
          <a:fontRef idx="minor"/>
        </p:style>
        <p:txBody>
          <a:bodyPr lIns="0" tIns="0" rIns="0" bIns="0"/>
          <a:lstStyle/>
          <a:p>
            <a:pPr marL="432000" indent="-322920">
              <a:lnSpc>
                <a:spcPct val="100000"/>
              </a:lnSpc>
              <a:buClr>
                <a:srgbClr val="000000"/>
              </a:buClr>
              <a:buSzPct val="45000"/>
              <a:buFont typeface="Wingdings" charset="2"/>
              <a:buChar char=""/>
            </a:pPr>
            <a:r>
              <a:rPr lang="ca-ES" sz="2000" b="0" strike="noStrike" spc="-1" dirty="0">
                <a:solidFill>
                  <a:srgbClr val="FF0000"/>
                </a:solidFill>
                <a:uFill>
                  <a:solidFill>
                    <a:srgbClr val="FFFFFF"/>
                  </a:solidFill>
                </a:uFill>
                <a:latin typeface="Arial"/>
                <a:ea typeface="DejaVu Sans"/>
              </a:rPr>
              <a:t>Però des de la percepció social, una cosa són els organismes unicel·lulars i una altra els animals i les plantes transgèniques</a:t>
            </a:r>
            <a:r>
              <a:rPr lang="ca-ES" sz="2000" b="0" strike="noStrike" spc="-1" dirty="0">
                <a:solidFill>
                  <a:srgbClr val="000000"/>
                </a:solidFill>
                <a:uFill>
                  <a:solidFill>
                    <a:srgbClr val="FFFFFF"/>
                  </a:solidFill>
                </a:uFill>
                <a:latin typeface="Arial"/>
                <a:ea typeface="DejaVu Sans"/>
              </a:rPr>
              <a:t>. </a:t>
            </a:r>
            <a:endParaRPr lang="ca-ES" sz="2000" b="0" strike="noStrike" spc="-1" dirty="0">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endParaRPr lang="ca-ES" sz="2000" b="0" strike="noStrike" spc="-1" dirty="0">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r>
              <a:rPr lang="ca-ES" sz="2000" b="0" i="1" strike="noStrike" spc="-1" dirty="0">
                <a:solidFill>
                  <a:srgbClr val="FFC000"/>
                </a:solidFill>
                <a:effectLst>
                  <a:outerShdw blurRad="38100" dist="38100" dir="2700000" algn="tl">
                    <a:srgbClr val="000000">
                      <a:alpha val="43137"/>
                    </a:srgbClr>
                  </a:outerShdw>
                </a:effectLst>
                <a:uFill>
                  <a:solidFill>
                    <a:srgbClr val="FFFFFF"/>
                  </a:solidFill>
                </a:uFill>
                <a:latin typeface="Arial"/>
                <a:ea typeface="DejaVu Sans"/>
              </a:rPr>
              <a:t>Respecte el consum de plantes genèticament modificades, el 1997 els habitants de molts països industrialitzats ja n’havien consumit sense saber-ho, </a:t>
            </a:r>
            <a:r>
              <a:rPr lang="ca-ES" sz="2000" b="1" strike="noStrike" spc="-1" dirty="0">
                <a:solidFill>
                  <a:srgbClr val="000000"/>
                </a:solidFill>
                <a:uFill>
                  <a:solidFill>
                    <a:srgbClr val="FFFFFF"/>
                  </a:solidFill>
                </a:uFill>
                <a:latin typeface="Arial"/>
                <a:ea typeface="DejaVu Sans"/>
              </a:rPr>
              <a:t>en forma d’aliments processats. </a:t>
            </a:r>
            <a:endParaRPr lang="ca-ES" sz="2000" b="1" strike="noStrike" spc="-1" dirty="0">
              <a:solidFill>
                <a:srgbClr val="000000"/>
              </a:solidFill>
              <a:uFill>
                <a:solidFill>
                  <a:srgbClr val="FFFFFF"/>
                </a:solidFill>
              </a:uFill>
              <a:latin typeface="Arial"/>
            </a:endParaRPr>
          </a:p>
          <a:p>
            <a:pPr marL="109080">
              <a:lnSpc>
                <a:spcPct val="100000"/>
              </a:lnSpc>
              <a:buClr>
                <a:srgbClr val="000000"/>
              </a:buClr>
              <a:buSzPct val="45000"/>
            </a:pPr>
            <a:endParaRPr lang="ca-ES" sz="2000" b="0" strike="noStrike" spc="-1" dirty="0">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r>
              <a:rPr lang="ca-ES" sz="2000" strike="noStrike" spc="-1" dirty="0">
                <a:solidFill>
                  <a:srgbClr val="000000"/>
                </a:solidFill>
                <a:uFill>
                  <a:solidFill>
                    <a:srgbClr val="FFFFFF"/>
                  </a:solidFill>
                </a:uFill>
                <a:latin typeface="Arial"/>
                <a:ea typeface="DejaVu Sans"/>
              </a:rPr>
              <a:t>Aquests cultius principalment de </a:t>
            </a:r>
            <a:r>
              <a:rPr lang="ca-ES" sz="2000" strike="noStrike" spc="-1" dirty="0">
                <a:solidFill>
                  <a:srgbClr val="FF0000"/>
                </a:solidFill>
                <a:uFill>
                  <a:solidFill>
                    <a:srgbClr val="FFFFFF"/>
                  </a:solidFill>
                </a:uFill>
                <a:latin typeface="Arial"/>
                <a:ea typeface="DejaVu Sans"/>
              </a:rPr>
              <a:t>soja i de blat de moro</a:t>
            </a:r>
            <a:r>
              <a:rPr lang="ca-ES" sz="2000" strike="noStrike" spc="-1" dirty="0">
                <a:solidFill>
                  <a:srgbClr val="000000"/>
                </a:solidFill>
                <a:uFill>
                  <a:solidFill>
                    <a:srgbClr val="FFFFFF"/>
                  </a:solidFill>
                </a:uFill>
                <a:latin typeface="Arial"/>
                <a:ea typeface="DejaVu Sans"/>
              </a:rPr>
              <a:t>, s’havien obtingut originalment</a:t>
            </a:r>
            <a:r>
              <a:rPr lang="ca-ES" sz="2000" b="1" strike="noStrike" spc="-1" dirty="0">
                <a:solidFill>
                  <a:srgbClr val="000000"/>
                </a:solidFill>
                <a:uFill>
                  <a:solidFill>
                    <a:srgbClr val="FFFFFF"/>
                  </a:solidFill>
                </a:uFill>
                <a:latin typeface="Arial"/>
                <a:ea typeface="DejaVu Sans"/>
              </a:rPr>
              <a:t> per produir farratges animals </a:t>
            </a:r>
            <a:r>
              <a:rPr lang="ca-ES" sz="2000" i="1" strike="noStrike" spc="-1" dirty="0">
                <a:solidFill>
                  <a:srgbClr val="000000"/>
                </a:solidFill>
                <a:uFill>
                  <a:solidFill>
                    <a:srgbClr val="FFFFFF"/>
                  </a:solidFill>
                </a:uFill>
                <a:latin typeface="Arial"/>
                <a:ea typeface="DejaVu Sans"/>
              </a:rPr>
              <a:t>,</a:t>
            </a:r>
            <a:r>
              <a:rPr lang="ca-ES" sz="2000" i="1" strike="noStrike" spc="-1" dirty="0">
                <a:uFill>
                  <a:solidFill>
                    <a:srgbClr val="FFFFFF"/>
                  </a:solidFill>
                </a:uFill>
                <a:latin typeface="Arial"/>
                <a:ea typeface="DejaVu Sans"/>
              </a:rPr>
              <a:t> </a:t>
            </a:r>
            <a:r>
              <a:rPr lang="ca-ES" sz="2000" i="1" strike="noStrike" spc="-1" dirty="0">
                <a:solidFill>
                  <a:srgbClr val="FFC000"/>
                </a:solidFill>
                <a:effectLst>
                  <a:outerShdw blurRad="38100" dist="38100" dir="2700000" algn="tl">
                    <a:srgbClr val="000000">
                      <a:alpha val="43137"/>
                    </a:srgbClr>
                  </a:outerShdw>
                </a:effectLst>
                <a:uFill>
                  <a:solidFill>
                    <a:srgbClr val="FFFFFF"/>
                  </a:solidFill>
                </a:uFill>
                <a:latin typeface="Arial"/>
                <a:ea typeface="DejaVu Sans"/>
              </a:rPr>
              <a:t>però es van barrejar amb cultius convencionals durant el transport i la comercialització sense que les etiquetes ho especifiquessin.</a:t>
            </a:r>
            <a:endParaRPr lang="ca-ES" sz="2000" i="1" strike="noStrike" spc="-1" dirty="0">
              <a:solidFill>
                <a:srgbClr val="FFC000"/>
              </a:solidFill>
              <a:effectLst>
                <a:outerShdw blurRad="38100" dist="38100" dir="2700000" algn="tl">
                  <a:srgbClr val="000000">
                    <a:alpha val="43137"/>
                  </a:srgbClr>
                </a:outerShdw>
              </a:effectLst>
              <a:uFill>
                <a:solidFill>
                  <a:srgbClr val="FFFFFF"/>
                </a:solidFill>
              </a:uFill>
              <a:latin typeface="Arial"/>
            </a:endParaRPr>
          </a:p>
          <a:p>
            <a:pPr marL="432000" indent="-322920">
              <a:lnSpc>
                <a:spcPct val="100000"/>
              </a:lnSpc>
              <a:buClr>
                <a:srgbClr val="000000"/>
              </a:buClr>
              <a:buSzPct val="45000"/>
              <a:buFont typeface="Wingdings" charset="2"/>
              <a:buChar char=""/>
            </a:pPr>
            <a:endParaRPr lang="ca-ES" sz="2000" i="1" strike="noStrike" spc="-1" dirty="0">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r>
              <a:rPr lang="ca-ES" sz="2000" b="0" strike="noStrike" spc="-1" dirty="0">
                <a:solidFill>
                  <a:srgbClr val="FF0000"/>
                </a:solidFill>
                <a:uFill>
                  <a:solidFill>
                    <a:srgbClr val="FFFFFF"/>
                  </a:solidFill>
                </a:uFill>
                <a:latin typeface="Arial"/>
                <a:ea typeface="DejaVu Sans"/>
              </a:rPr>
              <a:t>Quines crítiques reben els OGM?</a:t>
            </a:r>
            <a:endParaRPr lang="ca-ES" sz="2000" b="0" strike="noStrike" spc="-1" dirty="0">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r>
              <a:rPr lang="ca-ES" sz="2000" b="1" strike="noStrike" spc="-1" dirty="0">
                <a:solidFill>
                  <a:srgbClr val="000000"/>
                </a:solidFill>
                <a:uFill>
                  <a:solidFill>
                    <a:srgbClr val="FFFFFF"/>
                  </a:solidFill>
                </a:uFill>
                <a:latin typeface="Arial"/>
                <a:ea typeface="DejaVu Sans"/>
              </a:rPr>
              <a:t>Els hipotètics perills per a la salut humana, les possibles interaccions negatives amb el medi ambient i les qüestions socials centrades en les marques de propietat (patents), els monopolis i els destinataris dels guanys econòmics. </a:t>
            </a:r>
            <a:endParaRPr lang="ca-ES" sz="2000" b="0" strike="noStrike" spc="-1" dirty="0">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endParaRPr lang="ca-ES" sz="2000" b="0" strike="noStrike" spc="-1" dirty="0">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r>
              <a:rPr lang="ca-ES" sz="2000" b="0" strike="noStrike" spc="-1" dirty="0">
                <a:solidFill>
                  <a:srgbClr val="9900FF"/>
                </a:solidFill>
                <a:uFill>
                  <a:solidFill>
                    <a:srgbClr val="FFFFFF"/>
                  </a:solidFill>
                </a:uFill>
                <a:latin typeface="Arial"/>
                <a:ea typeface="DejaVu Sans"/>
              </a:rPr>
              <a:t>Tanmateix  des d’un punt de vista científic es constata la gran manca d’informació sobre aquests organismes en els plantejaments inicials i, fins i tot, una manipulació de la informació.</a:t>
            </a:r>
            <a:r>
              <a:rPr lang="ca-ES" sz="2000" b="0" strike="noStrike" spc="-1" dirty="0">
                <a:solidFill>
                  <a:srgbClr val="000000"/>
                </a:solidFill>
                <a:uFill>
                  <a:solidFill>
                    <a:srgbClr val="FFFFFF"/>
                  </a:solidFill>
                </a:uFill>
                <a:latin typeface="Arial"/>
                <a:ea typeface="DejaVu Sans"/>
              </a:rPr>
              <a:t> </a:t>
            </a:r>
            <a:r>
              <a:rPr lang="ca-ES" sz="2000" b="1" u="sng" strike="noStrike" spc="-1" dirty="0">
                <a:solidFill>
                  <a:srgbClr val="000000"/>
                </a:solidFill>
                <a:uFill>
                  <a:solidFill>
                    <a:srgbClr val="FFFFFF"/>
                  </a:solidFill>
                </a:uFill>
                <a:latin typeface="Arial"/>
                <a:ea typeface="DejaVu Sans"/>
              </a:rPr>
              <a:t>El millor recurs, tant pels defensors com pels detractors hauria de ser sempre una informació completa i verídica.</a:t>
            </a:r>
            <a:endParaRPr lang="ca-ES" sz="2000" b="1" strike="noStrike" spc="-1" dirty="0">
              <a:solidFill>
                <a:srgbClr val="000000"/>
              </a:solidFill>
              <a:uFill>
                <a:solidFill>
                  <a:srgbClr val="FFFFFF"/>
                </a:solidFill>
              </a:uFill>
              <a:latin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CustomShape 1"/>
          <p:cNvSpPr/>
          <p:nvPr/>
        </p:nvSpPr>
        <p:spPr>
          <a:xfrm>
            <a:off x="504000" y="301320"/>
            <a:ext cx="9070200" cy="777240"/>
          </a:xfrm>
          <a:prstGeom prst="rect">
            <a:avLst/>
          </a:prstGeom>
          <a:solidFill>
            <a:srgbClr val="FF8080"/>
          </a:solid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ca-ES" sz="2400" b="0" strike="noStrike" spc="-1">
                <a:solidFill>
                  <a:srgbClr val="000000"/>
                </a:solidFill>
                <a:uFill>
                  <a:solidFill>
                    <a:srgbClr val="FFFFFF"/>
                  </a:solidFill>
                </a:uFill>
                <a:latin typeface="Arial"/>
                <a:ea typeface="DejaVu Sans"/>
              </a:rPr>
              <a:t>4. Les bases de les modificacions genètiques</a:t>
            </a:r>
            <a:endParaRPr lang="ca-ES" sz="2400" b="0" strike="noStrike" spc="-1">
              <a:solidFill>
                <a:srgbClr val="000000"/>
              </a:solidFill>
              <a:uFill>
                <a:solidFill>
                  <a:srgbClr val="FFFFFF"/>
                </a:solidFill>
              </a:uFill>
              <a:latin typeface="Arial"/>
            </a:endParaRPr>
          </a:p>
        </p:txBody>
      </p:sp>
      <p:sp>
        <p:nvSpPr>
          <p:cNvPr id="77" name="CustomShape 2"/>
          <p:cNvSpPr/>
          <p:nvPr/>
        </p:nvSpPr>
        <p:spPr>
          <a:xfrm>
            <a:off x="504000" y="1224000"/>
            <a:ext cx="9070200" cy="6335640"/>
          </a:xfrm>
          <a:prstGeom prst="rect">
            <a:avLst/>
          </a:prstGeom>
          <a:solidFill>
            <a:srgbClr val="CFE7F5"/>
          </a:solidFill>
          <a:ln>
            <a:noFill/>
          </a:ln>
        </p:spPr>
        <p:style>
          <a:lnRef idx="0">
            <a:scrgbClr r="0" g="0" b="0"/>
          </a:lnRef>
          <a:fillRef idx="0">
            <a:scrgbClr r="0" g="0" b="0"/>
          </a:fillRef>
          <a:effectRef idx="0">
            <a:scrgbClr r="0" g="0" b="0"/>
          </a:effectRef>
          <a:fontRef idx="minor"/>
        </p:style>
        <p:txBody>
          <a:bodyPr lIns="0" tIns="0" rIns="0" bIns="0"/>
          <a:lstStyle/>
          <a:p>
            <a:pPr marL="432000" indent="-322920">
              <a:lnSpc>
                <a:spcPct val="100000"/>
              </a:lnSpc>
              <a:buClr>
                <a:srgbClr val="000000"/>
              </a:buClr>
              <a:buSzPct val="45000"/>
              <a:buFont typeface="Wingdings" charset="2"/>
              <a:buChar char=""/>
            </a:pPr>
            <a:r>
              <a:rPr lang="ca-ES" sz="2000" b="0" strike="noStrike" spc="-1">
                <a:solidFill>
                  <a:srgbClr val="FF0000"/>
                </a:solidFill>
                <a:uFill>
                  <a:solidFill>
                    <a:srgbClr val="FFFFFF"/>
                  </a:solidFill>
                </a:uFill>
                <a:latin typeface="Arial"/>
                <a:ea typeface="DejaVu Sans"/>
              </a:rPr>
              <a:t>Com</a:t>
            </a:r>
            <a:r>
              <a:rPr lang="ca-ES" sz="2000" b="0" strike="noStrike" spc="-1">
                <a:solidFill>
                  <a:srgbClr val="000000"/>
                </a:solidFill>
                <a:uFill>
                  <a:solidFill>
                    <a:srgbClr val="FFFFFF"/>
                  </a:solidFill>
                </a:uFill>
                <a:latin typeface="Arial"/>
                <a:ea typeface="DejaVu Sans"/>
              </a:rPr>
              <a:t> </a:t>
            </a:r>
            <a:r>
              <a:rPr lang="ca-ES" sz="2000" b="0" strike="noStrike" spc="-1">
                <a:solidFill>
                  <a:srgbClr val="FF0000"/>
                </a:solidFill>
                <a:uFill>
                  <a:solidFill>
                    <a:srgbClr val="FFFFFF"/>
                  </a:solidFill>
                </a:uFill>
                <a:latin typeface="Arial"/>
                <a:ea typeface="DejaVu Sans"/>
              </a:rPr>
              <a:t>s’aconsegueix que els gens transferits a un OGM s’expressin en el lloc i en el moment correcte?</a:t>
            </a:r>
            <a:endParaRPr lang="ca-ES" sz="2000" b="0" strike="noStrike" spc="-1">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endParaRPr lang="ca-ES" sz="2000" b="0" strike="noStrike" spc="-1">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r>
              <a:rPr lang="ca-ES" sz="2000" b="0" strike="noStrike" spc="-1">
                <a:solidFill>
                  <a:srgbClr val="000000"/>
                </a:solidFill>
                <a:uFill>
                  <a:solidFill>
                    <a:srgbClr val="FFFFFF"/>
                  </a:solidFill>
                </a:uFill>
                <a:latin typeface="Arial"/>
                <a:ea typeface="DejaVu Sans"/>
              </a:rPr>
              <a:t>Si volem que una </a:t>
            </a:r>
            <a:r>
              <a:rPr lang="ca-ES" sz="2000" b="0" strike="noStrike" spc="-1">
                <a:solidFill>
                  <a:srgbClr val="D02BD2"/>
                </a:solidFill>
                <a:uFill>
                  <a:solidFill>
                    <a:srgbClr val="FFFFFF"/>
                  </a:solidFill>
                </a:uFill>
                <a:latin typeface="Arial"/>
                <a:ea typeface="DejaVu Sans"/>
              </a:rPr>
              <a:t>cabra transgènica produeixi un factor de coagulació humà en la llet per al tractament de l’hemofília</a:t>
            </a:r>
            <a:r>
              <a:rPr lang="ca-ES" sz="2000" b="0" strike="noStrike" spc="-1">
                <a:solidFill>
                  <a:srgbClr val="000000"/>
                </a:solidFill>
                <a:uFill>
                  <a:solidFill>
                    <a:srgbClr val="FFFFFF"/>
                  </a:solidFill>
                </a:uFill>
                <a:latin typeface="Arial"/>
                <a:ea typeface="DejaVu Sans"/>
              </a:rPr>
              <a:t>, només cal recombinar el que que conté la informació per fabricar aquest factor de coagulació amb una seqüència reguladora específica de glàndula mamària de cabra, la qual cosa farà que el gen introduït s’expressi només en les cèl·lules d’aquest òrgan.</a:t>
            </a:r>
            <a:endParaRPr lang="ca-ES" sz="2000" b="0" strike="noStrike" spc="-1">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endParaRPr lang="ca-ES" sz="2000" b="0" strike="noStrike" spc="-1">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endParaRPr lang="ca-ES" sz="2000" b="0" strike="noStrike" spc="-1">
              <a:solidFill>
                <a:srgbClr val="000000"/>
              </a:solidFill>
              <a:uFill>
                <a:solidFill>
                  <a:srgbClr val="FFFFFF"/>
                </a:solidFill>
              </a:uFill>
              <a:latin typeface="Arial"/>
            </a:endParaRPr>
          </a:p>
        </p:txBody>
      </p:sp>
      <p:pic>
        <p:nvPicPr>
          <p:cNvPr id="78" name="Imagen 77"/>
          <p:cNvPicPr/>
          <p:nvPr/>
        </p:nvPicPr>
        <p:blipFill>
          <a:blip r:embed="rId3"/>
          <a:srcRect l="9236" t="16672" r="10190" b="9153"/>
          <a:stretch/>
        </p:blipFill>
        <p:spPr>
          <a:xfrm>
            <a:off x="2520360" y="3744000"/>
            <a:ext cx="5399640" cy="3732120"/>
          </a:xfrm>
          <a:prstGeom prst="rect">
            <a:avLst/>
          </a:prstGeom>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CustomShape 1"/>
          <p:cNvSpPr/>
          <p:nvPr/>
        </p:nvSpPr>
        <p:spPr>
          <a:xfrm>
            <a:off x="504000" y="504000"/>
            <a:ext cx="9070200" cy="6696000"/>
          </a:xfrm>
          <a:prstGeom prst="rect">
            <a:avLst/>
          </a:prstGeom>
          <a:solidFill>
            <a:srgbClr val="CFE7F5"/>
          </a:solidFill>
          <a:ln>
            <a:noFill/>
          </a:ln>
        </p:spPr>
        <p:style>
          <a:lnRef idx="0">
            <a:scrgbClr r="0" g="0" b="0"/>
          </a:lnRef>
          <a:fillRef idx="0">
            <a:scrgbClr r="0" g="0" b="0"/>
          </a:fillRef>
          <a:effectRef idx="0">
            <a:scrgbClr r="0" g="0" b="0"/>
          </a:effectRef>
          <a:fontRef idx="minor"/>
        </p:style>
        <p:txBody>
          <a:bodyPr lIns="0" tIns="0" rIns="0" bIns="0"/>
          <a:lstStyle/>
          <a:p>
            <a:pPr marL="432000" indent="-322920">
              <a:lnSpc>
                <a:spcPct val="100000"/>
              </a:lnSpc>
              <a:buClr>
                <a:srgbClr val="000000"/>
              </a:buClr>
              <a:buSzPct val="45000"/>
              <a:buFont typeface="Wingdings" charset="2"/>
              <a:buChar char=""/>
            </a:pPr>
            <a:r>
              <a:rPr lang="ca-ES" sz="2000" b="0" strike="noStrike" spc="-1">
                <a:solidFill>
                  <a:srgbClr val="000000"/>
                </a:solidFill>
                <a:uFill>
                  <a:solidFill>
                    <a:srgbClr val="FFFFFF"/>
                  </a:solidFill>
                </a:uFill>
                <a:latin typeface="Arial"/>
                <a:ea typeface="DejaVu Sans"/>
              </a:rPr>
              <a:t>Això és especialment útil quan es dissenyen plantes transgèniques per al consum humà o animal. Ex: </a:t>
            </a:r>
            <a:r>
              <a:rPr lang="ca-ES" sz="2000" b="0" strike="noStrike" spc="-1">
                <a:solidFill>
                  <a:srgbClr val="D02BD2"/>
                </a:solidFill>
                <a:uFill>
                  <a:solidFill>
                    <a:srgbClr val="FFFFFF"/>
                  </a:solidFill>
                </a:uFill>
                <a:latin typeface="Arial"/>
                <a:ea typeface="DejaVu Sans"/>
              </a:rPr>
              <a:t>Blat de moro amb gen d’un bacteri que li confereix una toxina per eliminar les erugues però que és innòcua per als humans</a:t>
            </a:r>
            <a:r>
              <a:rPr lang="ca-ES" sz="2000" b="0" strike="noStrike" spc="-1">
                <a:solidFill>
                  <a:srgbClr val="000000"/>
                </a:solidFill>
                <a:uFill>
                  <a:solidFill>
                    <a:srgbClr val="FFFFFF"/>
                  </a:solidFill>
                </a:uFill>
                <a:latin typeface="Arial"/>
                <a:ea typeface="DejaVu Sans"/>
              </a:rPr>
              <a:t> ja que el gen que codifica la toxina té una seqüència reguladora que fa que el gen només s’expressi a la tija, de manera que el gra es mantindrà lliure de toxina.</a:t>
            </a:r>
            <a:endParaRPr lang="ca-ES" sz="2000" b="0" strike="noStrike" spc="-1">
              <a:solidFill>
                <a:srgbClr val="000000"/>
              </a:solidFill>
              <a:uFill>
                <a:solidFill>
                  <a:srgbClr val="FFFFFF"/>
                </a:solidFill>
              </a:uFill>
              <a:latin typeface="Arial"/>
            </a:endParaRPr>
          </a:p>
        </p:txBody>
      </p:sp>
      <p:pic>
        <p:nvPicPr>
          <p:cNvPr id="80" name="Imagen 79"/>
          <p:cNvPicPr/>
          <p:nvPr/>
        </p:nvPicPr>
        <p:blipFill>
          <a:blip r:embed="rId3"/>
          <a:srcRect l="7014" t="33220" r="30682" b="3087"/>
          <a:stretch/>
        </p:blipFill>
        <p:spPr>
          <a:xfrm>
            <a:off x="2124000" y="2524680"/>
            <a:ext cx="5760000" cy="4415760"/>
          </a:xfrm>
          <a:prstGeom prst="rect">
            <a:avLst/>
          </a:prstGeom>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CustomShape 1"/>
          <p:cNvSpPr/>
          <p:nvPr/>
        </p:nvSpPr>
        <p:spPr>
          <a:xfrm>
            <a:off x="504000" y="432000"/>
            <a:ext cx="9070200" cy="7127640"/>
          </a:xfrm>
          <a:prstGeom prst="rect">
            <a:avLst/>
          </a:prstGeom>
          <a:solidFill>
            <a:srgbClr val="CFE7F5"/>
          </a:solidFill>
          <a:ln>
            <a:noFill/>
          </a:ln>
        </p:spPr>
        <p:style>
          <a:lnRef idx="0">
            <a:scrgbClr r="0" g="0" b="0"/>
          </a:lnRef>
          <a:fillRef idx="0">
            <a:scrgbClr r="0" g="0" b="0"/>
          </a:fillRef>
          <a:effectRef idx="0">
            <a:scrgbClr r="0" g="0" b="0"/>
          </a:effectRef>
          <a:fontRef idx="minor"/>
        </p:style>
        <p:txBody>
          <a:bodyPr lIns="0" tIns="0" rIns="0" bIns="0"/>
          <a:lstStyle/>
          <a:p>
            <a:pPr marL="432000" indent="-322920">
              <a:lnSpc>
                <a:spcPct val="100000"/>
              </a:lnSpc>
              <a:buClr>
                <a:srgbClr val="000000"/>
              </a:buClr>
              <a:buSzPct val="45000"/>
              <a:buFont typeface="Wingdings" charset="2"/>
              <a:buChar char=""/>
            </a:pPr>
            <a:r>
              <a:rPr lang="ca-ES" sz="2000" b="0" strike="noStrike" spc="-1">
                <a:solidFill>
                  <a:srgbClr val="FF0000"/>
                </a:solidFill>
                <a:uFill>
                  <a:solidFill>
                    <a:srgbClr val="FFFFFF"/>
                  </a:solidFill>
                </a:uFill>
                <a:latin typeface="Arial"/>
                <a:ea typeface="DejaVu Sans"/>
              </a:rPr>
              <a:t>Quines eines es dona la natura per manipular el material genètic?</a:t>
            </a:r>
            <a:endParaRPr lang="ca-ES" sz="2000" b="0" strike="noStrike" spc="-1">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r>
              <a:rPr lang="ca-ES" sz="2000" b="0" strike="noStrike" spc="-1">
                <a:solidFill>
                  <a:srgbClr val="D02BD2"/>
                </a:solidFill>
                <a:uFill>
                  <a:solidFill>
                    <a:srgbClr val="FFFFFF"/>
                  </a:solidFill>
                </a:uFill>
                <a:latin typeface="Arial"/>
                <a:ea typeface="DejaVu Sans"/>
              </a:rPr>
              <a:t>1 Identificar el gen d’interès i una seqüència reguladora que controli l’expressió</a:t>
            </a:r>
            <a:r>
              <a:rPr lang="ca-ES" sz="2000" b="0" strike="noStrike" spc="-1">
                <a:solidFill>
                  <a:srgbClr val="000000"/>
                </a:solidFill>
                <a:uFill>
                  <a:solidFill>
                    <a:srgbClr val="FFFFFF"/>
                  </a:solidFill>
                </a:uFill>
                <a:latin typeface="Arial"/>
                <a:ea typeface="DejaVu Sans"/>
              </a:rPr>
              <a:t> de forma precisa i acurada.</a:t>
            </a:r>
            <a:endParaRPr lang="ca-ES" sz="2000" b="0" strike="noStrike" spc="-1">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r>
              <a:rPr lang="ca-ES" sz="2000" b="0" strike="noStrike" spc="-1">
                <a:solidFill>
                  <a:srgbClr val="000000"/>
                </a:solidFill>
                <a:uFill>
                  <a:solidFill>
                    <a:srgbClr val="FFFFFF"/>
                  </a:solidFill>
                </a:uFill>
                <a:latin typeface="Arial"/>
                <a:ea typeface="DejaVu Sans"/>
              </a:rPr>
              <a:t>2 Tallar i unir el gen i la seqüència reguladora, és a dir, </a:t>
            </a:r>
            <a:r>
              <a:rPr lang="ca-ES" sz="2000" b="0" strike="noStrike" spc="-1">
                <a:solidFill>
                  <a:srgbClr val="D02BD2"/>
                </a:solidFill>
                <a:uFill>
                  <a:solidFill>
                    <a:srgbClr val="FFFFFF"/>
                  </a:solidFill>
                </a:uFill>
                <a:latin typeface="Arial"/>
                <a:ea typeface="DejaVu Sans"/>
              </a:rPr>
              <a:t>generar el DNA recombinant.</a:t>
            </a:r>
            <a:endParaRPr lang="ca-ES" sz="2000" b="0" strike="noStrike" spc="-1">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r>
              <a:rPr lang="ca-ES" sz="2000" b="0" strike="noStrike" spc="-1">
                <a:solidFill>
                  <a:srgbClr val="000000"/>
                </a:solidFill>
                <a:uFill>
                  <a:solidFill>
                    <a:srgbClr val="FFFFFF"/>
                  </a:solidFill>
                </a:uFill>
                <a:latin typeface="Arial"/>
                <a:ea typeface="DejaVu Sans"/>
              </a:rPr>
              <a:t>3 Obtenir un nombre suficient de còpies de DNA recombinant per poder-les manipular amb comoditat (</a:t>
            </a:r>
            <a:r>
              <a:rPr lang="ca-ES" sz="2000" b="0" strike="noStrike" spc="-1">
                <a:solidFill>
                  <a:srgbClr val="D02BD2"/>
                </a:solidFill>
                <a:uFill>
                  <a:solidFill>
                    <a:srgbClr val="FFFFFF"/>
                  </a:solidFill>
                </a:uFill>
                <a:latin typeface="Arial"/>
                <a:ea typeface="DejaVu Sans"/>
              </a:rPr>
              <a:t>clonació de DNA</a:t>
            </a:r>
            <a:r>
              <a:rPr lang="ca-ES" sz="2000" b="0" strike="noStrike" spc="-1">
                <a:solidFill>
                  <a:srgbClr val="000000"/>
                </a:solidFill>
                <a:uFill>
                  <a:solidFill>
                    <a:srgbClr val="FFFFFF"/>
                  </a:solidFill>
                </a:uFill>
                <a:latin typeface="Arial"/>
                <a:ea typeface="DejaVu Sans"/>
              </a:rPr>
              <a:t>).</a:t>
            </a:r>
            <a:endParaRPr lang="ca-ES" sz="2000" b="0" strike="noStrike" spc="-1">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r>
              <a:rPr lang="ca-ES" sz="2000" b="0" strike="noStrike" spc="-1">
                <a:solidFill>
                  <a:srgbClr val="000000"/>
                </a:solidFill>
                <a:uFill>
                  <a:solidFill>
                    <a:srgbClr val="FFFFFF"/>
                  </a:solidFill>
                </a:uFill>
                <a:latin typeface="Arial"/>
                <a:ea typeface="DejaVu Sans"/>
              </a:rPr>
              <a:t>4 </a:t>
            </a:r>
            <a:r>
              <a:rPr lang="ca-ES" sz="2000" b="0" strike="noStrike" spc="-1">
                <a:solidFill>
                  <a:srgbClr val="D02BD2"/>
                </a:solidFill>
                <a:uFill>
                  <a:solidFill>
                    <a:srgbClr val="FFFFFF"/>
                  </a:solidFill>
                </a:uFill>
                <a:latin typeface="Arial"/>
                <a:ea typeface="DejaVu Sans"/>
              </a:rPr>
              <a:t>Introduir el DNA recombinant a la cèl·lula hoste (receptora)</a:t>
            </a:r>
            <a:r>
              <a:rPr lang="ca-ES" sz="2000" b="0" strike="noStrike" spc="-1">
                <a:solidFill>
                  <a:srgbClr val="000000"/>
                </a:solidFill>
                <a:uFill>
                  <a:solidFill>
                    <a:srgbClr val="FFFFFF"/>
                  </a:solidFill>
                </a:uFill>
                <a:latin typeface="Arial"/>
                <a:ea typeface="DejaVu Sans"/>
              </a:rPr>
              <a:t>, que esdevindrà un OGM si és un organisme unicel·lular, o </a:t>
            </a:r>
            <a:r>
              <a:rPr lang="ca-ES" sz="2000" b="0" u="sng" strike="noStrike" spc="-1">
                <a:solidFill>
                  <a:srgbClr val="000000"/>
                </a:solidFill>
                <a:uFill>
                  <a:solidFill>
                    <a:srgbClr val="FFFFFF"/>
                  </a:solidFill>
                </a:uFill>
                <a:latin typeface="Arial"/>
                <a:ea typeface="DejaVu Sans"/>
              </a:rPr>
              <a:t>serà un pas intermedi si prové d’un organisme pluricel·lular</a:t>
            </a:r>
            <a:r>
              <a:rPr lang="ca-ES" sz="2000" b="0" strike="noStrike" spc="-1">
                <a:solidFill>
                  <a:srgbClr val="000000"/>
                </a:solidFill>
                <a:uFill>
                  <a:solidFill>
                    <a:srgbClr val="FFFFFF"/>
                  </a:solidFill>
                </a:uFill>
                <a:latin typeface="Arial"/>
                <a:ea typeface="DejaVu Sans"/>
              </a:rPr>
              <a:t>, com un animal o una planta.</a:t>
            </a:r>
            <a:endParaRPr lang="ca-ES" sz="2000" b="0" strike="noStrike" spc="-1">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r>
              <a:rPr lang="ca-ES" sz="2000" b="0" strike="noStrike" spc="-1">
                <a:solidFill>
                  <a:srgbClr val="000000"/>
                </a:solidFill>
                <a:uFill>
                  <a:solidFill>
                    <a:srgbClr val="FFFFFF"/>
                  </a:solidFill>
                </a:uFill>
                <a:latin typeface="Arial"/>
                <a:ea typeface="DejaVu Sans"/>
              </a:rPr>
              <a:t>5 </a:t>
            </a:r>
            <a:r>
              <a:rPr lang="ca-ES" sz="2000" b="0" strike="noStrike" spc="-1">
                <a:solidFill>
                  <a:srgbClr val="D02BD2"/>
                </a:solidFill>
                <a:uFill>
                  <a:solidFill>
                    <a:srgbClr val="FFFFFF"/>
                  </a:solidFill>
                </a:uFill>
                <a:latin typeface="Arial"/>
                <a:ea typeface="DejaVu Sans"/>
              </a:rPr>
              <a:t>Obtenir un nombre significatiu d’OGM idèntics</a:t>
            </a:r>
            <a:r>
              <a:rPr lang="ca-ES" sz="2000" b="0" strike="noStrike" spc="-1">
                <a:solidFill>
                  <a:srgbClr val="000000"/>
                </a:solidFill>
                <a:uFill>
                  <a:solidFill>
                    <a:srgbClr val="FFFFFF"/>
                  </a:solidFill>
                </a:uFill>
                <a:latin typeface="Arial"/>
                <a:ea typeface="DejaVu Sans"/>
              </a:rPr>
              <a:t> a partir de l’inicial.</a:t>
            </a:r>
            <a:endParaRPr lang="ca-ES" sz="2000" b="0" strike="noStrike" spc="-1">
              <a:solidFill>
                <a:srgbClr val="000000"/>
              </a:solidFill>
              <a:uFill>
                <a:solidFill>
                  <a:srgbClr val="FFFFFF"/>
                </a:solidFill>
              </a:uFill>
              <a:latin typeface="Arial"/>
            </a:endParaRPr>
          </a:p>
        </p:txBody>
      </p:sp>
      <p:pic>
        <p:nvPicPr>
          <p:cNvPr id="82" name="Imagen 81"/>
          <p:cNvPicPr/>
          <p:nvPr/>
        </p:nvPicPr>
        <p:blipFill>
          <a:blip r:embed="rId3"/>
          <a:stretch/>
        </p:blipFill>
        <p:spPr>
          <a:xfrm>
            <a:off x="3024000" y="3955320"/>
            <a:ext cx="5112000" cy="3495240"/>
          </a:xfrm>
          <a:prstGeom prst="rect">
            <a:avLst/>
          </a:prstGeom>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CustomShape 1"/>
          <p:cNvSpPr/>
          <p:nvPr/>
        </p:nvSpPr>
        <p:spPr>
          <a:xfrm>
            <a:off x="504000" y="301320"/>
            <a:ext cx="9070200" cy="778680"/>
          </a:xfrm>
          <a:prstGeom prst="rect">
            <a:avLst/>
          </a:prstGeom>
          <a:solidFill>
            <a:srgbClr val="FF8080"/>
          </a:solid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ca-ES" sz="2800" b="0" strike="noStrike" spc="-1">
                <a:solidFill>
                  <a:srgbClr val="000000"/>
                </a:solidFill>
                <a:uFill>
                  <a:solidFill>
                    <a:srgbClr val="FFFFFF"/>
                  </a:solidFill>
                </a:uFill>
                <a:latin typeface="Arial"/>
                <a:ea typeface="DejaVu Sans"/>
              </a:rPr>
              <a:t>5. Els microorganismes genèticament modificats</a:t>
            </a:r>
            <a:endParaRPr lang="ca-ES" sz="2800" b="0" strike="noStrike" spc="-1">
              <a:solidFill>
                <a:srgbClr val="000000"/>
              </a:solidFill>
              <a:uFill>
                <a:solidFill>
                  <a:srgbClr val="FFFFFF"/>
                </a:solidFill>
              </a:uFill>
              <a:latin typeface="Arial"/>
            </a:endParaRPr>
          </a:p>
        </p:txBody>
      </p:sp>
      <p:sp>
        <p:nvSpPr>
          <p:cNvPr id="84" name="CustomShape 2"/>
          <p:cNvSpPr/>
          <p:nvPr/>
        </p:nvSpPr>
        <p:spPr>
          <a:xfrm>
            <a:off x="504000" y="1368000"/>
            <a:ext cx="9070200" cy="6191640"/>
          </a:xfrm>
          <a:prstGeom prst="rect">
            <a:avLst/>
          </a:prstGeom>
          <a:solidFill>
            <a:srgbClr val="CFE7F5"/>
          </a:solidFill>
          <a:ln>
            <a:noFill/>
          </a:ln>
        </p:spPr>
        <p:style>
          <a:lnRef idx="0">
            <a:scrgbClr r="0" g="0" b="0"/>
          </a:lnRef>
          <a:fillRef idx="0">
            <a:scrgbClr r="0" g="0" b="0"/>
          </a:fillRef>
          <a:effectRef idx="0">
            <a:scrgbClr r="0" g="0" b="0"/>
          </a:effectRef>
          <a:fontRef idx="minor"/>
        </p:style>
        <p:txBody>
          <a:bodyPr lIns="0" tIns="0" rIns="0" bIns="0"/>
          <a:lstStyle/>
          <a:p>
            <a:pPr marL="432000" indent="-322920">
              <a:lnSpc>
                <a:spcPct val="100000"/>
              </a:lnSpc>
              <a:buClr>
                <a:srgbClr val="000000"/>
              </a:buClr>
              <a:buSzPct val="45000"/>
              <a:buFont typeface="Wingdings" charset="2"/>
              <a:buChar char=""/>
            </a:pPr>
            <a:r>
              <a:rPr lang="ca-ES" sz="2000" b="0" strike="noStrike" spc="-1">
                <a:solidFill>
                  <a:srgbClr val="FF0000"/>
                </a:solidFill>
                <a:uFill>
                  <a:solidFill>
                    <a:srgbClr val="FFFFFF"/>
                  </a:solidFill>
                </a:uFill>
                <a:latin typeface="Arial"/>
                <a:ea typeface="DejaVu Sans"/>
              </a:rPr>
              <a:t>Quina utilitat tenen els microorganisme genèticament modificats en recerca?</a:t>
            </a:r>
            <a:endParaRPr lang="ca-ES" sz="2000" b="0" strike="noStrike" spc="-1">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r>
              <a:rPr lang="ca-ES" sz="2000" b="0" strike="noStrike" spc="-1">
                <a:solidFill>
                  <a:srgbClr val="000000"/>
                </a:solidFill>
                <a:uFill>
                  <a:solidFill>
                    <a:srgbClr val="FFFFFF"/>
                  </a:solidFill>
                </a:uFill>
                <a:latin typeface="Arial"/>
                <a:ea typeface="DejaVu Sans"/>
              </a:rPr>
              <a:t>D’una banda, un cop se’ls ha introduït el DNA que es vol analitzar o transferir </a:t>
            </a:r>
            <a:r>
              <a:rPr lang="ca-ES" sz="2000" b="0" strike="noStrike" spc="-1">
                <a:solidFill>
                  <a:srgbClr val="D02BD2"/>
                </a:solidFill>
                <a:uFill>
                  <a:solidFill>
                    <a:srgbClr val="FFFFFF"/>
                  </a:solidFill>
                </a:uFill>
                <a:latin typeface="Arial"/>
                <a:ea typeface="DejaVu Sans"/>
              </a:rPr>
              <a:t>es poden utilitzar per obtenir un nombre il·limitat de còpies d’aquesta molècula (clonació de DNA)</a:t>
            </a:r>
            <a:r>
              <a:rPr lang="ca-ES" sz="2000" b="0" strike="noStrike" spc="-1">
                <a:solidFill>
                  <a:srgbClr val="000000"/>
                </a:solidFill>
                <a:uFill>
                  <a:solidFill>
                    <a:srgbClr val="FFFFFF"/>
                  </a:solidFill>
                </a:uFill>
                <a:latin typeface="Arial"/>
                <a:ea typeface="DejaVu Sans"/>
              </a:rPr>
              <a:t>, d’altra banda, també </a:t>
            </a:r>
            <a:r>
              <a:rPr lang="ca-ES" sz="2000" b="0" strike="noStrike" spc="-1">
                <a:solidFill>
                  <a:srgbClr val="D02BD2"/>
                </a:solidFill>
                <a:uFill>
                  <a:solidFill>
                    <a:srgbClr val="FFFFFF"/>
                  </a:solidFill>
                </a:uFill>
                <a:latin typeface="Arial"/>
                <a:ea typeface="DejaVu Sans"/>
              </a:rPr>
              <a:t>permeten que aquesta informació genètica s’expressi (producció de grans quantitats de la proteïna, la qual cosa en facilita l’anàlisi i l’estudi).</a:t>
            </a:r>
            <a:endParaRPr lang="ca-ES" sz="2000" b="0" strike="noStrike" spc="-1">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endParaRPr lang="ca-ES" sz="2000" b="0" strike="noStrike" spc="-1">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r>
              <a:rPr lang="ca-ES" sz="2000" b="0" strike="noStrike" spc="-1">
                <a:solidFill>
                  <a:srgbClr val="FF0000"/>
                </a:solidFill>
                <a:uFill>
                  <a:solidFill>
                    <a:srgbClr val="FFFFFF"/>
                  </a:solidFill>
                </a:uFill>
                <a:latin typeface="Arial"/>
                <a:ea typeface="DejaVu Sans"/>
              </a:rPr>
              <a:t>Quin és l’objectiu de modificar bacteris implicats en la indústria alimentària?</a:t>
            </a:r>
            <a:r>
              <a:rPr lang="ca-ES" sz="2000" b="0" strike="noStrike" spc="-1">
                <a:solidFill>
                  <a:srgbClr val="000000"/>
                </a:solidFill>
                <a:uFill>
                  <a:solidFill>
                    <a:srgbClr val="FFFFFF"/>
                  </a:solidFill>
                </a:uFill>
                <a:latin typeface="Arial"/>
                <a:ea typeface="DejaVu Sans"/>
              </a:rPr>
              <a:t> </a:t>
            </a:r>
            <a:r>
              <a:rPr lang="ca-ES" sz="2000" b="0" strike="noStrike" spc="-1">
                <a:solidFill>
                  <a:srgbClr val="FF0000"/>
                </a:solidFill>
                <a:uFill>
                  <a:solidFill>
                    <a:srgbClr val="FFFFFF"/>
                  </a:solidFill>
                </a:uFill>
                <a:latin typeface="Arial"/>
                <a:ea typeface="DejaVu Sans"/>
              </a:rPr>
              <a:t>El cas dels bacteris làctics</a:t>
            </a:r>
            <a:endParaRPr lang="ca-ES" sz="2000" b="0" strike="noStrike" spc="-1">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r>
              <a:rPr lang="ca-ES" sz="2000" b="0" strike="noStrike" spc="-1">
                <a:solidFill>
                  <a:srgbClr val="D02BD2"/>
                </a:solidFill>
                <a:uFill>
                  <a:solidFill>
                    <a:srgbClr val="FFFFFF"/>
                  </a:solidFill>
                </a:uFill>
                <a:latin typeface="Arial"/>
                <a:ea typeface="DejaVu Sans"/>
              </a:rPr>
              <a:t>Per generar varietats que incorporen millores que afecten tant al productor industrial com al consumidor.</a:t>
            </a:r>
            <a:endParaRPr lang="ca-ES" sz="2000" b="0" strike="noStrike" spc="-1">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endParaRPr lang="ca-ES" sz="2000" b="0" strike="noStrike" spc="-1">
              <a:solidFill>
                <a:srgbClr val="000000"/>
              </a:solidFill>
              <a:uFill>
                <a:solidFill>
                  <a:srgbClr val="FFFFFF"/>
                </a:solidFill>
              </a:uFill>
              <a:latin typeface="Arial"/>
            </a:endParaRPr>
          </a:p>
        </p:txBody>
      </p:sp>
      <p:pic>
        <p:nvPicPr>
          <p:cNvPr id="85" name="Imagen 84"/>
          <p:cNvPicPr/>
          <p:nvPr/>
        </p:nvPicPr>
        <p:blipFill>
          <a:blip r:embed="rId3"/>
          <a:stretch/>
        </p:blipFill>
        <p:spPr>
          <a:xfrm>
            <a:off x="5088240" y="4641480"/>
            <a:ext cx="4485960" cy="2702520"/>
          </a:xfrm>
          <a:prstGeom prst="rect">
            <a:avLst/>
          </a:prstGeom>
          <a:ln>
            <a:noFill/>
          </a:ln>
        </p:spPr>
      </p:pic>
      <p:pic>
        <p:nvPicPr>
          <p:cNvPr id="86" name="Imagen 85"/>
          <p:cNvPicPr/>
          <p:nvPr/>
        </p:nvPicPr>
        <p:blipFill>
          <a:blip r:embed="rId4"/>
          <a:stretch/>
        </p:blipFill>
        <p:spPr>
          <a:xfrm>
            <a:off x="1080000" y="4752000"/>
            <a:ext cx="2808000" cy="2808000"/>
          </a:xfrm>
          <a:prstGeom prst="rect">
            <a:avLst/>
          </a:prstGeom>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CustomShape 1"/>
          <p:cNvSpPr/>
          <p:nvPr/>
        </p:nvSpPr>
        <p:spPr>
          <a:xfrm>
            <a:off x="674481" y="431999"/>
            <a:ext cx="9070200" cy="7127676"/>
          </a:xfrm>
          <a:prstGeom prst="rect">
            <a:avLst/>
          </a:prstGeom>
          <a:solidFill>
            <a:srgbClr val="CFE7F5"/>
          </a:solidFill>
          <a:ln>
            <a:noFill/>
          </a:ln>
        </p:spPr>
        <p:style>
          <a:lnRef idx="0">
            <a:scrgbClr r="0" g="0" b="0"/>
          </a:lnRef>
          <a:fillRef idx="0">
            <a:scrgbClr r="0" g="0" b="0"/>
          </a:fillRef>
          <a:effectRef idx="0">
            <a:scrgbClr r="0" g="0" b="0"/>
          </a:effectRef>
          <a:fontRef idx="minor"/>
        </p:style>
        <p:txBody>
          <a:bodyPr lIns="0" tIns="0" rIns="0" bIns="0"/>
          <a:lstStyle/>
          <a:p>
            <a:pPr marL="432000" indent="-322920">
              <a:lnSpc>
                <a:spcPct val="100000"/>
              </a:lnSpc>
              <a:buClr>
                <a:srgbClr val="000000"/>
              </a:buClr>
              <a:buSzPct val="45000"/>
              <a:buFont typeface="Wingdings" charset="2"/>
              <a:buChar char=""/>
            </a:pPr>
            <a:r>
              <a:rPr lang="ca-ES" sz="2000" b="0" strike="noStrike" spc="-1" dirty="0">
                <a:solidFill>
                  <a:srgbClr val="000000"/>
                </a:solidFill>
                <a:uFill>
                  <a:solidFill>
                    <a:srgbClr val="FFFFFF"/>
                  </a:solidFill>
                </a:uFill>
                <a:latin typeface="Arial"/>
                <a:ea typeface="DejaVu Sans"/>
              </a:rPr>
              <a:t>Ex: Un dels problemes és que els </a:t>
            </a:r>
            <a:r>
              <a:rPr lang="ca-ES" sz="2000" b="1" strike="noStrike" spc="-1" dirty="0">
                <a:solidFill>
                  <a:srgbClr val="000000"/>
                </a:solidFill>
                <a:uFill>
                  <a:solidFill>
                    <a:srgbClr val="FFFFFF"/>
                  </a:solidFill>
                </a:uFill>
                <a:latin typeface="Arial"/>
                <a:ea typeface="DejaVu Sans"/>
              </a:rPr>
              <a:t>bacteris utilitzats perden les característiques interessants per les quals són utilitzats</a:t>
            </a:r>
            <a:r>
              <a:rPr lang="ca-ES" sz="2000" b="0" strike="noStrike" spc="-1" dirty="0">
                <a:solidFill>
                  <a:srgbClr val="000000"/>
                </a:solidFill>
                <a:uFill>
                  <a:solidFill>
                    <a:srgbClr val="FFFFFF"/>
                  </a:solidFill>
                </a:uFill>
                <a:latin typeface="Arial"/>
                <a:ea typeface="DejaVu Sans"/>
              </a:rPr>
              <a:t>. </a:t>
            </a:r>
            <a:endParaRPr lang="ca-ES" sz="2000" b="0" strike="noStrike" spc="-1" dirty="0">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endParaRPr lang="ca-ES" sz="2000" b="0" strike="noStrike" spc="-1" dirty="0">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r>
              <a:rPr lang="ca-ES" sz="2000" b="0" strike="noStrike" spc="-1" dirty="0">
                <a:solidFill>
                  <a:srgbClr val="000000"/>
                </a:solidFill>
                <a:uFill>
                  <a:solidFill>
                    <a:srgbClr val="FFFFFF"/>
                  </a:solidFill>
                </a:uFill>
                <a:latin typeface="Arial"/>
                <a:ea typeface="DejaVu Sans"/>
              </a:rPr>
              <a:t>Això es deu al fet que els gens responsables de diversos aspectes de les fermentacions làctiques es troben en </a:t>
            </a:r>
            <a:r>
              <a:rPr lang="ca-ES" sz="2000" b="1" strike="noStrike" spc="-1" dirty="0">
                <a:solidFill>
                  <a:srgbClr val="FF0000"/>
                </a:solidFill>
                <a:uFill>
                  <a:solidFill>
                    <a:srgbClr val="FFFFFF"/>
                  </a:solidFill>
                </a:uFill>
                <a:latin typeface="Arial"/>
                <a:ea typeface="DejaVu Sans"/>
              </a:rPr>
              <a:t>plasmidis</a:t>
            </a:r>
            <a:r>
              <a:rPr lang="ca-ES" sz="2000" b="0" strike="noStrike" spc="-1" dirty="0">
                <a:solidFill>
                  <a:srgbClr val="000000"/>
                </a:solidFill>
                <a:uFill>
                  <a:solidFill>
                    <a:srgbClr val="FFFFFF"/>
                  </a:solidFill>
                </a:uFill>
                <a:latin typeface="Arial"/>
                <a:ea typeface="DejaVu Sans"/>
              </a:rPr>
              <a:t> d’origen natural (</a:t>
            </a:r>
            <a:r>
              <a:rPr lang="ca-ES" sz="2000" b="1" strike="noStrike" spc="-1" dirty="0">
                <a:solidFill>
                  <a:srgbClr val="000000"/>
                </a:solidFill>
                <a:uFill>
                  <a:solidFill>
                    <a:srgbClr val="FFFFFF"/>
                  </a:solidFill>
                </a:uFill>
                <a:latin typeface="Arial"/>
                <a:ea typeface="DejaVu Sans"/>
              </a:rPr>
              <a:t>molècules de DNA que no estan vinculades als cromosomes</a:t>
            </a:r>
            <a:r>
              <a:rPr lang="ca-ES" sz="2000" b="0" strike="noStrike" spc="-1" dirty="0">
                <a:solidFill>
                  <a:srgbClr val="000000"/>
                </a:solidFill>
                <a:uFill>
                  <a:solidFill>
                    <a:srgbClr val="FFFFFF"/>
                  </a:solidFill>
                </a:uFill>
                <a:latin typeface="Arial"/>
                <a:ea typeface="DejaVu Sans"/>
              </a:rPr>
              <a:t>). </a:t>
            </a:r>
          </a:p>
          <a:p>
            <a:pPr marL="432000" indent="-322920">
              <a:lnSpc>
                <a:spcPct val="100000"/>
              </a:lnSpc>
              <a:buClr>
                <a:srgbClr val="000000"/>
              </a:buClr>
              <a:buSzPct val="45000"/>
              <a:buFont typeface="Wingdings" charset="2"/>
              <a:buChar char=""/>
            </a:pPr>
            <a:endParaRPr lang="ca-ES" sz="2000" spc="-1" dirty="0">
              <a:solidFill>
                <a:srgbClr val="000000"/>
              </a:solidFill>
              <a:uFill>
                <a:solidFill>
                  <a:srgbClr val="FFFFFF"/>
                </a:solidFill>
              </a:uFill>
              <a:latin typeface="Arial"/>
              <a:ea typeface="DejaVu Sans"/>
            </a:endParaRPr>
          </a:p>
          <a:p>
            <a:pPr marL="432000" indent="-322920">
              <a:lnSpc>
                <a:spcPct val="100000"/>
              </a:lnSpc>
              <a:buClr>
                <a:srgbClr val="000000"/>
              </a:buClr>
              <a:buSzPct val="45000"/>
              <a:buFont typeface="Wingdings" charset="2"/>
              <a:buChar char=""/>
            </a:pPr>
            <a:endParaRPr lang="ca-ES" sz="2000" b="0" strike="noStrike" spc="-1" dirty="0">
              <a:solidFill>
                <a:srgbClr val="000000"/>
              </a:solidFill>
              <a:uFill>
                <a:solidFill>
                  <a:srgbClr val="FFFFFF"/>
                </a:solidFill>
              </a:uFill>
              <a:latin typeface="Arial"/>
              <a:ea typeface="DejaVu Sans"/>
            </a:endParaRPr>
          </a:p>
          <a:p>
            <a:pPr marL="109080">
              <a:lnSpc>
                <a:spcPct val="100000"/>
              </a:lnSpc>
              <a:buClr>
                <a:srgbClr val="000000"/>
              </a:buClr>
              <a:buSzPct val="45000"/>
            </a:pPr>
            <a:endParaRPr lang="ca-ES" sz="2000" spc="-1" dirty="0">
              <a:solidFill>
                <a:srgbClr val="000000"/>
              </a:solidFill>
              <a:uFill>
                <a:solidFill>
                  <a:srgbClr val="FFFFFF"/>
                </a:solidFill>
              </a:uFill>
              <a:latin typeface="Arial"/>
              <a:ea typeface="DejaVu Sans"/>
            </a:endParaRPr>
          </a:p>
          <a:p>
            <a:pPr marL="109080">
              <a:lnSpc>
                <a:spcPct val="100000"/>
              </a:lnSpc>
              <a:buClr>
                <a:srgbClr val="000000"/>
              </a:buClr>
              <a:buSzPct val="45000"/>
            </a:pPr>
            <a:endParaRPr lang="ca-ES" sz="2000" b="0" strike="noStrike" spc="-1" dirty="0">
              <a:solidFill>
                <a:srgbClr val="000000"/>
              </a:solidFill>
              <a:uFill>
                <a:solidFill>
                  <a:srgbClr val="FFFFFF"/>
                </a:solidFill>
              </a:uFill>
              <a:latin typeface="Arial"/>
              <a:ea typeface="DejaVu Sans"/>
            </a:endParaRPr>
          </a:p>
          <a:p>
            <a:pPr marL="109080">
              <a:lnSpc>
                <a:spcPct val="100000"/>
              </a:lnSpc>
              <a:buClr>
                <a:srgbClr val="000000"/>
              </a:buClr>
              <a:buSzPct val="45000"/>
            </a:pPr>
            <a:endParaRPr lang="ca-ES" sz="2000" b="0" strike="noStrike" spc="-1" dirty="0">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endParaRPr lang="ca-ES" sz="2000" b="0" strike="noStrike" spc="-1" dirty="0">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r>
              <a:rPr lang="ca-ES" sz="2000" b="1" strike="noStrike" spc="-1" dirty="0">
                <a:solidFill>
                  <a:srgbClr val="000000"/>
                </a:solidFill>
                <a:uFill>
                  <a:solidFill>
                    <a:srgbClr val="FFFFFF"/>
                  </a:solidFill>
                </a:uFill>
                <a:latin typeface="Arial"/>
                <a:ea typeface="DejaVu Sans"/>
              </a:rPr>
              <a:t>En absència d’un procés selectiu que els mantingui estables, aquests plasmidis es poden perdre. </a:t>
            </a:r>
            <a:endParaRPr lang="ca-ES" sz="2000" b="1" strike="noStrike" spc="-1" dirty="0">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endParaRPr lang="ca-ES" sz="2000" b="0" strike="noStrike" spc="-1" dirty="0">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r>
              <a:rPr lang="ca-ES" sz="2000" strike="noStrike" spc="-1" dirty="0">
                <a:solidFill>
                  <a:srgbClr val="000000"/>
                </a:solidFill>
                <a:uFill>
                  <a:solidFill>
                    <a:srgbClr val="FFFFFF"/>
                  </a:solidFill>
                </a:uFill>
                <a:latin typeface="Arial"/>
                <a:ea typeface="DejaVu Sans"/>
              </a:rPr>
              <a:t>Per evitar-ho </a:t>
            </a:r>
            <a:r>
              <a:rPr lang="ca-ES" sz="2000" b="1" strike="noStrike" spc="-1" dirty="0">
                <a:solidFill>
                  <a:srgbClr val="000000"/>
                </a:solidFill>
                <a:uFill>
                  <a:solidFill>
                    <a:srgbClr val="FFFFFF"/>
                  </a:solidFill>
                </a:uFill>
                <a:latin typeface="Arial"/>
                <a:ea typeface="DejaVu Sans"/>
              </a:rPr>
              <a:t>s’ha tret el gen responsable de l’element </a:t>
            </a:r>
            <a:r>
              <a:rPr lang="ca-ES" sz="2000" b="1" strike="noStrike" spc="-1" dirty="0" err="1">
                <a:solidFill>
                  <a:srgbClr val="000000"/>
                </a:solidFill>
                <a:uFill>
                  <a:solidFill>
                    <a:srgbClr val="FFFFFF"/>
                  </a:solidFill>
                </a:uFill>
                <a:latin typeface="Arial"/>
                <a:ea typeface="DejaVu Sans"/>
              </a:rPr>
              <a:t>extracromosòmic</a:t>
            </a:r>
            <a:r>
              <a:rPr lang="ca-ES" sz="2000" b="1" strike="noStrike" spc="-1" dirty="0">
                <a:solidFill>
                  <a:srgbClr val="000000"/>
                </a:solidFill>
                <a:uFill>
                  <a:solidFill>
                    <a:srgbClr val="FFFFFF"/>
                  </a:solidFill>
                </a:uFill>
                <a:latin typeface="Arial"/>
                <a:ea typeface="DejaVu Sans"/>
              </a:rPr>
              <a:t> i s’ha introduït dins del cromosoma bacterià. </a:t>
            </a:r>
            <a:r>
              <a:rPr lang="ca-ES" sz="2000" b="1" strike="noStrike" spc="-1" dirty="0">
                <a:solidFill>
                  <a:srgbClr val="7030A0"/>
                </a:solidFill>
                <a:uFill>
                  <a:solidFill>
                    <a:srgbClr val="FFFFFF"/>
                  </a:solidFill>
                </a:uFill>
                <a:latin typeface="Arial"/>
                <a:ea typeface="DejaVu Sans"/>
              </a:rPr>
              <a:t>Aquest canvi de localització dona estabilitat genètica a les capacitats fermentadores dels bacteris corresponents.</a:t>
            </a:r>
            <a:endParaRPr lang="ca-ES" sz="2000" b="1" strike="noStrike" spc="-1" dirty="0">
              <a:solidFill>
                <a:srgbClr val="7030A0"/>
              </a:solidFill>
              <a:uFill>
                <a:solidFill>
                  <a:srgbClr val="FFFFFF"/>
                </a:solidFill>
              </a:uFill>
              <a:latin typeface="Arial"/>
            </a:endParaRPr>
          </a:p>
          <a:p>
            <a:pPr marL="432000" indent="-322920">
              <a:lnSpc>
                <a:spcPct val="100000"/>
              </a:lnSpc>
              <a:buClr>
                <a:srgbClr val="000000"/>
              </a:buClr>
              <a:buSzPct val="45000"/>
              <a:buFont typeface="Wingdings" charset="2"/>
              <a:buChar char=""/>
            </a:pPr>
            <a:endParaRPr lang="ca-ES" sz="2000" b="0" strike="noStrike" spc="-1" dirty="0">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r>
              <a:rPr lang="ca-ES" sz="2000" b="1" strike="noStrike" spc="-1" dirty="0">
                <a:solidFill>
                  <a:srgbClr val="7030A0"/>
                </a:solidFill>
                <a:uFill>
                  <a:solidFill>
                    <a:srgbClr val="FFFFFF"/>
                  </a:solidFill>
                </a:uFill>
                <a:latin typeface="Arial"/>
                <a:ea typeface="DejaVu Sans"/>
              </a:rPr>
              <a:t>El 60%  de la producció de formatges, iogurts i derivats làctics fermentats s’elaboren </a:t>
            </a:r>
            <a:r>
              <a:rPr lang="ca-ES" sz="2000" b="1" u="sng" strike="noStrike" spc="-1" dirty="0">
                <a:solidFill>
                  <a:srgbClr val="7030A0"/>
                </a:solidFill>
                <a:uFill>
                  <a:solidFill>
                    <a:srgbClr val="FFFFFF"/>
                  </a:solidFill>
                </a:uFill>
                <a:latin typeface="Arial"/>
                <a:ea typeface="DejaVu Sans"/>
              </a:rPr>
              <a:t>amb </a:t>
            </a:r>
            <a:r>
              <a:rPr lang="ca-ES" sz="2000" b="1" strike="noStrike" spc="-1" dirty="0">
                <a:solidFill>
                  <a:srgbClr val="000000"/>
                </a:solidFill>
                <a:uFill>
                  <a:solidFill>
                    <a:srgbClr val="FFFFFF"/>
                  </a:solidFill>
                </a:uFill>
                <a:latin typeface="Arial"/>
                <a:ea typeface="DejaVu Sans"/>
              </a:rPr>
              <a:t>enzims procedents d’OGM</a:t>
            </a:r>
            <a:endParaRPr lang="ca-ES" sz="2000" b="1" strike="noStrike" spc="-1" dirty="0">
              <a:solidFill>
                <a:srgbClr val="000000"/>
              </a:solidFill>
              <a:uFill>
                <a:solidFill>
                  <a:srgbClr val="FFFFFF"/>
                </a:solidFill>
              </a:uFill>
              <a:latin typeface="Arial"/>
            </a:endParaRPr>
          </a:p>
        </p:txBody>
      </p:sp>
      <p:pic>
        <p:nvPicPr>
          <p:cNvPr id="1026" name="Picture 2" descr="Resultat d'imatges per a &quot;plasmidi i cromosoma bacterià&quot;">
            <a:extLst>
              <a:ext uri="{FF2B5EF4-FFF2-40B4-BE49-F238E27FC236}">
                <a16:creationId xmlns:a16="http://schemas.microsoft.com/office/drawing/2014/main" id="{6E8CD4C0-7F05-42A6-BCEA-E543AB56EB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6312" y="2507523"/>
            <a:ext cx="3048000" cy="1428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CustomShape 1"/>
          <p:cNvSpPr/>
          <p:nvPr/>
        </p:nvSpPr>
        <p:spPr>
          <a:xfrm>
            <a:off x="504000" y="216000"/>
            <a:ext cx="9070200" cy="7343640"/>
          </a:xfrm>
          <a:prstGeom prst="rect">
            <a:avLst/>
          </a:prstGeom>
          <a:solidFill>
            <a:srgbClr val="CFE7F5"/>
          </a:solidFill>
          <a:ln>
            <a:noFill/>
          </a:ln>
        </p:spPr>
        <p:style>
          <a:lnRef idx="0">
            <a:scrgbClr r="0" g="0" b="0"/>
          </a:lnRef>
          <a:fillRef idx="0">
            <a:scrgbClr r="0" g="0" b="0"/>
          </a:fillRef>
          <a:effectRef idx="0">
            <a:scrgbClr r="0" g="0" b="0"/>
          </a:effectRef>
          <a:fontRef idx="minor"/>
        </p:style>
        <p:txBody>
          <a:bodyPr lIns="0" tIns="0" rIns="0" bIns="0"/>
          <a:lstStyle/>
          <a:p>
            <a:pPr marL="432000" indent="-322920">
              <a:lnSpc>
                <a:spcPct val="100000"/>
              </a:lnSpc>
              <a:buClr>
                <a:srgbClr val="000000"/>
              </a:buClr>
              <a:buSzPct val="45000"/>
              <a:buFont typeface="Wingdings" charset="2"/>
              <a:buChar char=""/>
            </a:pPr>
            <a:r>
              <a:rPr lang="ca-ES" sz="2000" b="0" strike="noStrike" spc="-1" dirty="0">
                <a:solidFill>
                  <a:srgbClr val="FF0000"/>
                </a:solidFill>
                <a:uFill>
                  <a:solidFill>
                    <a:srgbClr val="FFFFFF"/>
                  </a:solidFill>
                </a:uFill>
                <a:latin typeface="Arial"/>
                <a:ea typeface="DejaVu Sans"/>
              </a:rPr>
              <a:t>Quin és l’objectiu de modificar llevats implicats en la indústria alimentària?</a:t>
            </a:r>
            <a:endParaRPr lang="ca-ES" sz="2000" b="0" strike="noStrike" spc="-1" dirty="0">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r>
              <a:rPr lang="ca-ES" sz="2000" b="0" strike="noStrike" spc="-1" dirty="0">
                <a:solidFill>
                  <a:srgbClr val="000000"/>
                </a:solidFill>
                <a:uFill>
                  <a:solidFill>
                    <a:srgbClr val="FFFFFF"/>
                  </a:solidFill>
                </a:uFill>
                <a:latin typeface="Arial"/>
                <a:ea typeface="DejaVu Sans"/>
              </a:rPr>
              <a:t>Millorar les qualitats organolèptiques i nutritives dels elements que fermenten.</a:t>
            </a:r>
            <a:endParaRPr lang="ca-ES" sz="2000" b="0" strike="noStrike" spc="-1" dirty="0">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endParaRPr lang="ca-ES" sz="2000" b="0" strike="noStrike" spc="-1" dirty="0">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r>
              <a:rPr lang="ca-ES" sz="2000" b="0" strike="noStrike" spc="-1" dirty="0">
                <a:solidFill>
                  <a:srgbClr val="000000"/>
                </a:solidFill>
                <a:uFill>
                  <a:solidFill>
                    <a:srgbClr val="FFFFFF"/>
                  </a:solidFill>
                </a:uFill>
                <a:latin typeface="Arial"/>
                <a:ea typeface="DejaVu Sans"/>
              </a:rPr>
              <a:t>Ex: </a:t>
            </a:r>
            <a:r>
              <a:rPr lang="ca-ES" sz="2000" b="0" strike="noStrike" spc="-1" dirty="0">
                <a:solidFill>
                  <a:srgbClr val="D02BD2"/>
                </a:solidFill>
                <a:uFill>
                  <a:solidFill>
                    <a:srgbClr val="FFFFFF"/>
                  </a:solidFill>
                </a:uFill>
                <a:latin typeface="Arial"/>
                <a:ea typeface="DejaVu Sans"/>
              </a:rPr>
              <a:t>Llevats del pa i del vi transgènics que expressen uns enzims que escurcen el temps de fermentació.</a:t>
            </a:r>
            <a:endParaRPr lang="ca-ES" sz="2000" b="0" strike="noStrike" spc="-1" dirty="0">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r>
              <a:rPr lang="ca-ES" sz="2000" b="0" strike="noStrike" spc="-1" dirty="0">
                <a:solidFill>
                  <a:srgbClr val="D02BD2"/>
                </a:solidFill>
                <a:uFill>
                  <a:solidFill>
                    <a:srgbClr val="FFFFFF"/>
                  </a:solidFill>
                </a:uFill>
                <a:latin typeface="Arial"/>
                <a:ea typeface="DejaVu Sans"/>
              </a:rPr>
              <a:t>      Llevats que creen productes amb baix contingut calòric.</a:t>
            </a:r>
            <a:endParaRPr lang="ca-ES" sz="2000" b="0" strike="noStrike" spc="-1" dirty="0">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r>
              <a:rPr lang="ca-ES" sz="2000" b="0" strike="noStrike" spc="-1" dirty="0">
                <a:solidFill>
                  <a:srgbClr val="D02BD2"/>
                </a:solidFill>
                <a:uFill>
                  <a:solidFill>
                    <a:srgbClr val="FFFFFF"/>
                  </a:solidFill>
                </a:uFill>
                <a:latin typeface="Arial"/>
                <a:ea typeface="DejaVu Sans"/>
              </a:rPr>
              <a:t>      Llevats que augmenten l’acidesa del most.</a:t>
            </a:r>
            <a:endParaRPr lang="ca-ES" sz="2000" b="0" strike="noStrike" spc="-1" dirty="0">
              <a:solidFill>
                <a:srgbClr val="000000"/>
              </a:solidFill>
              <a:uFill>
                <a:solidFill>
                  <a:srgbClr val="FFFFFF"/>
                </a:solidFill>
              </a:uFill>
              <a:latin typeface="Arial"/>
            </a:endParaRPr>
          </a:p>
        </p:txBody>
      </p:sp>
      <p:pic>
        <p:nvPicPr>
          <p:cNvPr id="2" name="Imagen 1">
            <a:extLst>
              <a:ext uri="{FF2B5EF4-FFF2-40B4-BE49-F238E27FC236}">
                <a16:creationId xmlns:a16="http://schemas.microsoft.com/office/drawing/2014/main" id="{E2696326-55F7-4F57-AF10-898A819BF221}"/>
              </a:ext>
            </a:extLst>
          </p:cNvPr>
          <p:cNvPicPr>
            <a:picLocks noChangeAspect="1"/>
          </p:cNvPicPr>
          <p:nvPr/>
        </p:nvPicPr>
        <p:blipFill>
          <a:blip r:embed="rId3"/>
          <a:stretch>
            <a:fillRect/>
          </a:stretch>
        </p:blipFill>
        <p:spPr>
          <a:xfrm>
            <a:off x="2268940" y="2819300"/>
            <a:ext cx="4333875" cy="452437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CustomShape 1"/>
          <p:cNvSpPr/>
          <p:nvPr/>
        </p:nvSpPr>
        <p:spPr>
          <a:xfrm>
            <a:off x="504000" y="301320"/>
            <a:ext cx="9070200" cy="850320"/>
          </a:xfrm>
          <a:prstGeom prst="rect">
            <a:avLst/>
          </a:prstGeom>
          <a:solidFill>
            <a:srgbClr val="FF9999"/>
          </a:solid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ca-ES" sz="4400" b="0" strike="noStrike" spc="-1">
                <a:solidFill>
                  <a:srgbClr val="000000"/>
                </a:solidFill>
                <a:uFill>
                  <a:solidFill>
                    <a:srgbClr val="FFFFFF"/>
                  </a:solidFill>
                </a:uFill>
                <a:latin typeface="Arial"/>
                <a:ea typeface="DejaVu Sans"/>
              </a:rPr>
              <a:t>Índex</a:t>
            </a:r>
            <a:endParaRPr lang="ca-ES" sz="4400" b="0" strike="noStrike" spc="-1">
              <a:solidFill>
                <a:srgbClr val="000000"/>
              </a:solidFill>
              <a:uFill>
                <a:solidFill>
                  <a:srgbClr val="FFFFFF"/>
                </a:solidFill>
              </a:uFill>
              <a:latin typeface="Arial"/>
            </a:endParaRPr>
          </a:p>
        </p:txBody>
      </p:sp>
      <p:sp>
        <p:nvSpPr>
          <p:cNvPr id="46" name="CustomShape 2"/>
          <p:cNvSpPr/>
          <p:nvPr/>
        </p:nvSpPr>
        <p:spPr>
          <a:xfrm>
            <a:off x="504000" y="1440000"/>
            <a:ext cx="9070200" cy="5542560"/>
          </a:xfrm>
          <a:prstGeom prst="rect">
            <a:avLst/>
          </a:prstGeom>
          <a:solidFill>
            <a:srgbClr val="CFE7F5"/>
          </a:solidFill>
          <a:ln>
            <a:noFill/>
          </a:ln>
        </p:spPr>
        <p:style>
          <a:lnRef idx="0">
            <a:scrgbClr r="0" g="0" b="0"/>
          </a:lnRef>
          <a:fillRef idx="0">
            <a:scrgbClr r="0" g="0" b="0"/>
          </a:fillRef>
          <a:effectRef idx="0">
            <a:scrgbClr r="0" g="0" b="0"/>
          </a:effectRef>
          <a:fontRef idx="minor"/>
        </p:style>
        <p:txBody>
          <a:bodyPr lIns="0" tIns="0" rIns="0" bIns="0"/>
          <a:lstStyle/>
          <a:p>
            <a:pPr>
              <a:lnSpc>
                <a:spcPct val="100000"/>
              </a:lnSpc>
            </a:pPr>
            <a:r>
              <a:rPr lang="ca-ES" sz="2400" b="0" strike="noStrike" spc="-1">
                <a:solidFill>
                  <a:srgbClr val="000000"/>
                </a:solidFill>
                <a:uFill>
                  <a:solidFill>
                    <a:srgbClr val="FFFFFF"/>
                  </a:solidFill>
                </a:uFill>
                <a:latin typeface="Arial"/>
                <a:ea typeface="DejaVu Sans"/>
              </a:rPr>
              <a:t>  1 Introducció</a:t>
            </a:r>
            <a:endParaRPr lang="ca-ES" sz="2400" b="0" strike="noStrike" spc="-1">
              <a:solidFill>
                <a:srgbClr val="000000"/>
              </a:solidFill>
              <a:uFill>
                <a:solidFill>
                  <a:srgbClr val="FFFFFF"/>
                </a:solidFill>
              </a:uFill>
              <a:latin typeface="Arial"/>
            </a:endParaRPr>
          </a:p>
          <a:p>
            <a:pPr>
              <a:lnSpc>
                <a:spcPct val="100000"/>
              </a:lnSpc>
            </a:pPr>
            <a:endParaRPr lang="ca-ES" sz="2400" b="0" strike="noStrike" spc="-1">
              <a:solidFill>
                <a:srgbClr val="000000"/>
              </a:solidFill>
              <a:uFill>
                <a:solidFill>
                  <a:srgbClr val="FFFFFF"/>
                </a:solidFill>
              </a:uFill>
              <a:latin typeface="Arial"/>
            </a:endParaRPr>
          </a:p>
          <a:p>
            <a:pPr>
              <a:lnSpc>
                <a:spcPct val="100000"/>
              </a:lnSpc>
            </a:pPr>
            <a:r>
              <a:rPr lang="ca-ES" sz="2400" b="0" strike="noStrike" spc="-1">
                <a:solidFill>
                  <a:srgbClr val="000000"/>
                </a:solidFill>
                <a:uFill>
                  <a:solidFill>
                    <a:srgbClr val="FFFFFF"/>
                  </a:solidFill>
                </a:uFill>
                <a:latin typeface="Arial"/>
                <a:ea typeface="DejaVu Sans"/>
              </a:rPr>
              <a:t>  2 Les revolucions cientificotècniques</a:t>
            </a:r>
            <a:endParaRPr lang="ca-ES" sz="2400" b="0" strike="noStrike" spc="-1">
              <a:solidFill>
                <a:srgbClr val="000000"/>
              </a:solidFill>
              <a:uFill>
                <a:solidFill>
                  <a:srgbClr val="FFFFFF"/>
                </a:solidFill>
              </a:uFill>
              <a:latin typeface="Arial"/>
            </a:endParaRPr>
          </a:p>
          <a:p>
            <a:pPr>
              <a:lnSpc>
                <a:spcPct val="100000"/>
              </a:lnSpc>
            </a:pPr>
            <a:endParaRPr lang="ca-ES" sz="2400" b="0" strike="noStrike" spc="-1">
              <a:solidFill>
                <a:srgbClr val="000000"/>
              </a:solidFill>
              <a:uFill>
                <a:solidFill>
                  <a:srgbClr val="FFFFFF"/>
                </a:solidFill>
              </a:uFill>
              <a:latin typeface="Arial"/>
            </a:endParaRPr>
          </a:p>
          <a:p>
            <a:pPr>
              <a:lnSpc>
                <a:spcPct val="100000"/>
              </a:lnSpc>
            </a:pPr>
            <a:r>
              <a:rPr lang="ca-ES" sz="2400" b="0" strike="noStrike" spc="-1">
                <a:solidFill>
                  <a:srgbClr val="000000"/>
                </a:solidFill>
                <a:uFill>
                  <a:solidFill>
                    <a:srgbClr val="FFFFFF"/>
                  </a:solidFill>
                </a:uFill>
                <a:latin typeface="Arial"/>
                <a:ea typeface="DejaVu Sans"/>
              </a:rPr>
              <a:t>  3 La biotecnologia avui</a:t>
            </a:r>
            <a:endParaRPr lang="ca-ES" sz="2400" b="0" strike="noStrike" spc="-1">
              <a:solidFill>
                <a:srgbClr val="000000"/>
              </a:solidFill>
              <a:uFill>
                <a:solidFill>
                  <a:srgbClr val="FFFFFF"/>
                </a:solidFill>
              </a:uFill>
              <a:latin typeface="Arial"/>
            </a:endParaRPr>
          </a:p>
          <a:p>
            <a:pPr>
              <a:lnSpc>
                <a:spcPct val="100000"/>
              </a:lnSpc>
            </a:pPr>
            <a:endParaRPr lang="ca-ES" sz="2400" b="0" strike="noStrike" spc="-1">
              <a:solidFill>
                <a:srgbClr val="000000"/>
              </a:solidFill>
              <a:uFill>
                <a:solidFill>
                  <a:srgbClr val="FFFFFF"/>
                </a:solidFill>
              </a:uFill>
              <a:latin typeface="Arial"/>
            </a:endParaRPr>
          </a:p>
          <a:p>
            <a:pPr>
              <a:lnSpc>
                <a:spcPct val="100000"/>
              </a:lnSpc>
            </a:pPr>
            <a:r>
              <a:rPr lang="ca-ES" sz="2400" b="0" strike="noStrike" spc="-1">
                <a:solidFill>
                  <a:srgbClr val="000000"/>
                </a:solidFill>
                <a:uFill>
                  <a:solidFill>
                    <a:srgbClr val="FFFFFF"/>
                  </a:solidFill>
                </a:uFill>
                <a:latin typeface="Arial"/>
                <a:ea typeface="DejaVu Sans"/>
              </a:rPr>
              <a:t>  4 Les bases de les modificacions genètiques</a:t>
            </a:r>
            <a:endParaRPr lang="ca-ES" sz="2400" b="0" strike="noStrike" spc="-1">
              <a:solidFill>
                <a:srgbClr val="000000"/>
              </a:solidFill>
              <a:uFill>
                <a:solidFill>
                  <a:srgbClr val="FFFFFF"/>
                </a:solidFill>
              </a:uFill>
              <a:latin typeface="Arial"/>
            </a:endParaRPr>
          </a:p>
          <a:p>
            <a:pPr>
              <a:lnSpc>
                <a:spcPct val="100000"/>
              </a:lnSpc>
            </a:pPr>
            <a:endParaRPr lang="ca-ES" sz="2400" b="0" strike="noStrike" spc="-1">
              <a:solidFill>
                <a:srgbClr val="000000"/>
              </a:solidFill>
              <a:uFill>
                <a:solidFill>
                  <a:srgbClr val="FFFFFF"/>
                </a:solidFill>
              </a:uFill>
              <a:latin typeface="Arial"/>
            </a:endParaRPr>
          </a:p>
          <a:p>
            <a:pPr>
              <a:lnSpc>
                <a:spcPct val="100000"/>
              </a:lnSpc>
            </a:pPr>
            <a:r>
              <a:rPr lang="ca-ES" sz="2400" b="0" strike="noStrike" spc="-1">
                <a:solidFill>
                  <a:srgbClr val="000000"/>
                </a:solidFill>
                <a:uFill>
                  <a:solidFill>
                    <a:srgbClr val="FFFFFF"/>
                  </a:solidFill>
                </a:uFill>
                <a:latin typeface="Arial"/>
                <a:ea typeface="DejaVu Sans"/>
              </a:rPr>
              <a:t>  5 Els microorganismes genèticament modificats</a:t>
            </a:r>
            <a:endParaRPr lang="ca-ES" sz="2400" b="0" strike="noStrike" spc="-1">
              <a:solidFill>
                <a:srgbClr val="000000"/>
              </a:solidFill>
              <a:uFill>
                <a:solidFill>
                  <a:srgbClr val="FFFFFF"/>
                </a:solidFill>
              </a:uFill>
              <a:latin typeface="Arial"/>
            </a:endParaRPr>
          </a:p>
          <a:p>
            <a:pPr>
              <a:lnSpc>
                <a:spcPct val="100000"/>
              </a:lnSpc>
            </a:pPr>
            <a:endParaRPr lang="ca-ES" sz="2400" b="0" strike="noStrike" spc="-1">
              <a:solidFill>
                <a:srgbClr val="000000"/>
              </a:solidFill>
              <a:uFill>
                <a:solidFill>
                  <a:srgbClr val="FFFFFF"/>
                </a:solidFill>
              </a:uFill>
              <a:latin typeface="Arial"/>
            </a:endParaRPr>
          </a:p>
          <a:p>
            <a:pPr>
              <a:lnSpc>
                <a:spcPct val="100000"/>
              </a:lnSpc>
            </a:pPr>
            <a:r>
              <a:rPr lang="ca-ES" sz="2400" b="0" strike="noStrike" spc="-1">
                <a:solidFill>
                  <a:srgbClr val="000000"/>
                </a:solidFill>
                <a:uFill>
                  <a:solidFill>
                    <a:srgbClr val="FFFFFF"/>
                  </a:solidFill>
                </a:uFill>
                <a:latin typeface="Arial"/>
                <a:ea typeface="DejaVu Sans"/>
              </a:rPr>
              <a:t>  6 Els animals transgènics i la teràpia gènica en humans</a:t>
            </a:r>
            <a:endParaRPr lang="ca-ES" sz="2400" b="0" strike="noStrike" spc="-1">
              <a:solidFill>
                <a:srgbClr val="000000"/>
              </a:solidFill>
              <a:uFill>
                <a:solidFill>
                  <a:srgbClr val="FFFFFF"/>
                </a:solidFill>
              </a:uFill>
              <a:latin typeface="Arial"/>
            </a:endParaRPr>
          </a:p>
          <a:p>
            <a:pPr>
              <a:lnSpc>
                <a:spcPct val="100000"/>
              </a:lnSpc>
            </a:pPr>
            <a:endParaRPr lang="ca-ES" sz="2400" b="0" strike="noStrike" spc="-1">
              <a:solidFill>
                <a:srgbClr val="000000"/>
              </a:solidFill>
              <a:uFill>
                <a:solidFill>
                  <a:srgbClr val="FFFFFF"/>
                </a:solidFill>
              </a:uFill>
              <a:latin typeface="Arial"/>
            </a:endParaRPr>
          </a:p>
          <a:p>
            <a:pPr>
              <a:lnSpc>
                <a:spcPct val="100000"/>
              </a:lnSpc>
            </a:pPr>
            <a:r>
              <a:rPr lang="ca-ES" sz="2400" b="0" strike="noStrike" spc="-1">
                <a:solidFill>
                  <a:srgbClr val="000000"/>
                </a:solidFill>
                <a:uFill>
                  <a:solidFill>
                    <a:srgbClr val="FFFFFF"/>
                  </a:solidFill>
                </a:uFill>
                <a:latin typeface="Arial"/>
                <a:ea typeface="DejaVu Sans"/>
              </a:rPr>
              <a:t>  7 Les plantes transgèniques</a:t>
            </a:r>
            <a:endParaRPr lang="ca-ES" sz="2400" b="0" strike="noStrike" spc="-1">
              <a:solidFill>
                <a:srgbClr val="000000"/>
              </a:solidFill>
              <a:uFill>
                <a:solidFill>
                  <a:srgbClr val="FFFFFF"/>
                </a:solidFill>
              </a:uFill>
              <a:latin typeface="Arial"/>
            </a:endParaRPr>
          </a:p>
          <a:p>
            <a:pPr>
              <a:lnSpc>
                <a:spcPct val="100000"/>
              </a:lnSpc>
            </a:pPr>
            <a:endParaRPr lang="ca-ES" sz="2400" b="0" strike="noStrike" spc="-1">
              <a:solidFill>
                <a:srgbClr val="000000"/>
              </a:solidFill>
              <a:uFill>
                <a:solidFill>
                  <a:srgbClr val="FFFFFF"/>
                </a:solidFill>
              </a:uFill>
              <a:latin typeface="Arial"/>
            </a:endParaRPr>
          </a:p>
          <a:p>
            <a:pPr>
              <a:lnSpc>
                <a:spcPct val="100000"/>
              </a:lnSpc>
            </a:pPr>
            <a:r>
              <a:rPr lang="ca-ES" sz="2400" b="0" strike="noStrike" spc="-1">
                <a:solidFill>
                  <a:srgbClr val="000000"/>
                </a:solidFill>
                <a:uFill>
                  <a:solidFill>
                    <a:srgbClr val="FFFFFF"/>
                  </a:solidFill>
                </a:uFill>
                <a:latin typeface="Arial"/>
                <a:ea typeface="DejaVu Sans"/>
              </a:rPr>
              <a:t>  8 La percepció social i la legislació dels OGM</a:t>
            </a:r>
            <a:endParaRPr lang="ca-ES" sz="2400" b="0" strike="noStrike" spc="-1">
              <a:solidFill>
                <a:srgbClr val="000000"/>
              </a:solidFill>
              <a:uFill>
                <a:solidFill>
                  <a:srgbClr val="FFFFFF"/>
                </a:solidFill>
              </a:uFill>
              <a:latin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CustomShape 1"/>
          <p:cNvSpPr/>
          <p:nvPr/>
        </p:nvSpPr>
        <p:spPr>
          <a:xfrm>
            <a:off x="504000" y="216000"/>
            <a:ext cx="9070200" cy="7343640"/>
          </a:xfrm>
          <a:prstGeom prst="rect">
            <a:avLst/>
          </a:prstGeom>
          <a:solidFill>
            <a:srgbClr val="CFE7F5"/>
          </a:solidFill>
          <a:ln>
            <a:noFill/>
          </a:ln>
        </p:spPr>
        <p:style>
          <a:lnRef idx="0">
            <a:scrgbClr r="0" g="0" b="0"/>
          </a:lnRef>
          <a:fillRef idx="0">
            <a:scrgbClr r="0" g="0" b="0"/>
          </a:fillRef>
          <a:effectRef idx="0">
            <a:scrgbClr r="0" g="0" b="0"/>
          </a:effectRef>
          <a:fontRef idx="minor"/>
        </p:style>
        <p:txBody>
          <a:bodyPr lIns="0" tIns="0" rIns="0" bIns="0"/>
          <a:lstStyle/>
          <a:p>
            <a:pPr marL="432000" indent="-322920">
              <a:lnSpc>
                <a:spcPct val="100000"/>
              </a:lnSpc>
              <a:buClr>
                <a:srgbClr val="000000"/>
              </a:buClr>
              <a:buSzPct val="45000"/>
              <a:buFont typeface="Wingdings" charset="2"/>
              <a:buChar char=""/>
            </a:pPr>
            <a:r>
              <a:rPr lang="ca-ES" sz="2000" b="0" strike="noStrike" spc="-1" dirty="0">
                <a:solidFill>
                  <a:srgbClr val="FF0000"/>
                </a:solidFill>
                <a:uFill>
                  <a:solidFill>
                    <a:srgbClr val="FFFFFF"/>
                  </a:solidFill>
                </a:uFill>
                <a:latin typeface="Arial"/>
                <a:ea typeface="DejaVu Sans"/>
              </a:rPr>
              <a:t>Es comercialitzen productes alimentaris obtinguts amb microorganismes genèticament modificats?</a:t>
            </a:r>
            <a:endParaRPr lang="ca-ES" sz="2000" b="0" strike="noStrike" spc="-1" dirty="0">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endParaRPr lang="ca-ES" sz="2000" b="0" strike="noStrike" spc="-1" dirty="0">
              <a:solidFill>
                <a:srgbClr val="000000"/>
              </a:solidFill>
              <a:uFill>
                <a:solidFill>
                  <a:srgbClr val="FFFFFF"/>
                </a:solidFill>
              </a:uFill>
              <a:latin typeface="Arial"/>
            </a:endParaRPr>
          </a:p>
          <a:p>
            <a:pPr marL="109080">
              <a:lnSpc>
                <a:spcPct val="100000"/>
              </a:lnSpc>
              <a:buClr>
                <a:srgbClr val="000000"/>
              </a:buClr>
              <a:buSzPct val="45000"/>
            </a:pPr>
            <a:r>
              <a:rPr lang="ca-ES" sz="2000" b="0" strike="noStrike" spc="-1" dirty="0">
                <a:solidFill>
                  <a:srgbClr val="000000"/>
                </a:solidFill>
                <a:uFill>
                  <a:solidFill>
                    <a:srgbClr val="FFFFFF"/>
                  </a:solidFill>
                </a:uFill>
                <a:latin typeface="Arial"/>
                <a:ea typeface="DejaVu Sans"/>
              </a:rPr>
              <a:t>Segons la normativa europea, </a:t>
            </a:r>
            <a:r>
              <a:rPr lang="ca-ES" sz="2000" b="1" strike="noStrike" spc="-1" dirty="0">
                <a:solidFill>
                  <a:srgbClr val="000000"/>
                </a:solidFill>
                <a:uFill>
                  <a:solidFill>
                    <a:srgbClr val="FFFFFF"/>
                  </a:solidFill>
                </a:uFill>
                <a:latin typeface="Arial"/>
                <a:ea typeface="DejaVu Sans"/>
              </a:rPr>
              <a:t>els productes obtinguts amb microorganismes genèticament modificats han d’estar etiquetats com a transgènics</a:t>
            </a:r>
            <a:r>
              <a:rPr lang="ca-ES" sz="2000" b="0" strike="noStrike" spc="-1" dirty="0">
                <a:solidFill>
                  <a:srgbClr val="000000"/>
                </a:solidFill>
                <a:uFill>
                  <a:solidFill>
                    <a:srgbClr val="FFFFFF"/>
                  </a:solidFill>
                </a:uFill>
                <a:latin typeface="Arial"/>
                <a:ea typeface="DejaVu Sans"/>
              </a:rPr>
              <a:t>, la qual cosa, ateses les reserves cap a aquest tipus de modificacions, en limita enormement la comercialització.</a:t>
            </a:r>
            <a:r>
              <a:rPr lang="ca-ES" sz="2000" b="1" strike="noStrike" spc="-1" dirty="0">
                <a:solidFill>
                  <a:srgbClr val="000000"/>
                </a:solidFill>
                <a:uFill>
                  <a:solidFill>
                    <a:srgbClr val="FFFFFF"/>
                  </a:solidFill>
                </a:uFill>
                <a:latin typeface="Arial"/>
                <a:ea typeface="DejaVu Sans"/>
              </a:rPr>
              <a:t> </a:t>
            </a:r>
          </a:p>
          <a:p>
            <a:pPr marL="109080">
              <a:lnSpc>
                <a:spcPct val="100000"/>
              </a:lnSpc>
              <a:buClr>
                <a:srgbClr val="000000"/>
              </a:buClr>
              <a:buSzPct val="45000"/>
            </a:pPr>
            <a:endParaRPr lang="ca-ES" sz="2000" b="1" strike="noStrike" spc="-1" dirty="0">
              <a:solidFill>
                <a:srgbClr val="000000"/>
              </a:solidFill>
              <a:uFill>
                <a:solidFill>
                  <a:srgbClr val="FFFFFF"/>
                </a:solidFill>
              </a:uFill>
              <a:latin typeface="Arial"/>
              <a:ea typeface="DejaVu Sans"/>
            </a:endParaRPr>
          </a:p>
          <a:p>
            <a:pPr marL="109080">
              <a:lnSpc>
                <a:spcPct val="100000"/>
              </a:lnSpc>
              <a:buClr>
                <a:srgbClr val="000000"/>
              </a:buClr>
              <a:buSzPct val="45000"/>
            </a:pPr>
            <a:r>
              <a:rPr lang="ca-ES" sz="2000" b="1" strike="noStrike" spc="-1" dirty="0">
                <a:solidFill>
                  <a:srgbClr val="000000"/>
                </a:solidFill>
                <a:uFill>
                  <a:solidFill>
                    <a:srgbClr val="FFFFFF"/>
                  </a:solidFill>
                </a:uFill>
                <a:latin typeface="Arial"/>
                <a:ea typeface="DejaVu Sans"/>
              </a:rPr>
              <a:t>Això no afecta però, a la utilització d’enzims purificats obtinguts a partir d’OGM, com en el cas dels bacteris làctics</a:t>
            </a:r>
            <a:endParaRPr lang="ca-ES" sz="2000" b="0" strike="noStrike" spc="-1" dirty="0">
              <a:solidFill>
                <a:srgbClr val="000000"/>
              </a:solidFill>
              <a:uFill>
                <a:solidFill>
                  <a:srgbClr val="FFFFFF"/>
                </a:solidFill>
              </a:uFill>
              <a:latin typeface="Arial"/>
            </a:endParaRPr>
          </a:p>
          <a:p>
            <a:pPr marL="109080">
              <a:lnSpc>
                <a:spcPct val="100000"/>
              </a:lnSpc>
              <a:buClr>
                <a:srgbClr val="000000"/>
              </a:buClr>
              <a:buSzPct val="45000"/>
            </a:pPr>
            <a:endParaRPr lang="ca-ES" sz="2000" b="0" strike="noStrike" spc="-1" dirty="0">
              <a:solidFill>
                <a:srgbClr val="000000"/>
              </a:solidFill>
              <a:uFill>
                <a:solidFill>
                  <a:srgbClr val="FFFFFF"/>
                </a:solidFill>
              </a:uFill>
              <a:latin typeface="Arial"/>
            </a:endParaRPr>
          </a:p>
          <a:p>
            <a:pPr marL="109080">
              <a:lnSpc>
                <a:spcPct val="100000"/>
              </a:lnSpc>
              <a:buClr>
                <a:srgbClr val="000000"/>
              </a:buClr>
              <a:buSzPct val="45000"/>
            </a:pPr>
            <a:endParaRPr lang="ca-ES" sz="2000" b="0" strike="noStrike" spc="-1" dirty="0">
              <a:solidFill>
                <a:srgbClr val="000000"/>
              </a:solidFill>
              <a:uFill>
                <a:solidFill>
                  <a:srgbClr val="FFFFFF"/>
                </a:solidFill>
              </a:uFill>
              <a:latin typeface="Arial"/>
            </a:endParaRPr>
          </a:p>
        </p:txBody>
      </p:sp>
      <p:pic>
        <p:nvPicPr>
          <p:cNvPr id="4" name="Imagen 3">
            <a:extLst>
              <a:ext uri="{FF2B5EF4-FFF2-40B4-BE49-F238E27FC236}">
                <a16:creationId xmlns:a16="http://schemas.microsoft.com/office/drawing/2014/main" id="{3AA80375-956B-44A2-83A4-48B2ABD7FA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7678" y="3440625"/>
            <a:ext cx="6006974" cy="3964602"/>
          </a:xfrm>
          <a:prstGeom prst="rect">
            <a:avLst/>
          </a:prstGeom>
        </p:spPr>
      </p:pic>
    </p:spTree>
    <p:extLst>
      <p:ext uri="{BB962C8B-B14F-4D97-AF65-F5344CB8AC3E}">
        <p14:creationId xmlns:p14="http://schemas.microsoft.com/office/powerpoint/2010/main" val="3037044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CustomShape 1"/>
          <p:cNvSpPr/>
          <p:nvPr/>
        </p:nvSpPr>
        <p:spPr>
          <a:xfrm>
            <a:off x="504000" y="216000"/>
            <a:ext cx="9070200" cy="7343640"/>
          </a:xfrm>
          <a:prstGeom prst="rect">
            <a:avLst/>
          </a:prstGeom>
          <a:solidFill>
            <a:srgbClr val="CFE7F5"/>
          </a:solidFill>
          <a:ln>
            <a:noFill/>
          </a:ln>
        </p:spPr>
        <p:style>
          <a:lnRef idx="0">
            <a:scrgbClr r="0" g="0" b="0"/>
          </a:lnRef>
          <a:fillRef idx="0">
            <a:scrgbClr r="0" g="0" b="0"/>
          </a:fillRef>
          <a:effectRef idx="0">
            <a:scrgbClr r="0" g="0" b="0"/>
          </a:effectRef>
          <a:fontRef idx="minor"/>
        </p:style>
        <p:txBody>
          <a:bodyPr lIns="0" tIns="0" rIns="0" bIns="0"/>
          <a:lstStyle/>
          <a:p>
            <a:pPr marL="109080">
              <a:lnSpc>
                <a:spcPct val="100000"/>
              </a:lnSpc>
              <a:buClr>
                <a:srgbClr val="000000"/>
              </a:buClr>
              <a:buSzPct val="45000"/>
            </a:pPr>
            <a:endParaRPr lang="ca-ES" sz="2000" b="0" strike="noStrike" spc="-1" dirty="0">
              <a:solidFill>
                <a:srgbClr val="000000"/>
              </a:solidFill>
              <a:uFill>
                <a:solidFill>
                  <a:srgbClr val="FFFFFF"/>
                </a:solidFill>
              </a:uFill>
              <a:latin typeface="Arial"/>
            </a:endParaRPr>
          </a:p>
          <a:p>
            <a:pPr marL="109080">
              <a:lnSpc>
                <a:spcPct val="100000"/>
              </a:lnSpc>
              <a:buClr>
                <a:srgbClr val="000000"/>
              </a:buClr>
              <a:buSzPct val="45000"/>
            </a:pPr>
            <a:r>
              <a:rPr lang="ca-ES" sz="2000" b="0" strike="noStrike" spc="-1" dirty="0">
                <a:solidFill>
                  <a:srgbClr val="000000"/>
                </a:solidFill>
                <a:uFill>
                  <a:solidFill>
                    <a:srgbClr val="FFFFFF"/>
                  </a:solidFill>
                </a:uFill>
                <a:latin typeface="Arial"/>
                <a:ea typeface="DejaVu Sans"/>
              </a:rPr>
              <a:t>Aquesta restricció no es dona en altres països on la legislació pertinent és més laxa, com a Austràlia, Canadà, els EUA i la Xina.</a:t>
            </a:r>
            <a:endParaRPr lang="ca-ES" sz="2000" b="0" strike="noStrike" spc="-1" dirty="0">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endParaRPr lang="ca-ES" sz="2000" b="0" strike="noStrike" spc="-1" dirty="0">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r>
              <a:rPr lang="ca-ES" sz="2000" b="0" strike="noStrike" spc="-1" dirty="0">
                <a:solidFill>
                  <a:srgbClr val="D02BD2"/>
                </a:solidFill>
                <a:uFill>
                  <a:solidFill>
                    <a:srgbClr val="FFFFFF"/>
                  </a:solidFill>
                </a:uFill>
                <a:latin typeface="Arial"/>
                <a:ea typeface="DejaVu Sans"/>
              </a:rPr>
              <a:t>La diferència de consideració respecte als aliments obtinguts a partir d’OGM pot ser deguda a què en ells els consumidors sense informació encara no en copsen la utilitat, però en un fàrmac que ens guareix i pot salvar la vida és molt més evident.</a:t>
            </a:r>
            <a:endParaRPr lang="ca-ES" sz="20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18954692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CustomShape 1"/>
          <p:cNvSpPr/>
          <p:nvPr/>
        </p:nvSpPr>
        <p:spPr>
          <a:xfrm>
            <a:off x="587880" y="123840"/>
            <a:ext cx="9070200" cy="7435800"/>
          </a:xfrm>
          <a:prstGeom prst="rect">
            <a:avLst/>
          </a:prstGeom>
          <a:solidFill>
            <a:srgbClr val="CFE7F5"/>
          </a:solidFill>
          <a:ln>
            <a:noFill/>
          </a:ln>
        </p:spPr>
        <p:style>
          <a:lnRef idx="0">
            <a:scrgbClr r="0" g="0" b="0"/>
          </a:lnRef>
          <a:fillRef idx="0">
            <a:scrgbClr r="0" g="0" b="0"/>
          </a:fillRef>
          <a:effectRef idx="0">
            <a:scrgbClr r="0" g="0" b="0"/>
          </a:effectRef>
          <a:fontRef idx="minor"/>
        </p:style>
        <p:txBody>
          <a:bodyPr lIns="0" tIns="0" rIns="0" bIns="0"/>
          <a:lstStyle/>
          <a:p>
            <a:pPr marL="432000" indent="-322920">
              <a:lnSpc>
                <a:spcPct val="100000"/>
              </a:lnSpc>
              <a:buClr>
                <a:srgbClr val="000000"/>
              </a:buClr>
              <a:buSzPct val="45000"/>
              <a:buFont typeface="Wingdings" charset="2"/>
              <a:buChar char=""/>
            </a:pPr>
            <a:r>
              <a:rPr lang="ca-ES" sz="2000" b="0" strike="noStrike" spc="-1">
                <a:solidFill>
                  <a:srgbClr val="FF0000"/>
                </a:solidFill>
                <a:uFill>
                  <a:solidFill>
                    <a:srgbClr val="FFFFFF"/>
                  </a:solidFill>
                </a:uFill>
                <a:latin typeface="Arial"/>
                <a:ea typeface="DejaVu Sans"/>
              </a:rPr>
              <a:t>Podem obtenir vacunes a partir de microorganismes genèticament modificats?</a:t>
            </a:r>
            <a:endParaRPr lang="ca-ES" sz="2000" b="0" strike="noStrike" spc="-1">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r>
              <a:rPr lang="ca-ES" sz="2000" b="0" strike="noStrike" spc="-1">
                <a:solidFill>
                  <a:srgbClr val="000000"/>
                </a:solidFill>
                <a:uFill>
                  <a:solidFill>
                    <a:srgbClr val="FFFFFF"/>
                  </a:solidFill>
                </a:uFill>
                <a:latin typeface="Arial"/>
                <a:ea typeface="DejaVu Sans"/>
              </a:rPr>
              <a:t>Es poden fer </a:t>
            </a:r>
            <a:r>
              <a:rPr lang="ca-ES" sz="2000" b="0" u="sng" strike="noStrike" spc="-1">
                <a:solidFill>
                  <a:srgbClr val="000000"/>
                </a:solidFill>
                <a:uFill>
                  <a:solidFill>
                    <a:srgbClr val="FFFFFF"/>
                  </a:solidFill>
                </a:uFill>
                <a:latin typeface="Arial"/>
                <a:ea typeface="DejaVu Sans"/>
              </a:rPr>
              <a:t>vacunes més efectives i directes, i completament exemptes de risc col·lateral d’infecció</a:t>
            </a:r>
            <a:r>
              <a:rPr lang="ca-ES" sz="2000" b="0" strike="noStrike" spc="-1">
                <a:solidFill>
                  <a:srgbClr val="000000"/>
                </a:solidFill>
                <a:uFill>
                  <a:solidFill>
                    <a:srgbClr val="FFFFFF"/>
                  </a:solidFill>
                </a:uFill>
                <a:latin typeface="Arial"/>
                <a:ea typeface="DejaVu Sans"/>
              </a:rPr>
              <a:t>. </a:t>
            </a:r>
            <a:r>
              <a:rPr lang="ca-ES" sz="2000" b="1" strike="noStrike" spc="-1">
                <a:solidFill>
                  <a:srgbClr val="000000"/>
                </a:solidFill>
                <a:uFill>
                  <a:solidFill>
                    <a:srgbClr val="FFFFFF"/>
                  </a:solidFill>
                </a:uFill>
                <a:latin typeface="Arial"/>
                <a:ea typeface="DejaVu Sans"/>
              </a:rPr>
              <a:t>La idea és utilitzar només una o unes quantes proteïnes de l’agent infecciós, les justes i necessàries per estimular el sistema immunitari i conferir immunitat a la persona.</a:t>
            </a:r>
            <a:endParaRPr lang="ca-ES" sz="2000" b="0" strike="noStrike" spc="-1">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endParaRPr lang="ca-ES" sz="2000" b="0" strike="noStrike" spc="-1">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r>
              <a:rPr lang="ca-ES" sz="2000" b="0" strike="noStrike" spc="-1">
                <a:solidFill>
                  <a:srgbClr val="000000"/>
                </a:solidFill>
                <a:uFill>
                  <a:solidFill>
                    <a:srgbClr val="FFFFFF"/>
                  </a:solidFill>
                </a:uFill>
                <a:latin typeface="Arial"/>
                <a:ea typeface="DejaVu Sans"/>
              </a:rPr>
              <a:t>Aquestes proteïnes són produïdes en microorganismes genèticament modificats, a partir dels quals es purifiquen. S’anomenen vacunes sintètiques i contenen només una part molt concreta de l’agent patogen.</a:t>
            </a:r>
            <a:endParaRPr lang="ca-ES" sz="2000" b="0" strike="noStrike" spc="-1">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endParaRPr lang="ca-ES" sz="2000" b="0" strike="noStrike" spc="-1">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r>
              <a:rPr lang="ca-ES" sz="2000" b="0" strike="noStrike" spc="-1">
                <a:solidFill>
                  <a:srgbClr val="000000"/>
                </a:solidFill>
                <a:uFill>
                  <a:solidFill>
                    <a:srgbClr val="FFFFFF"/>
                  </a:solidFill>
                </a:uFill>
                <a:latin typeface="Arial"/>
                <a:ea typeface="DejaVu Sans"/>
              </a:rPr>
              <a:t>La 1</a:t>
            </a:r>
            <a:r>
              <a:rPr lang="ca-ES" sz="2000" b="0" strike="noStrike" spc="-1" baseline="30000">
                <a:solidFill>
                  <a:srgbClr val="000000"/>
                </a:solidFill>
                <a:uFill>
                  <a:solidFill>
                    <a:srgbClr val="FFFFFF"/>
                  </a:solidFill>
                </a:uFill>
                <a:latin typeface="Arial"/>
                <a:ea typeface="DejaVu Sans"/>
              </a:rPr>
              <a:t>a</a:t>
            </a:r>
            <a:r>
              <a:rPr lang="ca-ES" sz="2000" b="0" strike="noStrike" spc="-1">
                <a:solidFill>
                  <a:srgbClr val="000000"/>
                </a:solidFill>
                <a:uFill>
                  <a:solidFill>
                    <a:srgbClr val="FFFFFF"/>
                  </a:solidFill>
                </a:uFill>
                <a:latin typeface="Arial"/>
                <a:ea typeface="DejaVu Sans"/>
              </a:rPr>
              <a:t> vacuna sintètica autoritzada va ser contra l’hepatitis B, malaltia causada per un virus que provoca lesions en el fetge i càncer.</a:t>
            </a:r>
            <a:endParaRPr lang="ca-ES" sz="2000" b="0" strike="noStrike" spc="-1">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endParaRPr lang="ca-ES" sz="2000" b="0" strike="noStrike" spc="-1">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endParaRPr lang="ca-ES" sz="2000" b="0" strike="noStrike" spc="-1">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endParaRPr lang="ca-ES" sz="2000" b="0" strike="noStrike" spc="-1">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endParaRPr lang="ca-ES" sz="2000" b="0" strike="noStrike" spc="-1">
              <a:solidFill>
                <a:srgbClr val="000000"/>
              </a:solidFill>
              <a:uFill>
                <a:solidFill>
                  <a:srgbClr val="FFFFFF"/>
                </a:solidFill>
              </a:uFill>
              <a:latin typeface="Arial"/>
            </a:endParaRPr>
          </a:p>
        </p:txBody>
      </p:sp>
      <p:pic>
        <p:nvPicPr>
          <p:cNvPr id="90" name="Imagen 89"/>
          <p:cNvPicPr/>
          <p:nvPr/>
        </p:nvPicPr>
        <p:blipFill>
          <a:blip r:embed="rId3"/>
          <a:stretch/>
        </p:blipFill>
        <p:spPr>
          <a:xfrm>
            <a:off x="2376000" y="4179960"/>
            <a:ext cx="5638320" cy="3200040"/>
          </a:xfrm>
          <a:prstGeom prst="rect">
            <a:avLst/>
          </a:prstGeom>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ustomShape 1"/>
          <p:cNvSpPr/>
          <p:nvPr/>
        </p:nvSpPr>
        <p:spPr>
          <a:xfrm>
            <a:off x="504000" y="180000"/>
            <a:ext cx="9070200" cy="7379640"/>
          </a:xfrm>
          <a:prstGeom prst="rect">
            <a:avLst/>
          </a:prstGeom>
          <a:solidFill>
            <a:srgbClr val="CFE7F5"/>
          </a:solidFill>
          <a:ln>
            <a:noFill/>
          </a:ln>
        </p:spPr>
        <p:style>
          <a:lnRef idx="0">
            <a:scrgbClr r="0" g="0" b="0"/>
          </a:lnRef>
          <a:fillRef idx="0">
            <a:scrgbClr r="0" g="0" b="0"/>
          </a:fillRef>
          <a:effectRef idx="0">
            <a:scrgbClr r="0" g="0" b="0"/>
          </a:effectRef>
          <a:fontRef idx="minor"/>
        </p:style>
        <p:txBody>
          <a:bodyPr lIns="0" tIns="0" rIns="0" bIns="0"/>
          <a:lstStyle/>
          <a:p>
            <a:pPr marL="432000" indent="-322920">
              <a:lnSpc>
                <a:spcPct val="100000"/>
              </a:lnSpc>
              <a:buClr>
                <a:srgbClr val="000000"/>
              </a:buClr>
              <a:buSzPct val="45000"/>
              <a:buFont typeface="Wingdings" charset="2"/>
              <a:buChar char=""/>
            </a:pPr>
            <a:r>
              <a:rPr lang="ca-ES" sz="2000" b="0" strike="noStrike" spc="-1" dirty="0">
                <a:solidFill>
                  <a:srgbClr val="FF0000"/>
                </a:solidFill>
                <a:uFill>
                  <a:solidFill>
                    <a:srgbClr val="FFFFFF"/>
                  </a:solidFill>
                </a:uFill>
                <a:latin typeface="Arial"/>
                <a:ea typeface="DejaVu Sans"/>
              </a:rPr>
              <a:t>Els microorganismes genèticament modificats poden generar anticossos que detectin i destrueixin cèl·lules tumorals?</a:t>
            </a:r>
            <a:endParaRPr lang="ca-ES" sz="2000" b="0" strike="noStrike" spc="-1" dirty="0">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endParaRPr lang="ca-ES" sz="2000" b="0" strike="noStrike" spc="-1" dirty="0">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r>
              <a:rPr lang="ca-ES" sz="2000" b="0" strike="noStrike" spc="-1" dirty="0">
                <a:solidFill>
                  <a:srgbClr val="000000"/>
                </a:solidFill>
                <a:uFill>
                  <a:solidFill>
                    <a:srgbClr val="FFFFFF"/>
                  </a:solidFill>
                </a:uFill>
                <a:latin typeface="Arial"/>
                <a:ea typeface="DejaVu Sans"/>
              </a:rPr>
              <a:t>Normalment el cos mai produiria anticossos contra cèl·lules tumorals perquè aquestes cèl·lules formen part del mateix cos. </a:t>
            </a:r>
            <a:endParaRPr lang="ca-ES" sz="2000" b="0" strike="noStrike" spc="-1" dirty="0">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endParaRPr lang="ca-ES" sz="2000" b="0" strike="noStrike" spc="-1" dirty="0">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r>
              <a:rPr lang="ca-ES" sz="2000" b="0" strike="noStrike" spc="-1" dirty="0">
                <a:solidFill>
                  <a:srgbClr val="000000"/>
                </a:solidFill>
                <a:uFill>
                  <a:solidFill>
                    <a:srgbClr val="FFFFFF"/>
                  </a:solidFill>
                </a:uFill>
                <a:latin typeface="Arial"/>
                <a:ea typeface="DejaVu Sans"/>
              </a:rPr>
              <a:t>Per generar aquests anticossos específics de cèl·lules </a:t>
            </a:r>
            <a:r>
              <a:rPr lang="ca-ES" sz="2000" b="0" strike="noStrike" spc="-1" dirty="0">
                <a:solidFill>
                  <a:srgbClr val="00B050"/>
                </a:solidFill>
                <a:effectLst>
                  <a:outerShdw blurRad="38100" dist="38100" dir="2700000" algn="tl">
                    <a:srgbClr val="000000">
                      <a:alpha val="43137"/>
                    </a:srgbClr>
                  </a:outerShdw>
                </a:effectLst>
                <a:uFill>
                  <a:solidFill>
                    <a:srgbClr val="FFFFFF"/>
                  </a:solidFill>
                </a:uFill>
                <a:latin typeface="Arial"/>
                <a:ea typeface="DejaVu Sans"/>
              </a:rPr>
              <a:t>tumorals primer s’identifiquen </a:t>
            </a:r>
            <a:r>
              <a:rPr lang="ca-ES" sz="2000" b="1" strike="noStrike" spc="-1" dirty="0">
                <a:solidFill>
                  <a:srgbClr val="00B050"/>
                </a:solidFill>
                <a:effectLst>
                  <a:outerShdw blurRad="38100" dist="38100" dir="2700000" algn="tl">
                    <a:srgbClr val="000000">
                      <a:alpha val="43137"/>
                    </a:srgbClr>
                  </a:outerShdw>
                </a:effectLst>
                <a:uFill>
                  <a:solidFill>
                    <a:srgbClr val="FFFFFF"/>
                  </a:solidFill>
                </a:uFill>
                <a:latin typeface="Arial"/>
                <a:ea typeface="DejaVu Sans"/>
              </a:rPr>
              <a:t>molècules específiques d’aquestes cèl·lules </a:t>
            </a:r>
            <a:r>
              <a:rPr lang="ca-ES" sz="2000" b="0" strike="noStrike" spc="-1" dirty="0">
                <a:solidFill>
                  <a:srgbClr val="00B050"/>
                </a:solidFill>
                <a:effectLst>
                  <a:outerShdw blurRad="38100" dist="38100" dir="2700000" algn="tl">
                    <a:srgbClr val="000000">
                      <a:alpha val="43137"/>
                    </a:srgbClr>
                  </a:outerShdw>
                </a:effectLst>
                <a:uFill>
                  <a:solidFill>
                    <a:srgbClr val="FFFFFF"/>
                  </a:solidFill>
                </a:uFill>
                <a:latin typeface="Arial"/>
                <a:ea typeface="DejaVu Sans"/>
              </a:rPr>
              <a:t>i després s’introdueix als </a:t>
            </a:r>
            <a:r>
              <a:rPr lang="ca-ES" sz="2000" b="0" strike="noStrike" spc="-1" dirty="0">
                <a:solidFill>
                  <a:srgbClr val="7030A0"/>
                </a:solidFill>
                <a:uFill>
                  <a:solidFill>
                    <a:srgbClr val="FFFFFF"/>
                  </a:solidFill>
                </a:uFill>
                <a:latin typeface="Arial"/>
                <a:ea typeface="DejaVu Sans"/>
              </a:rPr>
              <a:t>bacteris la </a:t>
            </a:r>
            <a:r>
              <a:rPr lang="ca-ES" sz="2000" b="1" strike="noStrike" spc="-1" dirty="0">
                <a:solidFill>
                  <a:srgbClr val="7030A0"/>
                </a:solidFill>
                <a:uFill>
                  <a:solidFill>
                    <a:srgbClr val="FFFFFF"/>
                  </a:solidFill>
                </a:uFill>
                <a:latin typeface="Arial"/>
                <a:ea typeface="DejaVu Sans"/>
              </a:rPr>
              <a:t>seqüència de DNA </a:t>
            </a:r>
            <a:r>
              <a:rPr lang="ca-ES" sz="2000" b="0" strike="noStrike" spc="-1" dirty="0">
                <a:solidFill>
                  <a:srgbClr val="7030A0"/>
                </a:solidFill>
                <a:uFill>
                  <a:solidFill>
                    <a:srgbClr val="FFFFFF"/>
                  </a:solidFill>
                </a:uFill>
                <a:latin typeface="Arial"/>
                <a:ea typeface="DejaVu Sans"/>
              </a:rPr>
              <a:t>que correspon als anticossos específics que les reconeixen.</a:t>
            </a:r>
            <a:endParaRPr lang="ca-ES" sz="2000" b="0" strike="noStrike" spc="-1" dirty="0">
              <a:solidFill>
                <a:srgbClr val="7030A0"/>
              </a:solidFill>
              <a:uFill>
                <a:solidFill>
                  <a:srgbClr val="FFFFFF"/>
                </a:solidFill>
              </a:uFill>
              <a:latin typeface="Arial"/>
            </a:endParaRPr>
          </a:p>
          <a:p>
            <a:pPr marL="432000" indent="-322920">
              <a:lnSpc>
                <a:spcPct val="100000"/>
              </a:lnSpc>
              <a:buClr>
                <a:srgbClr val="000000"/>
              </a:buClr>
              <a:buSzPct val="45000"/>
              <a:buFont typeface="Wingdings" charset="2"/>
              <a:buChar char=""/>
            </a:pPr>
            <a:endParaRPr lang="ca-ES" sz="2000" b="0" strike="noStrike" spc="-1" dirty="0">
              <a:solidFill>
                <a:srgbClr val="000000"/>
              </a:solidFill>
              <a:uFill>
                <a:solidFill>
                  <a:srgbClr val="FFFFFF"/>
                </a:solidFill>
              </a:uFill>
              <a:latin typeface="Arial"/>
            </a:endParaRPr>
          </a:p>
          <a:p>
            <a:pPr marL="109080">
              <a:lnSpc>
                <a:spcPct val="100000"/>
              </a:lnSpc>
              <a:buClr>
                <a:srgbClr val="000000"/>
              </a:buClr>
              <a:buSzPct val="45000"/>
            </a:pPr>
            <a:endParaRPr lang="ca-ES" sz="2000" b="0" strike="noStrike" spc="-1" dirty="0">
              <a:solidFill>
                <a:srgbClr val="000000"/>
              </a:solidFill>
              <a:uFill>
                <a:solidFill>
                  <a:srgbClr val="FFFFFF"/>
                </a:solidFill>
              </a:uFill>
              <a:latin typeface="Arial"/>
            </a:endParaRPr>
          </a:p>
        </p:txBody>
      </p:sp>
      <p:pic>
        <p:nvPicPr>
          <p:cNvPr id="4" name="Imagen 3">
            <a:extLst>
              <a:ext uri="{FF2B5EF4-FFF2-40B4-BE49-F238E27FC236}">
                <a16:creationId xmlns:a16="http://schemas.microsoft.com/office/drawing/2014/main" id="{4FB97186-7D01-4B09-9F64-A331596610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1757" y="3377398"/>
            <a:ext cx="7454685" cy="4182277"/>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ustomShape 1"/>
          <p:cNvSpPr/>
          <p:nvPr/>
        </p:nvSpPr>
        <p:spPr>
          <a:xfrm>
            <a:off x="504000" y="180000"/>
            <a:ext cx="9070200" cy="7379640"/>
          </a:xfrm>
          <a:prstGeom prst="rect">
            <a:avLst/>
          </a:prstGeom>
          <a:solidFill>
            <a:srgbClr val="CFE7F5"/>
          </a:solidFill>
          <a:ln>
            <a:noFill/>
          </a:ln>
        </p:spPr>
        <p:style>
          <a:lnRef idx="0">
            <a:scrgbClr r="0" g="0" b="0"/>
          </a:lnRef>
          <a:fillRef idx="0">
            <a:scrgbClr r="0" g="0" b="0"/>
          </a:fillRef>
          <a:effectRef idx="0">
            <a:scrgbClr r="0" g="0" b="0"/>
          </a:effectRef>
          <a:fontRef idx="minor"/>
        </p:style>
        <p:txBody>
          <a:bodyPr lIns="0" tIns="0" rIns="0" bIns="0"/>
          <a:lstStyle/>
          <a:p>
            <a:pPr marL="109080">
              <a:lnSpc>
                <a:spcPct val="100000"/>
              </a:lnSpc>
              <a:buClr>
                <a:srgbClr val="000000"/>
              </a:buClr>
              <a:buSzPct val="45000"/>
            </a:pPr>
            <a:r>
              <a:rPr lang="ca-ES" sz="2000" b="0" strike="noStrike" spc="-1" dirty="0">
                <a:solidFill>
                  <a:srgbClr val="FF0000"/>
                </a:solidFill>
                <a:uFill>
                  <a:solidFill>
                    <a:srgbClr val="FFFFFF"/>
                  </a:solidFill>
                </a:uFill>
                <a:latin typeface="Arial"/>
                <a:ea typeface="DejaVu Sans"/>
              </a:rPr>
              <a:t>Què és la bioremediació?</a:t>
            </a:r>
            <a:endParaRPr lang="ca-ES" sz="2000" b="0" strike="noStrike" spc="-1" dirty="0">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endParaRPr lang="ca-ES" sz="400" b="0" strike="noStrike" spc="-1" dirty="0">
              <a:solidFill>
                <a:srgbClr val="000000"/>
              </a:solidFill>
              <a:uFill>
                <a:solidFill>
                  <a:srgbClr val="FFFFFF"/>
                </a:solidFill>
              </a:uFill>
              <a:latin typeface="Arial"/>
            </a:endParaRPr>
          </a:p>
          <a:p>
            <a:pPr marL="109080">
              <a:lnSpc>
                <a:spcPct val="100000"/>
              </a:lnSpc>
              <a:buClr>
                <a:srgbClr val="000000"/>
              </a:buClr>
              <a:buSzPct val="45000"/>
            </a:pPr>
            <a:r>
              <a:rPr lang="ca-ES" sz="2000" b="0" strike="noStrike" spc="-1" dirty="0">
                <a:solidFill>
                  <a:srgbClr val="000000"/>
                </a:solidFill>
                <a:uFill>
                  <a:solidFill>
                    <a:srgbClr val="FFFFFF"/>
                  </a:solidFill>
                </a:uFill>
                <a:latin typeface="Arial"/>
                <a:ea typeface="DejaVu Sans"/>
              </a:rPr>
              <a:t>El grau de contaminació en algunes zones del planeta ja ha assolit nivells alarmants, que posen en perill la salut de moltes persones i l’estabilitat d’ecosistemes.</a:t>
            </a:r>
            <a:endParaRPr lang="ca-ES" sz="2000" b="0" strike="noStrike" spc="-1" dirty="0">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endParaRPr lang="ca-ES" sz="400" b="0" strike="noStrike" spc="-1" dirty="0">
              <a:solidFill>
                <a:srgbClr val="000000"/>
              </a:solidFill>
              <a:uFill>
                <a:solidFill>
                  <a:srgbClr val="FFFFFF"/>
                </a:solidFill>
              </a:uFill>
              <a:latin typeface="Arial"/>
            </a:endParaRPr>
          </a:p>
          <a:p>
            <a:pPr marL="109080">
              <a:lnSpc>
                <a:spcPct val="100000"/>
              </a:lnSpc>
              <a:buClr>
                <a:srgbClr val="000000"/>
              </a:buClr>
              <a:buSzPct val="45000"/>
            </a:pPr>
            <a:r>
              <a:rPr lang="ca-ES" sz="2000" b="0" strike="noStrike" spc="-1" dirty="0">
                <a:solidFill>
                  <a:srgbClr val="000000"/>
                </a:solidFill>
                <a:uFill>
                  <a:solidFill>
                    <a:srgbClr val="FFFFFF"/>
                  </a:solidFill>
                </a:uFill>
                <a:latin typeface="Arial"/>
                <a:ea typeface="DejaVu Sans"/>
              </a:rPr>
              <a:t>La </a:t>
            </a:r>
            <a:r>
              <a:rPr lang="ca-ES" sz="2000" b="1" strike="noStrike" spc="-1" dirty="0">
                <a:solidFill>
                  <a:srgbClr val="000000"/>
                </a:solidFill>
                <a:uFill>
                  <a:solidFill>
                    <a:srgbClr val="FFFFFF"/>
                  </a:solidFill>
                </a:uFill>
                <a:latin typeface="Arial"/>
                <a:ea typeface="DejaVu Sans"/>
              </a:rPr>
              <a:t>bioremediació </a:t>
            </a:r>
            <a:r>
              <a:rPr lang="ca-ES" sz="2000" b="0" strike="noStrike" spc="-1" dirty="0">
                <a:solidFill>
                  <a:srgbClr val="D02BD2"/>
                </a:solidFill>
                <a:uFill>
                  <a:solidFill>
                    <a:srgbClr val="FFFFFF"/>
                  </a:solidFill>
                </a:uFill>
                <a:latin typeface="Arial"/>
                <a:ea typeface="DejaVu Sans"/>
              </a:rPr>
              <a:t>és l’aplicació d’agents biològics o de productes obtinguts a partir d’ells a un medi contaminant per degradar els contaminants d’origen orgànics i/o extreure’n els d’origen inorgànic.</a:t>
            </a:r>
            <a:endParaRPr lang="ca-ES" sz="2000" b="0" strike="noStrike" spc="-1" dirty="0">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endParaRPr lang="ca-ES" sz="2000" b="0" strike="noStrike" spc="-1" dirty="0">
              <a:solidFill>
                <a:srgbClr val="000000"/>
              </a:solidFill>
              <a:uFill>
                <a:solidFill>
                  <a:srgbClr val="FFFFFF"/>
                </a:solidFill>
              </a:uFill>
              <a:latin typeface="Arial"/>
            </a:endParaRPr>
          </a:p>
          <a:p>
            <a:pPr marL="109080">
              <a:lnSpc>
                <a:spcPct val="100000"/>
              </a:lnSpc>
              <a:buClr>
                <a:srgbClr val="000000"/>
              </a:buClr>
              <a:buSzPct val="45000"/>
            </a:pPr>
            <a:r>
              <a:rPr lang="ca-ES" sz="2000" b="0" strike="noStrike" spc="-1" dirty="0">
                <a:solidFill>
                  <a:srgbClr val="000000"/>
                </a:solidFill>
                <a:uFill>
                  <a:solidFill>
                    <a:srgbClr val="FFFFFF"/>
                  </a:solidFill>
                </a:uFill>
                <a:latin typeface="Arial"/>
                <a:ea typeface="DejaVu Sans"/>
              </a:rPr>
              <a:t>Es poden </a:t>
            </a:r>
            <a:r>
              <a:rPr lang="ca-ES" sz="2000" b="1" strike="noStrike" spc="-1" dirty="0">
                <a:solidFill>
                  <a:srgbClr val="000000"/>
                </a:solidFill>
                <a:uFill>
                  <a:solidFill>
                    <a:srgbClr val="FFFFFF"/>
                  </a:solidFill>
                </a:uFill>
                <a:latin typeface="Arial"/>
                <a:ea typeface="DejaVu Sans"/>
              </a:rPr>
              <a:t>emprar microorganismes com llevats, fongs i bacteris, o enzims que procedeixen d’aquests, però també es poden utilitzar plantes.</a:t>
            </a:r>
          </a:p>
          <a:p>
            <a:pPr marL="109080">
              <a:lnSpc>
                <a:spcPct val="100000"/>
              </a:lnSpc>
              <a:buClr>
                <a:srgbClr val="000000"/>
              </a:buClr>
              <a:buSzPct val="45000"/>
            </a:pPr>
            <a:endParaRPr lang="ca-ES" sz="2000" b="0" strike="noStrike" spc="-1" dirty="0">
              <a:solidFill>
                <a:srgbClr val="000000"/>
              </a:solidFill>
              <a:uFill>
                <a:solidFill>
                  <a:srgbClr val="FFFFFF"/>
                </a:solidFill>
              </a:uFill>
              <a:latin typeface="Arial"/>
            </a:endParaRPr>
          </a:p>
          <a:p>
            <a:pPr marL="109080">
              <a:lnSpc>
                <a:spcPct val="100000"/>
              </a:lnSpc>
              <a:buClr>
                <a:srgbClr val="000000"/>
              </a:buClr>
              <a:buSzPct val="45000"/>
            </a:pPr>
            <a:r>
              <a:rPr lang="ca-ES" sz="2000" b="1" i="1" strike="noStrike" spc="-1" dirty="0">
                <a:solidFill>
                  <a:srgbClr val="00B050"/>
                </a:solidFill>
                <a:uFill>
                  <a:solidFill>
                    <a:srgbClr val="FFFFFF"/>
                  </a:solidFill>
                </a:uFill>
                <a:latin typeface="Arial"/>
                <a:ea typeface="DejaVu Sans"/>
              </a:rPr>
              <a:t>Es poden eliminar per bioremediació: </a:t>
            </a:r>
            <a:r>
              <a:rPr lang="ca-ES" sz="2000" b="0" strike="noStrike" spc="-1" dirty="0">
                <a:solidFill>
                  <a:srgbClr val="00B050"/>
                </a:solidFill>
                <a:effectLst>
                  <a:outerShdw blurRad="38100" dist="38100" dir="2700000" algn="tl">
                    <a:srgbClr val="000000">
                      <a:alpha val="43137"/>
                    </a:srgbClr>
                  </a:outerShdw>
                </a:effectLst>
                <a:uFill>
                  <a:solidFill>
                    <a:srgbClr val="FFFFFF"/>
                  </a:solidFill>
                </a:uFill>
                <a:latin typeface="Arial"/>
                <a:ea typeface="DejaVu Sans"/>
              </a:rPr>
              <a:t>pesticides, herbicides, hidrocarburs derivats del petroli, com l’oli i la benzina, i metalls pesats, entre altres.</a:t>
            </a:r>
            <a:endParaRPr lang="ca-ES" sz="2000" b="0" strike="noStrike" spc="-1" dirty="0">
              <a:solidFill>
                <a:srgbClr val="00B050"/>
              </a:solidFill>
              <a:effectLst>
                <a:outerShdw blurRad="38100" dist="38100" dir="2700000" algn="tl">
                  <a:srgbClr val="000000">
                    <a:alpha val="43137"/>
                  </a:srgbClr>
                </a:outerShdw>
              </a:effectLst>
              <a:uFill>
                <a:solidFill>
                  <a:srgbClr val="FFFFFF"/>
                </a:solidFill>
              </a:uFill>
              <a:latin typeface="Arial"/>
            </a:endParaRPr>
          </a:p>
          <a:p>
            <a:pPr marL="432000" indent="-322920">
              <a:lnSpc>
                <a:spcPct val="100000"/>
              </a:lnSpc>
              <a:buClr>
                <a:srgbClr val="000000"/>
              </a:buClr>
              <a:buSzPct val="45000"/>
              <a:buFont typeface="Wingdings" charset="2"/>
              <a:buChar char=""/>
            </a:pPr>
            <a:endParaRPr lang="ca-ES" sz="2000" b="0" strike="noStrike" spc="-1" dirty="0">
              <a:solidFill>
                <a:srgbClr val="000000"/>
              </a:solidFill>
              <a:uFill>
                <a:solidFill>
                  <a:srgbClr val="FFFFFF"/>
                </a:solidFill>
              </a:uFill>
              <a:latin typeface="Arial"/>
            </a:endParaRPr>
          </a:p>
        </p:txBody>
      </p:sp>
      <p:pic>
        <p:nvPicPr>
          <p:cNvPr id="2" name="Imagen 1">
            <a:extLst>
              <a:ext uri="{FF2B5EF4-FFF2-40B4-BE49-F238E27FC236}">
                <a16:creationId xmlns:a16="http://schemas.microsoft.com/office/drawing/2014/main" id="{678BCCA8-97C3-4B6A-A0AD-70EC7A6663E4}"/>
              </a:ext>
            </a:extLst>
          </p:cNvPr>
          <p:cNvPicPr>
            <a:picLocks noChangeAspect="1"/>
          </p:cNvPicPr>
          <p:nvPr/>
        </p:nvPicPr>
        <p:blipFill rotWithShape="1">
          <a:blip r:embed="rId3"/>
          <a:srcRect b="34806"/>
          <a:stretch/>
        </p:blipFill>
        <p:spPr>
          <a:xfrm>
            <a:off x="1125969" y="4302021"/>
            <a:ext cx="5708784" cy="3134681"/>
          </a:xfrm>
          <a:prstGeom prst="rect">
            <a:avLst/>
          </a:prstGeom>
        </p:spPr>
      </p:pic>
      <p:sp>
        <p:nvSpPr>
          <p:cNvPr id="3" name="CuadroTexto 2">
            <a:extLst>
              <a:ext uri="{FF2B5EF4-FFF2-40B4-BE49-F238E27FC236}">
                <a16:creationId xmlns:a16="http://schemas.microsoft.com/office/drawing/2014/main" id="{52E9B2B6-FAF0-40B5-BDCC-137BFD7E309A}"/>
              </a:ext>
            </a:extLst>
          </p:cNvPr>
          <p:cNvSpPr txBox="1"/>
          <p:nvPr/>
        </p:nvSpPr>
        <p:spPr>
          <a:xfrm>
            <a:off x="7268705" y="5269424"/>
            <a:ext cx="2014780" cy="923330"/>
          </a:xfrm>
          <a:prstGeom prst="rect">
            <a:avLst/>
          </a:prstGeom>
          <a:noFill/>
        </p:spPr>
        <p:txBody>
          <a:bodyPr wrap="square" rtlCol="0">
            <a:spAutoFit/>
          </a:bodyPr>
          <a:lstStyle/>
          <a:p>
            <a:r>
              <a:rPr lang="ca-ES" b="1" dirty="0"/>
              <a:t>Tolerància i acumulació de cadmi</a:t>
            </a:r>
          </a:p>
        </p:txBody>
      </p:sp>
    </p:spTree>
    <p:extLst>
      <p:ext uri="{BB962C8B-B14F-4D97-AF65-F5344CB8AC3E}">
        <p14:creationId xmlns:p14="http://schemas.microsoft.com/office/powerpoint/2010/main" val="27627329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CustomShape 1"/>
          <p:cNvSpPr/>
          <p:nvPr/>
        </p:nvSpPr>
        <p:spPr>
          <a:xfrm>
            <a:off x="504000" y="0"/>
            <a:ext cx="9070200" cy="7559640"/>
          </a:xfrm>
          <a:prstGeom prst="rect">
            <a:avLst/>
          </a:prstGeom>
          <a:solidFill>
            <a:srgbClr val="CFE7F5"/>
          </a:solidFill>
          <a:ln>
            <a:noFill/>
          </a:ln>
        </p:spPr>
        <p:style>
          <a:lnRef idx="0">
            <a:scrgbClr r="0" g="0" b="0"/>
          </a:lnRef>
          <a:fillRef idx="0">
            <a:scrgbClr r="0" g="0" b="0"/>
          </a:fillRef>
          <a:effectRef idx="0">
            <a:scrgbClr r="0" g="0" b="0"/>
          </a:effectRef>
          <a:fontRef idx="minor"/>
        </p:style>
        <p:txBody>
          <a:bodyPr lIns="0" tIns="0" rIns="0" bIns="0"/>
          <a:lstStyle/>
          <a:p>
            <a:pPr marL="432000" indent="-322920">
              <a:lnSpc>
                <a:spcPct val="100000"/>
              </a:lnSpc>
              <a:buClr>
                <a:srgbClr val="000000"/>
              </a:buClr>
              <a:buSzPct val="45000"/>
              <a:buFont typeface="Wingdings" charset="2"/>
              <a:buChar char=""/>
            </a:pPr>
            <a:endParaRPr lang="ca-ES" sz="1800" b="0" strike="noStrike" spc="-1">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endParaRPr lang="ca-ES" sz="1800" b="0" strike="noStrike" spc="-1">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r>
              <a:rPr lang="ca-ES" sz="2000" b="0" strike="noStrike" spc="-1">
                <a:solidFill>
                  <a:srgbClr val="D02BD2"/>
                </a:solidFill>
                <a:uFill>
                  <a:solidFill>
                    <a:srgbClr val="FFFFFF"/>
                  </a:solidFill>
                </a:uFill>
                <a:latin typeface="Arial"/>
                <a:ea typeface="DejaVu Sans"/>
              </a:rPr>
              <a:t> </a:t>
            </a:r>
            <a:endParaRPr lang="ca-ES" sz="2000" b="0" strike="noStrike" spc="-1">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endParaRPr lang="ca-ES" sz="2000" b="0" strike="noStrike" spc="-1">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endParaRPr lang="ca-ES" sz="2000" b="0" strike="noStrike" spc="-1">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endParaRPr lang="ca-ES" sz="2000" b="0" strike="noStrike" spc="-1">
              <a:solidFill>
                <a:srgbClr val="000000"/>
              </a:solidFill>
              <a:uFill>
                <a:solidFill>
                  <a:srgbClr val="FFFFFF"/>
                </a:solidFill>
              </a:uFill>
              <a:latin typeface="Arial"/>
            </a:endParaRPr>
          </a:p>
        </p:txBody>
      </p:sp>
      <p:pic>
        <p:nvPicPr>
          <p:cNvPr id="93" name="Imagen 92"/>
          <p:cNvPicPr/>
          <p:nvPr/>
        </p:nvPicPr>
        <p:blipFill>
          <a:blip r:embed="rId3"/>
          <a:srcRect l="7196" t="7538" b="8163"/>
          <a:stretch/>
        </p:blipFill>
        <p:spPr>
          <a:xfrm rot="5400000">
            <a:off x="4428000" y="1332000"/>
            <a:ext cx="6552000" cy="4463640"/>
          </a:xfrm>
          <a:prstGeom prst="rect">
            <a:avLst/>
          </a:prstGeom>
          <a:ln>
            <a:noFill/>
          </a:ln>
        </p:spPr>
      </p:pic>
      <p:pic>
        <p:nvPicPr>
          <p:cNvPr id="94" name="Imagen 93"/>
          <p:cNvPicPr/>
          <p:nvPr/>
        </p:nvPicPr>
        <p:blipFill>
          <a:blip r:embed="rId4"/>
          <a:srcRect l="4166" t="4442"/>
          <a:stretch/>
        </p:blipFill>
        <p:spPr>
          <a:xfrm rot="5400000">
            <a:off x="-563760" y="1091880"/>
            <a:ext cx="6577200" cy="4918680"/>
          </a:xfrm>
          <a:prstGeom prst="rect">
            <a:avLst/>
          </a:prstGeom>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CustomShape 1"/>
          <p:cNvSpPr/>
          <p:nvPr/>
        </p:nvSpPr>
        <p:spPr>
          <a:xfrm>
            <a:off x="504000" y="432000"/>
            <a:ext cx="9070200" cy="6766560"/>
          </a:xfrm>
          <a:prstGeom prst="rect">
            <a:avLst/>
          </a:prstGeom>
          <a:solidFill>
            <a:srgbClr val="CFE7F5"/>
          </a:solidFill>
          <a:ln>
            <a:noFill/>
          </a:ln>
        </p:spPr>
        <p:style>
          <a:lnRef idx="0">
            <a:scrgbClr r="0" g="0" b="0"/>
          </a:lnRef>
          <a:fillRef idx="0">
            <a:scrgbClr r="0" g="0" b="0"/>
          </a:fillRef>
          <a:effectRef idx="0">
            <a:scrgbClr r="0" g="0" b="0"/>
          </a:effectRef>
          <a:fontRef idx="minor"/>
        </p:style>
        <p:txBody>
          <a:bodyPr lIns="0" tIns="0" rIns="0" bIns="0"/>
          <a:lstStyle/>
          <a:p>
            <a:pPr marL="109080">
              <a:lnSpc>
                <a:spcPct val="100000"/>
              </a:lnSpc>
              <a:buClr>
                <a:srgbClr val="000000"/>
              </a:buClr>
              <a:buSzPct val="45000"/>
            </a:pPr>
            <a:r>
              <a:rPr lang="ca-ES" sz="2000" b="0" strike="noStrike" spc="-1" dirty="0">
                <a:solidFill>
                  <a:srgbClr val="FF0000"/>
                </a:solidFill>
                <a:uFill>
                  <a:solidFill>
                    <a:srgbClr val="FFFFFF"/>
                  </a:solidFill>
                </a:uFill>
                <a:latin typeface="Arial"/>
                <a:ea typeface="DejaVu Sans"/>
              </a:rPr>
              <a:t>Poden els bacteris contribuir a eliminar deixalles radioactives?</a:t>
            </a:r>
            <a:endParaRPr lang="ca-ES" sz="2000" b="0" strike="noStrike" spc="-1" dirty="0">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endParaRPr lang="ca-ES" sz="2000" b="0" strike="noStrike" spc="-1" dirty="0">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r>
              <a:rPr lang="ca-ES" sz="2000" b="0" strike="noStrike" spc="-1" dirty="0">
                <a:solidFill>
                  <a:srgbClr val="000000"/>
                </a:solidFill>
                <a:uFill>
                  <a:solidFill>
                    <a:srgbClr val="FFFFFF"/>
                  </a:solidFill>
                </a:uFill>
                <a:latin typeface="Arial"/>
                <a:ea typeface="DejaVu Sans"/>
              </a:rPr>
              <a:t>Es calcula que per eliminar amb la tecnologia actual les deixalles radioactives generades pels EUA fins a l’actualitat, farien falta més de 70 anys i una inversió superior als 2000 milions d’euros. </a:t>
            </a:r>
            <a:endParaRPr lang="ca-ES" sz="2000" b="0" strike="noStrike" spc="-1" dirty="0">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endParaRPr lang="ca-ES" sz="2000" b="0" strike="noStrike" spc="-1" dirty="0">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r>
              <a:rPr lang="ca-ES" sz="2000" b="1" strike="noStrike" spc="-1" dirty="0">
                <a:solidFill>
                  <a:srgbClr val="000000"/>
                </a:solidFill>
                <a:uFill>
                  <a:solidFill>
                    <a:srgbClr val="FFFFFF"/>
                  </a:solidFill>
                </a:uFill>
                <a:latin typeface="Arial"/>
                <a:ea typeface="DejaVu Sans"/>
              </a:rPr>
              <a:t>Un dels problemes que presenta la descontaminació radioactiva és que</a:t>
            </a:r>
            <a:r>
              <a:rPr lang="ca-ES" sz="2000" b="1" u="sng" strike="noStrike" spc="-1" dirty="0">
                <a:solidFill>
                  <a:srgbClr val="000000"/>
                </a:solidFill>
                <a:uFill>
                  <a:solidFill>
                    <a:srgbClr val="FFFFFF"/>
                  </a:solidFill>
                </a:uFill>
                <a:latin typeface="Arial"/>
                <a:ea typeface="DejaVu Sans"/>
              </a:rPr>
              <a:t> els elements radioactius van acompanyats de grans quantitats de compostos orgànics, com el toluè. </a:t>
            </a:r>
            <a:endParaRPr lang="ca-ES" sz="2000" b="1" strike="noStrike" spc="-1" dirty="0">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endParaRPr lang="ca-ES" sz="2000" b="0" strike="noStrike" spc="-1" dirty="0">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r>
              <a:rPr lang="ca-ES" sz="2000" b="0" strike="noStrike" spc="-1" dirty="0">
                <a:solidFill>
                  <a:srgbClr val="000000"/>
                </a:solidFill>
                <a:uFill>
                  <a:solidFill>
                    <a:srgbClr val="FFFFFF"/>
                  </a:solidFill>
                </a:uFill>
                <a:latin typeface="Arial"/>
                <a:ea typeface="DejaVu Sans"/>
              </a:rPr>
              <a:t>Es poden utilitzar bacteris genèticament modificats per eliminar el toluè, </a:t>
            </a:r>
            <a:r>
              <a:rPr lang="ca-ES" sz="2000" b="0" u="sng" strike="noStrike" spc="-1" dirty="0">
                <a:solidFill>
                  <a:srgbClr val="000000"/>
                </a:solidFill>
                <a:uFill>
                  <a:solidFill>
                    <a:srgbClr val="FFFFFF"/>
                  </a:solidFill>
                </a:uFill>
                <a:latin typeface="Arial"/>
                <a:ea typeface="DejaVu Sans"/>
              </a:rPr>
              <a:t>però no poden ser utilitzats en aquestes condicions perquè els altíssims nivells de radiació els matarien en poca estona</a:t>
            </a:r>
            <a:r>
              <a:rPr lang="ca-ES" sz="2000" b="0" strike="noStrike" spc="-1" dirty="0">
                <a:solidFill>
                  <a:srgbClr val="000000"/>
                </a:solidFill>
                <a:uFill>
                  <a:solidFill>
                    <a:srgbClr val="FFFFFF"/>
                  </a:solidFill>
                </a:uFill>
                <a:latin typeface="Arial"/>
                <a:ea typeface="DejaVu Sans"/>
              </a:rPr>
              <a:t>.</a:t>
            </a:r>
          </a:p>
          <a:p>
            <a:pPr marL="109080">
              <a:lnSpc>
                <a:spcPct val="100000"/>
              </a:lnSpc>
              <a:buClr>
                <a:srgbClr val="000000"/>
              </a:buClr>
              <a:buSzPct val="45000"/>
            </a:pPr>
            <a:endParaRPr lang="ca-ES" sz="2000" b="0" strike="noStrike" spc="-1" dirty="0">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endParaRPr lang="ca-ES" sz="2000" b="0" strike="noStrike" spc="-1" dirty="0">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endParaRPr lang="ca-ES" sz="2000" b="0" strike="noStrike" spc="-1" dirty="0">
              <a:solidFill>
                <a:srgbClr val="000000"/>
              </a:solidFill>
              <a:uFill>
                <a:solidFill>
                  <a:srgbClr val="FFFFFF"/>
                </a:solidFill>
              </a:uFill>
              <a:latin typeface="Arial"/>
            </a:endParaRPr>
          </a:p>
        </p:txBody>
      </p:sp>
      <p:pic>
        <p:nvPicPr>
          <p:cNvPr id="4" name="Imagen 3">
            <a:extLst>
              <a:ext uri="{FF2B5EF4-FFF2-40B4-BE49-F238E27FC236}">
                <a16:creationId xmlns:a16="http://schemas.microsoft.com/office/drawing/2014/main" id="{EF126107-26D0-4492-B917-B306CA001C8E}"/>
              </a:ext>
            </a:extLst>
          </p:cNvPr>
          <p:cNvPicPr>
            <a:picLocks noChangeAspect="1"/>
          </p:cNvPicPr>
          <p:nvPr/>
        </p:nvPicPr>
        <p:blipFill>
          <a:blip r:embed="rId3"/>
          <a:stretch>
            <a:fillRect/>
          </a:stretch>
        </p:blipFill>
        <p:spPr>
          <a:xfrm>
            <a:off x="338512" y="4569660"/>
            <a:ext cx="9401175" cy="26289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CustomShape 1"/>
          <p:cNvSpPr/>
          <p:nvPr/>
        </p:nvSpPr>
        <p:spPr>
          <a:xfrm>
            <a:off x="504000" y="432000"/>
            <a:ext cx="9070200" cy="6766560"/>
          </a:xfrm>
          <a:prstGeom prst="rect">
            <a:avLst/>
          </a:prstGeom>
          <a:solidFill>
            <a:srgbClr val="CFE7F5"/>
          </a:solidFill>
          <a:ln>
            <a:noFill/>
          </a:ln>
        </p:spPr>
        <p:style>
          <a:lnRef idx="0">
            <a:scrgbClr r="0" g="0" b="0"/>
          </a:lnRef>
          <a:fillRef idx="0">
            <a:scrgbClr r="0" g="0" b="0"/>
          </a:fillRef>
          <a:effectRef idx="0">
            <a:scrgbClr r="0" g="0" b="0"/>
          </a:effectRef>
          <a:fontRef idx="minor"/>
        </p:style>
        <p:txBody>
          <a:bodyPr lIns="0" tIns="0" rIns="0" bIns="0"/>
          <a:lstStyle/>
          <a:p>
            <a:pPr marL="432000" indent="-322920">
              <a:lnSpc>
                <a:spcPct val="100000"/>
              </a:lnSpc>
              <a:buClr>
                <a:srgbClr val="000000"/>
              </a:buClr>
              <a:buSzPct val="45000"/>
              <a:buFont typeface="Wingdings" charset="2"/>
              <a:buChar char=""/>
            </a:pPr>
            <a:endParaRPr lang="ca-ES" sz="1800" b="0" strike="noStrike" spc="-1" dirty="0">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r>
              <a:rPr lang="ca-ES" sz="2000" b="0" strike="noStrike" spc="-1" dirty="0">
                <a:solidFill>
                  <a:srgbClr val="000000"/>
                </a:solidFill>
                <a:uFill>
                  <a:solidFill>
                    <a:srgbClr val="FFFFFF"/>
                  </a:solidFill>
                </a:uFill>
                <a:latin typeface="Arial"/>
                <a:ea typeface="DejaVu Sans"/>
              </a:rPr>
              <a:t>En aquest sentit s’ha assajat una alternativa que consisteix a </a:t>
            </a:r>
            <a:r>
              <a:rPr lang="ca-ES" sz="2000" b="0" strike="noStrike" spc="-1" dirty="0">
                <a:solidFill>
                  <a:srgbClr val="D02BD2"/>
                </a:solidFill>
                <a:uFill>
                  <a:solidFill>
                    <a:srgbClr val="FFFFFF"/>
                  </a:solidFill>
                </a:uFill>
                <a:latin typeface="Arial"/>
                <a:ea typeface="DejaVu Sans"/>
              </a:rPr>
              <a:t>introduir els gens que contribueixen a la degradació d’aquests compostos orgànics en un bacteri que de forma natural és capaç de resistir dosis elevadíssimes de radiació, </a:t>
            </a:r>
            <a:r>
              <a:rPr lang="ca-ES" sz="2000" b="0" i="1" strike="noStrike" spc="-1" dirty="0" err="1">
                <a:solidFill>
                  <a:srgbClr val="D02BD2"/>
                </a:solidFill>
                <a:uFill>
                  <a:solidFill>
                    <a:srgbClr val="FFFFFF"/>
                  </a:solidFill>
                </a:uFill>
                <a:latin typeface="Arial"/>
                <a:ea typeface="DejaVu Sans"/>
              </a:rPr>
              <a:t>Deinococcus</a:t>
            </a:r>
            <a:r>
              <a:rPr lang="ca-ES" sz="2000" b="0" i="1" strike="noStrike" spc="-1" dirty="0">
                <a:solidFill>
                  <a:srgbClr val="D02BD2"/>
                </a:solidFill>
                <a:uFill>
                  <a:solidFill>
                    <a:srgbClr val="FFFFFF"/>
                  </a:solidFill>
                </a:uFill>
                <a:latin typeface="Arial"/>
                <a:ea typeface="DejaVu Sans"/>
              </a:rPr>
              <a:t> </a:t>
            </a:r>
            <a:r>
              <a:rPr lang="ca-ES" sz="2000" b="0" i="1" strike="noStrike" spc="-1" dirty="0" err="1">
                <a:solidFill>
                  <a:srgbClr val="D02BD2"/>
                </a:solidFill>
                <a:uFill>
                  <a:solidFill>
                    <a:srgbClr val="FFFFFF"/>
                  </a:solidFill>
                </a:uFill>
                <a:latin typeface="Arial"/>
                <a:ea typeface="DejaVu Sans"/>
              </a:rPr>
              <a:t>radiodurans</a:t>
            </a:r>
            <a:r>
              <a:rPr lang="ca-ES" sz="2000" b="0" i="1" strike="noStrike" spc="-1" dirty="0">
                <a:solidFill>
                  <a:srgbClr val="D02BD2"/>
                </a:solidFill>
                <a:uFill>
                  <a:solidFill>
                    <a:srgbClr val="FFFFFF"/>
                  </a:solidFill>
                </a:uFill>
                <a:latin typeface="Arial"/>
                <a:ea typeface="DejaVu Sans"/>
              </a:rPr>
              <a:t>.</a:t>
            </a:r>
            <a:endParaRPr lang="ca-ES" sz="2000" b="0" strike="noStrike" spc="-1" dirty="0">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r>
              <a:rPr lang="ca-ES" sz="2000" b="0" strike="noStrike" spc="-1" dirty="0">
                <a:solidFill>
                  <a:srgbClr val="000000"/>
                </a:solidFill>
                <a:uFill>
                  <a:solidFill>
                    <a:srgbClr val="FFFFFF"/>
                  </a:solidFill>
                </a:uFill>
                <a:latin typeface="Arial"/>
                <a:ea typeface="DejaVu Sans"/>
              </a:rPr>
              <a:t> </a:t>
            </a:r>
            <a:endParaRPr lang="ca-ES" sz="2000" b="0" strike="noStrike" spc="-1" dirty="0">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r>
              <a:rPr lang="ca-ES" sz="2000" b="0" strike="noStrike" spc="-1" dirty="0">
                <a:solidFill>
                  <a:srgbClr val="000000"/>
                </a:solidFill>
                <a:uFill>
                  <a:solidFill>
                    <a:srgbClr val="FFFFFF"/>
                  </a:solidFill>
                </a:uFill>
                <a:latin typeface="Arial"/>
                <a:ea typeface="DejaVu Sans"/>
              </a:rPr>
              <a:t>La idea és utilitzar aquests bacteris genèticament modificats per eliminar els compostos orgànics que acompanyen les deixalles radioactives, </a:t>
            </a:r>
            <a:r>
              <a:rPr lang="ca-ES" sz="2000" b="0" i="1" strike="noStrike" spc="-1" dirty="0">
                <a:solidFill>
                  <a:srgbClr val="000000"/>
                </a:solidFill>
                <a:uFill>
                  <a:solidFill>
                    <a:srgbClr val="FFFFFF"/>
                  </a:solidFill>
                </a:uFill>
                <a:latin typeface="Arial"/>
                <a:ea typeface="DejaVu Sans"/>
              </a:rPr>
              <a:t>la qual cosa simplificaria i abaratiria enormement el procés de descontaminació radioactiva.</a:t>
            </a:r>
            <a:endParaRPr lang="ca-ES" sz="2000" b="0" strike="noStrike" spc="-1" dirty="0">
              <a:solidFill>
                <a:srgbClr val="000000"/>
              </a:solidFill>
              <a:uFill>
                <a:solidFill>
                  <a:srgbClr val="FFFFFF"/>
                </a:solidFill>
              </a:uFill>
              <a:latin typeface="Arial"/>
            </a:endParaRPr>
          </a:p>
        </p:txBody>
      </p:sp>
      <p:pic>
        <p:nvPicPr>
          <p:cNvPr id="97" name="Imagen 96"/>
          <p:cNvPicPr/>
          <p:nvPr/>
        </p:nvPicPr>
        <p:blipFill>
          <a:blip r:embed="rId3"/>
          <a:srcRect l="9001" t="18086" r="12429" b="22200"/>
          <a:stretch/>
        </p:blipFill>
        <p:spPr>
          <a:xfrm>
            <a:off x="1008000" y="3636000"/>
            <a:ext cx="7919640" cy="3383640"/>
          </a:xfrm>
          <a:prstGeom prst="rect">
            <a:avLst/>
          </a:prstGeom>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CustomShape 1"/>
          <p:cNvSpPr/>
          <p:nvPr/>
        </p:nvSpPr>
        <p:spPr>
          <a:xfrm>
            <a:off x="504000" y="431999"/>
            <a:ext cx="9280484" cy="6945193"/>
          </a:xfrm>
          <a:prstGeom prst="rect">
            <a:avLst/>
          </a:prstGeom>
          <a:solidFill>
            <a:schemeClr val="accent5">
              <a:lumMod val="20000"/>
              <a:lumOff val="80000"/>
            </a:schemeClr>
          </a:solidFill>
          <a:ln>
            <a:noFill/>
          </a:ln>
        </p:spPr>
        <p:style>
          <a:lnRef idx="0">
            <a:scrgbClr r="0" g="0" b="0"/>
          </a:lnRef>
          <a:fillRef idx="0">
            <a:scrgbClr r="0" g="0" b="0"/>
          </a:fillRef>
          <a:effectRef idx="0">
            <a:scrgbClr r="0" g="0" b="0"/>
          </a:effectRef>
          <a:fontRef idx="minor"/>
        </p:style>
        <p:txBody>
          <a:bodyPr lIns="0" tIns="0" rIns="0" bIns="0"/>
          <a:lstStyle/>
          <a:p>
            <a:pPr marL="432000" indent="-322920">
              <a:lnSpc>
                <a:spcPct val="100000"/>
              </a:lnSpc>
              <a:buClr>
                <a:srgbClr val="000000"/>
              </a:buClr>
              <a:buSzPct val="45000"/>
              <a:buFont typeface="Wingdings" charset="2"/>
              <a:buChar char=""/>
            </a:pPr>
            <a:r>
              <a:rPr lang="ca-ES" sz="2000" strike="noStrike" spc="-1" dirty="0">
                <a:solidFill>
                  <a:srgbClr val="FF0000"/>
                </a:solidFill>
                <a:uFill>
                  <a:solidFill>
                    <a:srgbClr val="FFFFFF"/>
                  </a:solidFill>
                </a:uFill>
                <a:latin typeface="Arial"/>
                <a:ea typeface="DejaVu Sans"/>
              </a:rPr>
              <a:t>Poden els bacteris detectar la presència de mines antipersona?</a:t>
            </a:r>
            <a:endParaRPr lang="ca-ES" sz="2000" strike="noStrike" spc="-1" dirty="0">
              <a:solidFill>
                <a:srgbClr val="FF0000"/>
              </a:solidFill>
              <a:uFill>
                <a:solidFill>
                  <a:srgbClr val="FFFFFF"/>
                </a:solidFill>
              </a:uFill>
              <a:latin typeface="Arial"/>
            </a:endParaRPr>
          </a:p>
          <a:p>
            <a:pPr marL="109080">
              <a:lnSpc>
                <a:spcPct val="100000"/>
              </a:lnSpc>
              <a:buClr>
                <a:srgbClr val="000000"/>
              </a:buClr>
              <a:buSzPct val="45000"/>
            </a:pPr>
            <a:r>
              <a:rPr lang="ca-ES" sz="2000" b="0" strike="noStrike" spc="-1" dirty="0">
                <a:solidFill>
                  <a:srgbClr val="000000"/>
                </a:solidFill>
                <a:uFill>
                  <a:solidFill>
                    <a:srgbClr val="FFFFFF"/>
                  </a:solidFill>
                </a:uFill>
                <a:latin typeface="Arial"/>
                <a:ea typeface="DejaVu Sans"/>
              </a:rPr>
              <a:t>Es calcula que en l’actualitat hi ha més de 10 milions de mines antipersona en més de 60 països. Actualment hi ha en marxa un projecte molt ambiciós que pretén emprar bacteris genèticament modificats per localitzar les mines</a:t>
            </a:r>
            <a:r>
              <a:rPr lang="ca-ES" sz="2000" b="0" u="sng" strike="noStrike" spc="-1" dirty="0">
                <a:solidFill>
                  <a:srgbClr val="000000"/>
                </a:solidFill>
                <a:uFill>
                  <a:solidFill>
                    <a:srgbClr val="FFFFFF"/>
                  </a:solidFill>
                </a:uFill>
                <a:latin typeface="Arial"/>
                <a:ea typeface="DejaVu Sans"/>
              </a:rPr>
              <a:t>. </a:t>
            </a:r>
            <a:r>
              <a:rPr lang="ca-ES" sz="2000" b="0" u="sng" strike="noStrike" spc="-1" dirty="0">
                <a:latin typeface="Arial"/>
                <a:ea typeface="DejaVu Sans"/>
              </a:rPr>
              <a:t>El disseny d’aquests bacteris es basa en una proteïna que és capaç de reconèixer un dels components químics més habituals de les mines antipersona.</a:t>
            </a:r>
          </a:p>
          <a:p>
            <a:pPr marL="109080">
              <a:lnSpc>
                <a:spcPct val="100000"/>
              </a:lnSpc>
              <a:buClr>
                <a:srgbClr val="000000"/>
              </a:buClr>
              <a:buSzPct val="45000"/>
            </a:pPr>
            <a:endParaRPr lang="ca-ES" sz="2000" b="0" strike="noStrike" spc="-1" dirty="0">
              <a:solidFill>
                <a:srgbClr val="000000"/>
              </a:solidFill>
              <a:uFill>
                <a:solidFill>
                  <a:srgbClr val="FFFFFF"/>
                </a:solidFill>
              </a:uFill>
              <a:latin typeface="Arial"/>
            </a:endParaRPr>
          </a:p>
          <a:p>
            <a:pPr marL="109080">
              <a:lnSpc>
                <a:spcPct val="100000"/>
              </a:lnSpc>
              <a:buClr>
                <a:srgbClr val="000000"/>
              </a:buClr>
              <a:buSzPct val="45000"/>
            </a:pPr>
            <a:r>
              <a:rPr lang="ca-ES" sz="2000" b="0" strike="noStrike" spc="-1" dirty="0">
                <a:solidFill>
                  <a:srgbClr val="000000"/>
                </a:solidFill>
                <a:uFill>
                  <a:solidFill>
                    <a:srgbClr val="FFFFFF"/>
                  </a:solidFill>
                </a:uFill>
                <a:latin typeface="Arial"/>
                <a:ea typeface="DejaVu Sans"/>
              </a:rPr>
              <a:t>La idea és </a:t>
            </a:r>
            <a:r>
              <a:rPr lang="ca-ES" sz="2000" b="0" u="sng" strike="noStrike" spc="-1" dirty="0">
                <a:solidFill>
                  <a:srgbClr val="000000"/>
                </a:solidFill>
                <a:latin typeface="Arial"/>
                <a:ea typeface="DejaVu Sans"/>
              </a:rPr>
              <a:t>unir el gen que codifica per aquesta proteïna</a:t>
            </a:r>
            <a:r>
              <a:rPr lang="ca-ES" sz="2000" b="0" strike="noStrike" spc="-1" dirty="0">
                <a:solidFill>
                  <a:srgbClr val="000000"/>
                </a:solidFill>
                <a:latin typeface="Arial"/>
                <a:ea typeface="DejaVu Sans"/>
              </a:rPr>
              <a:t> </a:t>
            </a:r>
            <a:r>
              <a:rPr lang="ca-ES" sz="2000" b="0" i="1" strike="noStrike" spc="-1" dirty="0">
                <a:solidFill>
                  <a:srgbClr val="7030A0"/>
                </a:solidFill>
                <a:uFill>
                  <a:solidFill>
                    <a:srgbClr val="FFFFFF"/>
                  </a:solidFill>
                </a:uFill>
                <a:latin typeface="Arial"/>
                <a:ea typeface="DejaVu Sans"/>
              </a:rPr>
              <a:t>procedent d’una medusa que emet llum fluorescent quan és il·luminada amb llum ultraviolada </a:t>
            </a:r>
            <a:r>
              <a:rPr lang="ca-ES" sz="2000" b="0" u="sng" strike="noStrike" spc="-1" dirty="0">
                <a:solidFill>
                  <a:srgbClr val="000000"/>
                </a:solidFill>
                <a:latin typeface="Arial"/>
                <a:ea typeface="DejaVu Sans"/>
              </a:rPr>
              <a:t>a bacteris</a:t>
            </a:r>
            <a:r>
              <a:rPr lang="ca-ES" sz="2000" b="0" strike="noStrike" spc="-1" dirty="0">
                <a:solidFill>
                  <a:srgbClr val="000000"/>
                </a:solidFill>
                <a:uFill>
                  <a:solidFill>
                    <a:srgbClr val="FFFFFF"/>
                  </a:solidFill>
                </a:uFill>
                <a:latin typeface="Arial"/>
                <a:ea typeface="DejaVu Sans"/>
              </a:rPr>
              <a:t>. </a:t>
            </a:r>
          </a:p>
          <a:p>
            <a:pPr marL="109080">
              <a:lnSpc>
                <a:spcPct val="100000"/>
              </a:lnSpc>
              <a:buClr>
                <a:srgbClr val="000000"/>
              </a:buClr>
              <a:buSzPct val="45000"/>
            </a:pPr>
            <a:endParaRPr lang="ca-ES" sz="2000" spc="-1" dirty="0">
              <a:solidFill>
                <a:srgbClr val="000000"/>
              </a:solidFill>
              <a:uFill>
                <a:solidFill>
                  <a:srgbClr val="FFFFFF"/>
                </a:solidFill>
              </a:uFill>
              <a:latin typeface="Arial"/>
              <a:ea typeface="DejaVu Sans"/>
            </a:endParaRPr>
          </a:p>
          <a:p>
            <a:pPr marL="109080">
              <a:lnSpc>
                <a:spcPct val="100000"/>
              </a:lnSpc>
              <a:buClr>
                <a:srgbClr val="000000"/>
              </a:buClr>
              <a:buSzPct val="45000"/>
            </a:pPr>
            <a:r>
              <a:rPr lang="ca-ES" sz="2000" b="0" strike="noStrike" spc="-1" dirty="0">
                <a:solidFill>
                  <a:srgbClr val="000000"/>
                </a:solidFill>
                <a:uFill>
                  <a:solidFill>
                    <a:srgbClr val="FFFFFF"/>
                  </a:solidFill>
                </a:uFill>
                <a:latin typeface="Arial"/>
                <a:ea typeface="DejaVu Sans"/>
              </a:rPr>
              <a:t>D’aquesta manera, dotzenes de punts lluminosos revelarien la posició de cadascuna de les mines generant un mapa lluminós que permetria desactivar-les fàcilment.</a:t>
            </a:r>
            <a:endParaRPr lang="ca-ES" sz="2000" b="0" strike="noStrike" spc="-1" dirty="0">
              <a:solidFill>
                <a:srgbClr val="000000"/>
              </a:solidFill>
              <a:uFill>
                <a:solidFill>
                  <a:srgbClr val="FFFFFF"/>
                </a:solidFill>
              </a:uFill>
              <a:latin typeface="Arial"/>
            </a:endParaRPr>
          </a:p>
        </p:txBody>
      </p:sp>
      <p:pic>
        <p:nvPicPr>
          <p:cNvPr id="3" name="Imagen 2">
            <a:extLst>
              <a:ext uri="{FF2B5EF4-FFF2-40B4-BE49-F238E27FC236}">
                <a16:creationId xmlns:a16="http://schemas.microsoft.com/office/drawing/2014/main" id="{944CB3F3-1EDD-44E8-BF00-8F4A81C1BB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6850" y="5133319"/>
            <a:ext cx="3347634" cy="1883044"/>
          </a:xfrm>
          <a:prstGeom prst="rect">
            <a:avLst/>
          </a:prstGeom>
        </p:spPr>
      </p:pic>
      <p:pic>
        <p:nvPicPr>
          <p:cNvPr id="1026" name="Picture 2" descr="Resultat d'imatges de bacterias minas antipersona">
            <a:extLst>
              <a:ext uri="{FF2B5EF4-FFF2-40B4-BE49-F238E27FC236}">
                <a16:creationId xmlns:a16="http://schemas.microsoft.com/office/drawing/2014/main" id="{D82F842B-1858-47E7-AEB8-B16ADA4415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000" y="5133319"/>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t d'imatges de bacterias minas antipersona">
            <a:extLst>
              <a:ext uri="{FF2B5EF4-FFF2-40B4-BE49-F238E27FC236}">
                <a16:creationId xmlns:a16="http://schemas.microsoft.com/office/drawing/2014/main" id="{95400932-5580-4888-A581-D169B221E0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3849" y="5204757"/>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28148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CustomShape 1"/>
          <p:cNvSpPr/>
          <p:nvPr/>
        </p:nvSpPr>
        <p:spPr>
          <a:xfrm>
            <a:off x="504000" y="432000"/>
            <a:ext cx="9070200" cy="6976190"/>
          </a:xfrm>
          <a:prstGeom prst="rect">
            <a:avLst/>
          </a:prstGeom>
          <a:solidFill>
            <a:schemeClr val="accent5">
              <a:lumMod val="20000"/>
              <a:lumOff val="80000"/>
            </a:schemeClr>
          </a:solidFill>
          <a:ln>
            <a:noFill/>
          </a:ln>
        </p:spPr>
        <p:style>
          <a:lnRef idx="0">
            <a:scrgbClr r="0" g="0" b="0"/>
          </a:lnRef>
          <a:fillRef idx="0">
            <a:scrgbClr r="0" g="0" b="0"/>
          </a:fillRef>
          <a:effectRef idx="0">
            <a:scrgbClr r="0" g="0" b="0"/>
          </a:effectRef>
          <a:fontRef idx="minor"/>
        </p:style>
        <p:txBody>
          <a:bodyPr lIns="0" tIns="0" rIns="0" bIns="0"/>
          <a:lstStyle/>
          <a:p>
            <a:pPr marL="109080">
              <a:lnSpc>
                <a:spcPct val="100000"/>
              </a:lnSpc>
              <a:buClr>
                <a:srgbClr val="000000"/>
              </a:buClr>
              <a:buSzPct val="45000"/>
            </a:pPr>
            <a:r>
              <a:rPr lang="ca-ES" sz="2000" spc="-1" dirty="0">
                <a:solidFill>
                  <a:srgbClr val="000000"/>
                </a:solidFill>
                <a:uFill>
                  <a:solidFill>
                    <a:srgbClr val="FFFFFF"/>
                  </a:solidFill>
                </a:uFill>
                <a:latin typeface="Arial"/>
                <a:ea typeface="DejaVu Sans"/>
              </a:rPr>
              <a:t>Ò</a:t>
            </a:r>
            <a:r>
              <a:rPr lang="ca-ES" sz="2000" b="0" strike="noStrike" spc="-1" dirty="0">
                <a:solidFill>
                  <a:srgbClr val="000000"/>
                </a:solidFill>
                <a:uFill>
                  <a:solidFill>
                    <a:srgbClr val="FFFFFF"/>
                  </a:solidFill>
                </a:uFill>
                <a:latin typeface="Arial"/>
                <a:ea typeface="DejaVu Sans"/>
              </a:rPr>
              <a:t>bviament, aquesta possibilitat implica l’alliberament de bacteris genèticament modificats, però la magnitud del problema i les vides que pot salvar potser ho justifiquin.</a:t>
            </a:r>
          </a:p>
          <a:p>
            <a:pPr marL="109080">
              <a:lnSpc>
                <a:spcPct val="100000"/>
              </a:lnSpc>
              <a:buClr>
                <a:srgbClr val="000000"/>
              </a:buClr>
              <a:buSzPct val="45000"/>
            </a:pPr>
            <a:endParaRPr lang="ca-ES" sz="2000" b="0" strike="noStrike" spc="-1" dirty="0">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r>
              <a:rPr lang="ca-ES" sz="2000" b="0" strike="noStrike" spc="-1" dirty="0">
                <a:solidFill>
                  <a:srgbClr val="FF0000"/>
                </a:solidFill>
                <a:uFill>
                  <a:solidFill>
                    <a:srgbClr val="FFFFFF"/>
                  </a:solidFill>
                </a:uFill>
                <a:latin typeface="Arial"/>
                <a:ea typeface="DejaVu Sans"/>
              </a:rPr>
              <a:t>Com poden ajudar els bacteris genèticament modificats a l’agricultura?</a:t>
            </a:r>
            <a:endParaRPr lang="ca-ES" sz="2000" b="0" strike="noStrike" spc="-1" dirty="0">
              <a:solidFill>
                <a:srgbClr val="FF0000"/>
              </a:solidFill>
              <a:uFill>
                <a:solidFill>
                  <a:srgbClr val="FFFFFF"/>
                </a:solidFill>
              </a:uFill>
              <a:latin typeface="Arial"/>
            </a:endParaRPr>
          </a:p>
          <a:p>
            <a:pPr marL="109080">
              <a:lnSpc>
                <a:spcPct val="100000"/>
              </a:lnSpc>
              <a:buClr>
                <a:srgbClr val="000000"/>
              </a:buClr>
              <a:buSzPct val="45000"/>
            </a:pPr>
            <a:r>
              <a:rPr lang="ca-ES" sz="2000" b="0" strike="noStrike" spc="-1" dirty="0">
                <a:solidFill>
                  <a:srgbClr val="000000"/>
                </a:solidFill>
                <a:uFill>
                  <a:solidFill>
                    <a:srgbClr val="FFFFFF"/>
                  </a:solidFill>
                </a:uFill>
                <a:latin typeface="Arial"/>
                <a:ea typeface="DejaVu Sans"/>
              </a:rPr>
              <a:t>- </a:t>
            </a:r>
            <a:r>
              <a:rPr lang="ca-ES" sz="2000" b="1" strike="noStrike" spc="-1" dirty="0">
                <a:solidFill>
                  <a:srgbClr val="000000"/>
                </a:solidFill>
                <a:uFill>
                  <a:solidFill>
                    <a:srgbClr val="FFFFFF"/>
                  </a:solidFill>
                </a:uFill>
                <a:latin typeface="Arial"/>
                <a:ea typeface="DejaVu Sans"/>
              </a:rPr>
              <a:t>Incrementar el nivell de fixació de nitrogen.</a:t>
            </a:r>
            <a:endParaRPr lang="ca-ES" sz="2000" b="1" strike="noStrike" spc="-1" dirty="0">
              <a:solidFill>
                <a:srgbClr val="000000"/>
              </a:solidFill>
              <a:uFill>
                <a:solidFill>
                  <a:srgbClr val="FFFFFF"/>
                </a:solidFill>
              </a:uFill>
              <a:latin typeface="Arial"/>
            </a:endParaRPr>
          </a:p>
          <a:p>
            <a:pPr marL="109080">
              <a:lnSpc>
                <a:spcPct val="100000"/>
              </a:lnSpc>
              <a:buClr>
                <a:srgbClr val="000000"/>
              </a:buClr>
              <a:buSzPct val="45000"/>
            </a:pPr>
            <a:r>
              <a:rPr lang="ca-ES" sz="2000" b="0" strike="noStrike" spc="-1" dirty="0">
                <a:solidFill>
                  <a:srgbClr val="000000"/>
                </a:solidFill>
                <a:uFill>
                  <a:solidFill>
                    <a:srgbClr val="FFFFFF"/>
                  </a:solidFill>
                </a:uFill>
                <a:latin typeface="Arial"/>
                <a:ea typeface="DejaVu Sans"/>
              </a:rPr>
              <a:t>- </a:t>
            </a:r>
            <a:r>
              <a:rPr lang="ca-ES" sz="2000" b="1" strike="noStrike" spc="-1" dirty="0">
                <a:solidFill>
                  <a:srgbClr val="000000"/>
                </a:solidFill>
                <a:uFill>
                  <a:solidFill>
                    <a:srgbClr val="FFFFFF"/>
                  </a:solidFill>
                </a:uFill>
                <a:latin typeface="Arial"/>
                <a:ea typeface="DejaVu Sans"/>
              </a:rPr>
              <a:t>Evitar la implantació  de bacteris patògens a prop de les arrels</a:t>
            </a:r>
            <a:r>
              <a:rPr lang="ca-ES" sz="2000" b="0" strike="noStrike" spc="-1" dirty="0">
                <a:solidFill>
                  <a:srgbClr val="000000"/>
                </a:solidFill>
                <a:uFill>
                  <a:solidFill>
                    <a:srgbClr val="FFFFFF"/>
                  </a:solidFill>
                </a:uFill>
                <a:latin typeface="Arial"/>
                <a:ea typeface="DejaVu Sans"/>
              </a:rPr>
              <a:t>.</a:t>
            </a:r>
            <a:endParaRPr lang="ca-ES" sz="2000" b="0" strike="noStrike" spc="-1" dirty="0">
              <a:solidFill>
                <a:srgbClr val="000000"/>
              </a:solidFill>
              <a:uFill>
                <a:solidFill>
                  <a:srgbClr val="FFFFFF"/>
                </a:solidFill>
              </a:uFill>
              <a:latin typeface="Arial"/>
            </a:endParaRPr>
          </a:p>
          <a:p>
            <a:pPr marL="109080">
              <a:lnSpc>
                <a:spcPct val="100000"/>
              </a:lnSpc>
              <a:buClr>
                <a:srgbClr val="000000"/>
              </a:buClr>
              <a:buSzPct val="45000"/>
            </a:pPr>
            <a:r>
              <a:rPr lang="ca-ES" sz="2000" b="0" strike="noStrike" spc="-1" dirty="0">
                <a:solidFill>
                  <a:srgbClr val="000000"/>
                </a:solidFill>
                <a:uFill>
                  <a:solidFill>
                    <a:srgbClr val="FFFFFF"/>
                  </a:solidFill>
                </a:uFill>
                <a:latin typeface="Arial"/>
                <a:ea typeface="DejaVu Sans"/>
              </a:rPr>
              <a:t>- </a:t>
            </a:r>
            <a:r>
              <a:rPr lang="ca-ES" sz="2000" b="1" strike="noStrike" spc="-1" dirty="0">
                <a:solidFill>
                  <a:srgbClr val="000000"/>
                </a:solidFill>
                <a:uFill>
                  <a:solidFill>
                    <a:srgbClr val="FFFFFF"/>
                  </a:solidFill>
                </a:uFill>
                <a:latin typeface="Arial"/>
                <a:ea typeface="DejaVu Sans"/>
              </a:rPr>
              <a:t>Augmentar la síntesi de compostos rics en ferro</a:t>
            </a:r>
            <a:r>
              <a:rPr lang="ca-ES" sz="2000" b="0" strike="noStrike" spc="-1" dirty="0">
                <a:solidFill>
                  <a:srgbClr val="000000"/>
                </a:solidFill>
                <a:uFill>
                  <a:solidFill>
                    <a:srgbClr val="FFFFFF"/>
                  </a:solidFill>
                </a:uFill>
                <a:latin typeface="Arial"/>
                <a:ea typeface="DejaVu Sans"/>
              </a:rPr>
              <a:t>.</a:t>
            </a:r>
            <a:endParaRPr lang="ca-ES" sz="2000" b="0" strike="noStrike" spc="-1" dirty="0">
              <a:solidFill>
                <a:srgbClr val="000000"/>
              </a:solidFill>
              <a:uFill>
                <a:solidFill>
                  <a:srgbClr val="FFFFFF"/>
                </a:solidFill>
              </a:uFill>
              <a:latin typeface="Arial"/>
            </a:endParaRPr>
          </a:p>
          <a:p>
            <a:pPr marL="109080">
              <a:lnSpc>
                <a:spcPct val="100000"/>
              </a:lnSpc>
              <a:buClr>
                <a:srgbClr val="000000"/>
              </a:buClr>
              <a:buSzPct val="45000"/>
            </a:pPr>
            <a:r>
              <a:rPr lang="ca-ES" sz="2000" b="0" strike="noStrike" spc="-1" dirty="0">
                <a:solidFill>
                  <a:srgbClr val="000000"/>
                </a:solidFill>
                <a:uFill>
                  <a:solidFill>
                    <a:srgbClr val="FFFFFF"/>
                  </a:solidFill>
                </a:uFill>
                <a:latin typeface="Arial"/>
                <a:ea typeface="DejaVu Sans"/>
              </a:rPr>
              <a:t>- </a:t>
            </a:r>
            <a:r>
              <a:rPr lang="ca-ES" sz="2000" b="1" strike="noStrike" spc="-1" dirty="0">
                <a:solidFill>
                  <a:srgbClr val="000000"/>
                </a:solidFill>
                <a:uFill>
                  <a:solidFill>
                    <a:srgbClr val="FFFFFF"/>
                  </a:solidFill>
                </a:uFill>
                <a:latin typeface="Arial"/>
                <a:ea typeface="DejaVu Sans"/>
              </a:rPr>
              <a:t>Generar bacteris productors d’hormones vegetals </a:t>
            </a:r>
            <a:r>
              <a:rPr lang="ca-ES" sz="2000" b="0" strike="noStrike" spc="-1" dirty="0">
                <a:solidFill>
                  <a:srgbClr val="000000"/>
                </a:solidFill>
                <a:uFill>
                  <a:solidFill>
                    <a:srgbClr val="FFFFFF"/>
                  </a:solidFill>
                </a:uFill>
                <a:latin typeface="Arial"/>
                <a:ea typeface="DejaVu Sans"/>
              </a:rPr>
              <a:t>que incrementin la velocitat de desenvolupament i creixement de les plantes.</a:t>
            </a:r>
            <a:endParaRPr lang="ca-ES" sz="2000" b="0" strike="noStrike" spc="-1" dirty="0">
              <a:solidFill>
                <a:srgbClr val="000000"/>
              </a:solidFill>
              <a:uFill>
                <a:solidFill>
                  <a:srgbClr val="FFFFFF"/>
                </a:solidFill>
              </a:uFill>
              <a:latin typeface="Arial"/>
            </a:endParaRPr>
          </a:p>
          <a:p>
            <a:pPr marL="109080">
              <a:lnSpc>
                <a:spcPct val="100000"/>
              </a:lnSpc>
              <a:buClr>
                <a:srgbClr val="000000"/>
              </a:buClr>
              <a:buSzPct val="45000"/>
            </a:pPr>
            <a:r>
              <a:rPr lang="ca-ES" sz="2000" b="0" strike="noStrike" spc="-1" dirty="0">
                <a:solidFill>
                  <a:srgbClr val="000000"/>
                </a:solidFill>
                <a:uFill>
                  <a:solidFill>
                    <a:srgbClr val="FFFFFF"/>
                  </a:solidFill>
                </a:uFill>
                <a:latin typeface="Arial"/>
                <a:ea typeface="DejaVu Sans"/>
              </a:rPr>
              <a:t>- </a:t>
            </a:r>
            <a:r>
              <a:rPr lang="ca-ES" sz="2000" b="1" strike="noStrike" spc="-1" dirty="0">
                <a:solidFill>
                  <a:srgbClr val="000000"/>
                </a:solidFill>
                <a:uFill>
                  <a:solidFill>
                    <a:srgbClr val="FFFFFF"/>
                  </a:solidFill>
                </a:uFill>
                <a:latin typeface="Arial"/>
                <a:ea typeface="DejaVu Sans"/>
              </a:rPr>
              <a:t>Obtenir bacteris que segrestin o degradin compostos tòxics </a:t>
            </a:r>
            <a:r>
              <a:rPr lang="ca-ES" sz="2000" b="0" strike="noStrike" spc="-1" dirty="0">
                <a:solidFill>
                  <a:srgbClr val="000000"/>
                </a:solidFill>
                <a:uFill>
                  <a:solidFill>
                    <a:srgbClr val="FFFFFF"/>
                  </a:solidFill>
                </a:uFill>
                <a:latin typeface="Arial"/>
                <a:ea typeface="DejaVu Sans"/>
              </a:rPr>
              <a:t>per evitar que les plantes els incorporin, i per tant que entrin a la cadena alimentària, que afectaria als humans.</a:t>
            </a:r>
            <a:endParaRPr lang="ca-ES" sz="2000" b="0" strike="noStrike" spc="-1" dirty="0">
              <a:solidFill>
                <a:srgbClr val="000000"/>
              </a:solidFill>
              <a:uFill>
                <a:solidFill>
                  <a:srgbClr val="FFFFFF"/>
                </a:solidFill>
              </a:uFill>
              <a:latin typeface="Arial"/>
            </a:endParaRPr>
          </a:p>
          <a:p>
            <a:pPr marL="109080">
              <a:lnSpc>
                <a:spcPct val="100000"/>
              </a:lnSpc>
              <a:buClr>
                <a:srgbClr val="000000"/>
              </a:buClr>
              <a:buSzPct val="45000"/>
            </a:pPr>
            <a:r>
              <a:rPr lang="ca-ES" sz="2000" b="0" strike="noStrike" spc="-1" dirty="0">
                <a:solidFill>
                  <a:srgbClr val="000000"/>
                </a:solidFill>
                <a:uFill>
                  <a:solidFill>
                    <a:srgbClr val="FFFFFF"/>
                  </a:solidFill>
                </a:uFill>
                <a:latin typeface="Arial"/>
                <a:ea typeface="DejaVu Sans"/>
              </a:rPr>
              <a:t>- </a:t>
            </a:r>
            <a:r>
              <a:rPr lang="ca-ES" sz="2000" b="1" strike="noStrike" spc="-1" dirty="0">
                <a:solidFill>
                  <a:srgbClr val="000000"/>
                </a:solidFill>
                <a:uFill>
                  <a:solidFill>
                    <a:srgbClr val="FFFFFF"/>
                  </a:solidFill>
                </a:uFill>
                <a:latin typeface="Arial"/>
                <a:ea typeface="DejaVu Sans"/>
              </a:rPr>
              <a:t>Dissenyar bacteris que evitin les gelades</a:t>
            </a:r>
            <a:r>
              <a:rPr lang="ca-ES" sz="2000" b="0" strike="noStrike" spc="-1" dirty="0">
                <a:solidFill>
                  <a:srgbClr val="000000"/>
                </a:solidFill>
                <a:uFill>
                  <a:solidFill>
                    <a:srgbClr val="FFFFFF"/>
                  </a:solidFill>
                </a:uFill>
                <a:latin typeface="Arial"/>
                <a:ea typeface="DejaVu Sans"/>
              </a:rPr>
              <a:t>, que malmeten algunes collides.</a:t>
            </a:r>
            <a:endParaRPr lang="ca-ES" sz="2000" b="0" strike="noStrike" spc="-1" dirty="0">
              <a:solidFill>
                <a:srgbClr val="000000"/>
              </a:solidFill>
              <a:uFill>
                <a:solidFill>
                  <a:srgbClr val="FFFFFF"/>
                </a:solidFill>
              </a:uFill>
              <a:latin typeface="Arial"/>
            </a:endParaRPr>
          </a:p>
        </p:txBody>
      </p:sp>
      <p:pic>
        <p:nvPicPr>
          <p:cNvPr id="4" name="Imagen 3">
            <a:extLst>
              <a:ext uri="{FF2B5EF4-FFF2-40B4-BE49-F238E27FC236}">
                <a16:creationId xmlns:a16="http://schemas.microsoft.com/office/drawing/2014/main" id="{CEF280D9-D4F2-4B16-BFA2-51FE954101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6527" y="4881966"/>
            <a:ext cx="4355688" cy="224570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CustomShape 1"/>
          <p:cNvSpPr/>
          <p:nvPr/>
        </p:nvSpPr>
        <p:spPr>
          <a:xfrm>
            <a:off x="504000" y="301320"/>
            <a:ext cx="9070200" cy="921960"/>
          </a:xfrm>
          <a:prstGeom prst="rect">
            <a:avLst/>
          </a:prstGeom>
          <a:solidFill>
            <a:srgbClr val="FF8080"/>
          </a:solid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ca-ES" sz="2400" b="0" strike="noStrike" spc="-1">
                <a:solidFill>
                  <a:srgbClr val="000000"/>
                </a:solidFill>
                <a:uFill>
                  <a:solidFill>
                    <a:srgbClr val="FFFFFF"/>
                  </a:solidFill>
                </a:uFill>
                <a:latin typeface="Arial"/>
                <a:ea typeface="DejaVu Sans"/>
              </a:rPr>
              <a:t>1.Introducció</a:t>
            </a:r>
            <a:endParaRPr lang="ca-ES" sz="2400" b="0" strike="noStrike" spc="-1">
              <a:solidFill>
                <a:srgbClr val="000000"/>
              </a:solidFill>
              <a:uFill>
                <a:solidFill>
                  <a:srgbClr val="FFFFFF"/>
                </a:solidFill>
              </a:uFill>
              <a:latin typeface="Arial"/>
            </a:endParaRPr>
          </a:p>
        </p:txBody>
      </p:sp>
      <p:sp>
        <p:nvSpPr>
          <p:cNvPr id="48" name="CustomShape 2"/>
          <p:cNvSpPr/>
          <p:nvPr/>
        </p:nvSpPr>
        <p:spPr>
          <a:xfrm>
            <a:off x="504000" y="1440000"/>
            <a:ext cx="9070200" cy="5975280"/>
          </a:xfrm>
          <a:prstGeom prst="rect">
            <a:avLst/>
          </a:prstGeom>
          <a:solidFill>
            <a:srgbClr val="CFE7F5"/>
          </a:solidFill>
          <a:ln>
            <a:noFill/>
          </a:ln>
        </p:spPr>
        <p:style>
          <a:lnRef idx="0">
            <a:scrgbClr r="0" g="0" b="0"/>
          </a:lnRef>
          <a:fillRef idx="0">
            <a:scrgbClr r="0" g="0" b="0"/>
          </a:fillRef>
          <a:effectRef idx="0">
            <a:scrgbClr r="0" g="0" b="0"/>
          </a:effectRef>
          <a:fontRef idx="minor"/>
        </p:style>
        <p:txBody>
          <a:bodyPr lIns="0" tIns="0" rIns="0" bIns="0"/>
          <a:lstStyle/>
          <a:p>
            <a:pPr marL="432000" indent="-322920" algn="just">
              <a:lnSpc>
                <a:spcPct val="100000"/>
              </a:lnSpc>
              <a:buClr>
                <a:srgbClr val="000000"/>
              </a:buClr>
              <a:buSzPct val="45000"/>
              <a:buFont typeface="Wingdings" charset="2"/>
              <a:buChar char=""/>
            </a:pPr>
            <a:r>
              <a:rPr lang="ca-ES" sz="2000" b="0" strike="noStrike" spc="-1">
                <a:solidFill>
                  <a:srgbClr val="000000"/>
                </a:solidFill>
                <a:uFill>
                  <a:solidFill>
                    <a:srgbClr val="FFFFFF"/>
                  </a:solidFill>
                </a:uFill>
                <a:latin typeface="Arial"/>
                <a:ea typeface="DejaVu Sans"/>
              </a:rPr>
              <a:t>Segons tots els analistes científics el segle XXI vindrà marcat per la revolució biotecnològica.</a:t>
            </a:r>
            <a:endParaRPr lang="ca-ES" sz="2000" b="0" strike="noStrike" spc="-1">
              <a:solidFill>
                <a:srgbClr val="000000"/>
              </a:solidFill>
              <a:uFill>
                <a:solidFill>
                  <a:srgbClr val="FFFFFF"/>
                </a:solidFill>
              </a:uFill>
              <a:latin typeface="Arial"/>
            </a:endParaRPr>
          </a:p>
          <a:p>
            <a:pPr marL="432000" indent="-322920" algn="just">
              <a:lnSpc>
                <a:spcPct val="100000"/>
              </a:lnSpc>
              <a:buClr>
                <a:srgbClr val="000000"/>
              </a:buClr>
              <a:buSzPct val="45000"/>
              <a:buFont typeface="Wingdings" charset="2"/>
              <a:buChar char=""/>
            </a:pPr>
            <a:r>
              <a:rPr lang="ca-ES" sz="2000" b="0" strike="noStrike" spc="-1">
                <a:solidFill>
                  <a:srgbClr val="000000"/>
                </a:solidFill>
                <a:uFill>
                  <a:solidFill>
                    <a:srgbClr val="FFFFFF"/>
                  </a:solidFill>
                </a:uFill>
                <a:latin typeface="Arial"/>
                <a:ea typeface="DejaVu Sans"/>
              </a:rPr>
              <a:t> </a:t>
            </a:r>
            <a:endParaRPr lang="ca-ES" sz="2000" b="0" strike="noStrike" spc="-1">
              <a:solidFill>
                <a:srgbClr val="000000"/>
              </a:solidFill>
              <a:uFill>
                <a:solidFill>
                  <a:srgbClr val="FFFFFF"/>
                </a:solidFill>
              </a:uFill>
              <a:latin typeface="Arial"/>
            </a:endParaRPr>
          </a:p>
          <a:p>
            <a:pPr marL="432000" indent="-322920" algn="just">
              <a:lnSpc>
                <a:spcPct val="100000"/>
              </a:lnSpc>
              <a:buClr>
                <a:srgbClr val="000000"/>
              </a:buClr>
              <a:buSzPct val="45000"/>
              <a:buFont typeface="Wingdings" charset="2"/>
              <a:buChar char=""/>
            </a:pPr>
            <a:r>
              <a:rPr lang="ca-ES" sz="2000" b="0" strike="noStrike" spc="-1">
                <a:solidFill>
                  <a:srgbClr val="000000"/>
                </a:solidFill>
                <a:uFill>
                  <a:solidFill>
                    <a:srgbClr val="FFFFFF"/>
                  </a:solidFill>
                </a:uFill>
                <a:latin typeface="Arial"/>
                <a:ea typeface="DejaVu Sans"/>
              </a:rPr>
              <a:t>Alguns productes ja han arribat al mercat alimentari o a la indústria tèxtil.</a:t>
            </a:r>
            <a:endParaRPr lang="ca-ES" sz="2000" b="0" strike="noStrike" spc="-1">
              <a:solidFill>
                <a:srgbClr val="000000"/>
              </a:solidFill>
              <a:uFill>
                <a:solidFill>
                  <a:srgbClr val="FFFFFF"/>
                </a:solidFill>
              </a:uFill>
              <a:latin typeface="Arial"/>
            </a:endParaRPr>
          </a:p>
          <a:p>
            <a:pPr marL="432000" indent="-322920" algn="just">
              <a:lnSpc>
                <a:spcPct val="100000"/>
              </a:lnSpc>
              <a:buClr>
                <a:srgbClr val="000000"/>
              </a:buClr>
              <a:buSzPct val="45000"/>
              <a:buFont typeface="Wingdings" charset="2"/>
              <a:buChar char=""/>
            </a:pPr>
            <a:r>
              <a:rPr lang="ca-ES" sz="2000" b="0" strike="noStrike" spc="-1">
                <a:solidFill>
                  <a:srgbClr val="000000"/>
                </a:solidFill>
                <a:uFill>
                  <a:solidFill>
                    <a:srgbClr val="FFFFFF"/>
                  </a:solidFill>
                </a:uFill>
                <a:latin typeface="Arial"/>
                <a:ea typeface="DejaVu Sans"/>
              </a:rPr>
              <a:t>En l’àmbit econòmic, l’any 2008 ja hi havia més de 2500 companyies de biotecnologia.</a:t>
            </a:r>
            <a:endParaRPr lang="ca-ES" sz="2000" b="0" strike="noStrike" spc="-1">
              <a:solidFill>
                <a:srgbClr val="000000"/>
              </a:solidFill>
              <a:uFill>
                <a:solidFill>
                  <a:srgbClr val="FFFFFF"/>
                </a:solidFill>
              </a:uFill>
              <a:latin typeface="Arial"/>
            </a:endParaRPr>
          </a:p>
          <a:p>
            <a:pPr marL="432000" indent="-322920" algn="just">
              <a:lnSpc>
                <a:spcPct val="100000"/>
              </a:lnSpc>
              <a:buClr>
                <a:srgbClr val="000000"/>
              </a:buClr>
              <a:buSzPct val="45000"/>
              <a:buFont typeface="Wingdings" charset="2"/>
              <a:buChar char=""/>
            </a:pPr>
            <a:r>
              <a:rPr lang="ca-ES" sz="2000" b="0" strike="noStrike" spc="-1">
                <a:solidFill>
                  <a:srgbClr val="000000"/>
                </a:solidFill>
                <a:uFill>
                  <a:solidFill>
                    <a:srgbClr val="FFFFFF"/>
                  </a:solidFill>
                </a:uFill>
                <a:latin typeface="Arial"/>
                <a:ea typeface="DejaVu Sans"/>
              </a:rPr>
              <a:t> </a:t>
            </a:r>
            <a:endParaRPr lang="ca-ES" sz="2000" b="0" strike="noStrike" spc="-1">
              <a:solidFill>
                <a:srgbClr val="000000"/>
              </a:solidFill>
              <a:uFill>
                <a:solidFill>
                  <a:srgbClr val="FFFFFF"/>
                </a:solidFill>
              </a:uFill>
              <a:latin typeface="Arial"/>
            </a:endParaRPr>
          </a:p>
          <a:p>
            <a:pPr marL="432000" indent="-322920" algn="just">
              <a:lnSpc>
                <a:spcPct val="100000"/>
              </a:lnSpc>
              <a:buClr>
                <a:srgbClr val="000000"/>
              </a:buClr>
              <a:buSzPct val="45000"/>
              <a:buFont typeface="Wingdings" charset="2"/>
              <a:buChar char=""/>
            </a:pPr>
            <a:r>
              <a:rPr lang="ca-ES" sz="2000" b="0" strike="noStrike" spc="-1">
                <a:solidFill>
                  <a:srgbClr val="000000"/>
                </a:solidFill>
                <a:uFill>
                  <a:solidFill>
                    <a:srgbClr val="FFFFFF"/>
                  </a:solidFill>
                </a:uFill>
                <a:latin typeface="Arial"/>
                <a:ea typeface="DejaVu Sans"/>
              </a:rPr>
              <a:t>Aquest gran avenç ha comportat l’adopció d’un nou vocabulari però per a molts ciutadans aquesta terminologia és plena de conceptes desconeguts, amb connotacions fins i tot de perill com a conseqüència de la manca d’informació.</a:t>
            </a:r>
            <a:endParaRPr lang="ca-ES" sz="2000" b="0" strike="noStrike" spc="-1">
              <a:solidFill>
                <a:srgbClr val="000000"/>
              </a:solidFill>
              <a:uFill>
                <a:solidFill>
                  <a:srgbClr val="FFFFFF"/>
                </a:solidFill>
              </a:uFill>
              <a:latin typeface="Arial"/>
            </a:endParaRPr>
          </a:p>
          <a:p>
            <a:pPr marL="432000" indent="-322920" algn="just">
              <a:lnSpc>
                <a:spcPct val="100000"/>
              </a:lnSpc>
              <a:buClr>
                <a:srgbClr val="000000"/>
              </a:buClr>
              <a:buSzPct val="45000"/>
              <a:buFont typeface="Wingdings" charset="2"/>
              <a:buChar char=""/>
            </a:pPr>
            <a:r>
              <a:rPr lang="ca-ES" sz="2000" b="0" strike="noStrike" spc="-1">
                <a:solidFill>
                  <a:srgbClr val="000000"/>
                </a:solidFill>
                <a:uFill>
                  <a:solidFill>
                    <a:srgbClr val="FFFFFF"/>
                  </a:solidFill>
                </a:uFill>
                <a:latin typeface="Arial"/>
                <a:ea typeface="DejaVu Sans"/>
              </a:rPr>
              <a:t> </a:t>
            </a:r>
            <a:endParaRPr lang="ca-ES" sz="2000" b="0" strike="noStrike" spc="-1">
              <a:solidFill>
                <a:srgbClr val="000000"/>
              </a:solidFill>
              <a:uFill>
                <a:solidFill>
                  <a:srgbClr val="FFFFFF"/>
                </a:solidFill>
              </a:uFill>
              <a:latin typeface="Arial"/>
            </a:endParaRPr>
          </a:p>
        </p:txBody>
      </p:sp>
      <p:pic>
        <p:nvPicPr>
          <p:cNvPr id="49" name="Imagen 48"/>
          <p:cNvPicPr/>
          <p:nvPr/>
        </p:nvPicPr>
        <p:blipFill>
          <a:blip r:embed="rId3"/>
          <a:stretch/>
        </p:blipFill>
        <p:spPr>
          <a:xfrm>
            <a:off x="2808000" y="4913640"/>
            <a:ext cx="4751280" cy="2374920"/>
          </a:xfrm>
          <a:prstGeom prst="rect">
            <a:avLst/>
          </a:prstGeom>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CustomShape 1"/>
          <p:cNvSpPr/>
          <p:nvPr/>
        </p:nvSpPr>
        <p:spPr>
          <a:xfrm>
            <a:off x="504360" y="180000"/>
            <a:ext cx="8926200" cy="790560"/>
          </a:xfrm>
          <a:prstGeom prst="rect">
            <a:avLst/>
          </a:prstGeom>
          <a:solidFill>
            <a:schemeClr val="accent2">
              <a:lumMod val="60000"/>
              <a:lumOff val="40000"/>
            </a:schemeClr>
          </a:solid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ca-ES" sz="2400" b="0" strike="noStrike" spc="-1" dirty="0">
                <a:solidFill>
                  <a:srgbClr val="000000"/>
                </a:solidFill>
                <a:uFill>
                  <a:solidFill>
                    <a:srgbClr val="FFFFFF"/>
                  </a:solidFill>
                </a:uFill>
                <a:latin typeface="Arial"/>
                <a:ea typeface="DejaVu Sans"/>
              </a:rPr>
              <a:t>6. Els animals transgènics i la teràpia gènica en humans</a:t>
            </a:r>
            <a:endParaRPr lang="ca-ES" sz="2400" b="0" strike="noStrike" spc="-1" dirty="0">
              <a:solidFill>
                <a:srgbClr val="000000"/>
              </a:solidFill>
              <a:uFill>
                <a:solidFill>
                  <a:srgbClr val="FFFFFF"/>
                </a:solidFill>
              </a:uFill>
              <a:latin typeface="Arial"/>
            </a:endParaRPr>
          </a:p>
        </p:txBody>
      </p:sp>
      <p:sp>
        <p:nvSpPr>
          <p:cNvPr id="100" name="CustomShape 2"/>
          <p:cNvSpPr/>
          <p:nvPr/>
        </p:nvSpPr>
        <p:spPr>
          <a:xfrm>
            <a:off x="504000" y="1152000"/>
            <a:ext cx="9070200" cy="6046560"/>
          </a:xfrm>
          <a:prstGeom prst="rect">
            <a:avLst/>
          </a:prstGeom>
          <a:solidFill>
            <a:schemeClr val="accent5">
              <a:lumMod val="40000"/>
              <a:lumOff val="60000"/>
            </a:schemeClr>
          </a:solidFill>
          <a:ln>
            <a:noFill/>
          </a:ln>
        </p:spPr>
        <p:style>
          <a:lnRef idx="0">
            <a:scrgbClr r="0" g="0" b="0"/>
          </a:lnRef>
          <a:fillRef idx="0">
            <a:scrgbClr r="0" g="0" b="0"/>
          </a:fillRef>
          <a:effectRef idx="0">
            <a:scrgbClr r="0" g="0" b="0"/>
          </a:effectRef>
          <a:fontRef idx="minor"/>
        </p:style>
        <p:txBody>
          <a:bodyPr lIns="0" tIns="0" rIns="0" bIns="0"/>
          <a:lstStyle/>
          <a:p>
            <a:pPr marL="432000" indent="-322920">
              <a:lnSpc>
                <a:spcPct val="100000"/>
              </a:lnSpc>
              <a:buClr>
                <a:srgbClr val="000000"/>
              </a:buClr>
              <a:buSzPct val="45000"/>
              <a:buFont typeface="Wingdings" charset="2"/>
              <a:buChar char=""/>
            </a:pPr>
            <a:r>
              <a:rPr lang="ca-ES" sz="2000" b="0" strike="noStrike" spc="-1" dirty="0">
                <a:solidFill>
                  <a:srgbClr val="000000"/>
                </a:solidFill>
                <a:uFill>
                  <a:solidFill>
                    <a:srgbClr val="FFFFFF"/>
                  </a:solidFill>
                </a:uFill>
                <a:latin typeface="Arial"/>
                <a:ea typeface="DejaVu Sans"/>
              </a:rPr>
              <a:t>En general </a:t>
            </a:r>
            <a:r>
              <a:rPr lang="ca-ES" sz="2000" b="1" strike="noStrike" spc="-1" dirty="0">
                <a:solidFill>
                  <a:srgbClr val="000000"/>
                </a:solidFill>
                <a:uFill>
                  <a:solidFill>
                    <a:srgbClr val="FFFFFF"/>
                  </a:solidFill>
                </a:uFill>
                <a:latin typeface="Arial"/>
                <a:ea typeface="DejaVu Sans"/>
              </a:rPr>
              <a:t>es modifiquen les espècies animals que es consideren un bon model per a estudis bàsics de biologia </a:t>
            </a:r>
            <a:r>
              <a:rPr lang="ca-ES" sz="2000" b="0" strike="noStrike" spc="-1" dirty="0">
                <a:solidFill>
                  <a:srgbClr val="000000"/>
                </a:solidFill>
                <a:uFill>
                  <a:solidFill>
                    <a:srgbClr val="FFFFFF"/>
                  </a:solidFill>
                </a:uFill>
                <a:latin typeface="Arial"/>
                <a:ea typeface="DejaVu Sans"/>
              </a:rPr>
              <a:t>(anàlisis evolutius i de biologia del desenvolupament; les que representen un bon model per estudiar aspectes de la fisiologia humana, incloses les malalties que ens afecten, i l’assaig de possibles teràpies</a:t>
            </a:r>
            <a:r>
              <a:rPr lang="ca-ES" sz="2000" b="1" strike="noStrike" spc="-1" dirty="0">
                <a:solidFill>
                  <a:srgbClr val="000000"/>
                </a:solidFill>
                <a:uFill>
                  <a:solidFill>
                    <a:srgbClr val="FFFFFF"/>
                  </a:solidFill>
                </a:uFill>
                <a:latin typeface="Arial"/>
                <a:ea typeface="DejaVu Sans"/>
              </a:rPr>
              <a:t>; i les que es poden utilitzar com a </a:t>
            </a:r>
            <a:r>
              <a:rPr lang="ca-ES" sz="2000" b="1" strike="noStrike" spc="-1" dirty="0" err="1">
                <a:solidFill>
                  <a:srgbClr val="000000"/>
                </a:solidFill>
                <a:uFill>
                  <a:solidFill>
                    <a:srgbClr val="FFFFFF"/>
                  </a:solidFill>
                </a:uFill>
                <a:latin typeface="Arial"/>
                <a:ea typeface="DejaVu Sans"/>
              </a:rPr>
              <a:t>biofactories</a:t>
            </a:r>
            <a:r>
              <a:rPr lang="ca-ES" sz="2000" b="1" strike="noStrike" spc="-1" dirty="0">
                <a:solidFill>
                  <a:srgbClr val="000000"/>
                </a:solidFill>
                <a:uFill>
                  <a:solidFill>
                    <a:srgbClr val="FFFFFF"/>
                  </a:solidFill>
                </a:uFill>
                <a:latin typeface="Arial"/>
                <a:ea typeface="DejaVu Sans"/>
              </a:rPr>
              <a:t> de productes d’interès.</a:t>
            </a:r>
          </a:p>
          <a:p>
            <a:pPr marL="432000" indent="-322920">
              <a:lnSpc>
                <a:spcPct val="100000"/>
              </a:lnSpc>
              <a:buClr>
                <a:srgbClr val="000000"/>
              </a:buClr>
              <a:buSzPct val="45000"/>
              <a:buFont typeface="Wingdings" charset="2"/>
              <a:buChar char=""/>
            </a:pPr>
            <a:endParaRPr lang="ca-ES" sz="2000" b="0" strike="noStrike" spc="-1" dirty="0">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r>
              <a:rPr lang="ca-ES" sz="2000" b="0" i="1" strike="noStrike" spc="-1" dirty="0">
                <a:solidFill>
                  <a:srgbClr val="7030A0"/>
                </a:solidFill>
                <a:uFill>
                  <a:solidFill>
                    <a:srgbClr val="FFFFFF"/>
                  </a:solidFill>
                </a:uFill>
                <a:latin typeface="Arial"/>
                <a:ea typeface="DejaVu Sans"/>
              </a:rPr>
              <a:t>La utilització d’animals i plantes </a:t>
            </a:r>
            <a:r>
              <a:rPr lang="ca-ES" sz="2000" b="0" i="1" u="sng" strike="noStrike" spc="-1" dirty="0">
                <a:solidFill>
                  <a:srgbClr val="7030A0"/>
                </a:solidFill>
                <a:uFill>
                  <a:solidFill>
                    <a:srgbClr val="FFFFFF"/>
                  </a:solidFill>
                </a:uFill>
                <a:latin typeface="Arial"/>
                <a:ea typeface="DejaVu Sans"/>
              </a:rPr>
              <a:t>com a </a:t>
            </a:r>
            <a:r>
              <a:rPr lang="ca-ES" sz="2000" b="0" i="1" u="sng" strike="noStrike" spc="-1" dirty="0" err="1">
                <a:solidFill>
                  <a:srgbClr val="7030A0"/>
                </a:solidFill>
                <a:uFill>
                  <a:solidFill>
                    <a:srgbClr val="FFFFFF"/>
                  </a:solidFill>
                </a:uFill>
                <a:latin typeface="Arial"/>
                <a:ea typeface="DejaVu Sans"/>
              </a:rPr>
              <a:t>biofactories</a:t>
            </a:r>
            <a:r>
              <a:rPr lang="ca-ES" sz="2000" b="0" i="1" u="sng" strike="noStrike" spc="-1" dirty="0">
                <a:solidFill>
                  <a:srgbClr val="7030A0"/>
                </a:solidFill>
                <a:uFill>
                  <a:solidFill>
                    <a:srgbClr val="FFFFFF"/>
                  </a:solidFill>
                </a:uFill>
                <a:latin typeface="Arial"/>
                <a:ea typeface="DejaVu Sans"/>
              </a:rPr>
              <a:t> </a:t>
            </a:r>
            <a:r>
              <a:rPr lang="ca-ES" sz="2000" b="0" strike="noStrike" spc="-1" dirty="0">
                <a:solidFill>
                  <a:srgbClr val="000000"/>
                </a:solidFill>
                <a:uFill>
                  <a:solidFill>
                    <a:srgbClr val="FFFFFF"/>
                  </a:solidFill>
                </a:uFill>
                <a:latin typeface="Arial"/>
                <a:ea typeface="DejaVu Sans"/>
              </a:rPr>
              <a:t>rep el nom de </a:t>
            </a:r>
            <a:r>
              <a:rPr lang="ca-ES" sz="2000" b="1" strike="noStrike" spc="-1" dirty="0" err="1">
                <a:solidFill>
                  <a:srgbClr val="000000"/>
                </a:solidFill>
                <a:uFill>
                  <a:solidFill>
                    <a:srgbClr val="FFFFFF"/>
                  </a:solidFill>
                </a:uFill>
                <a:latin typeface="Arial"/>
                <a:ea typeface="DejaVu Sans"/>
              </a:rPr>
              <a:t>pharming</a:t>
            </a:r>
            <a:r>
              <a:rPr lang="ca-ES" sz="2000" b="0" strike="noStrike" spc="-1" dirty="0">
                <a:solidFill>
                  <a:srgbClr val="000000"/>
                </a:solidFill>
                <a:uFill>
                  <a:solidFill>
                    <a:srgbClr val="FFFFFF"/>
                  </a:solidFill>
                </a:uFill>
                <a:latin typeface="Arial"/>
                <a:ea typeface="DejaVu Sans"/>
              </a:rPr>
              <a:t>.</a:t>
            </a:r>
          </a:p>
          <a:p>
            <a:pPr marL="109080">
              <a:lnSpc>
                <a:spcPct val="100000"/>
              </a:lnSpc>
              <a:buClr>
                <a:srgbClr val="000000"/>
              </a:buClr>
              <a:buSzPct val="45000"/>
            </a:pPr>
            <a:endParaRPr lang="ca-ES" sz="2000" b="0" strike="noStrike" spc="-1" dirty="0">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r>
              <a:rPr lang="ca-ES" sz="2000" b="0" strike="noStrike" spc="-1" dirty="0">
                <a:solidFill>
                  <a:srgbClr val="000000"/>
                </a:solidFill>
                <a:uFill>
                  <a:solidFill>
                    <a:srgbClr val="FFFFFF"/>
                  </a:solidFill>
                </a:uFill>
                <a:latin typeface="Arial"/>
                <a:ea typeface="DejaVu Sans"/>
              </a:rPr>
              <a:t>Els animals als quals s’han aplicat més sovint les tècniques transgèniques són les mosques (per què tenen pocs gens) i els ratolins (pel fet de ser mamífers, la qual cosa permet extrapolar moltes dades als humans).</a:t>
            </a:r>
            <a:endParaRPr lang="ca-ES" sz="2000" b="0" strike="noStrike" spc="-1" dirty="0">
              <a:solidFill>
                <a:srgbClr val="000000"/>
              </a:solidFill>
              <a:uFill>
                <a:solidFill>
                  <a:srgbClr val="FFFFFF"/>
                </a:solidFill>
              </a:uFill>
              <a:latin typeface="Arial"/>
            </a:endParaRPr>
          </a:p>
          <a:p>
            <a:pPr marL="109080">
              <a:lnSpc>
                <a:spcPct val="100000"/>
              </a:lnSpc>
              <a:buClr>
                <a:srgbClr val="000000"/>
              </a:buClr>
              <a:buSzPct val="45000"/>
            </a:pPr>
            <a:endParaRPr lang="ca-ES" sz="2000" b="0" strike="noStrike" spc="-1" dirty="0">
              <a:solidFill>
                <a:srgbClr val="000000"/>
              </a:solidFill>
              <a:uFill>
                <a:solidFill>
                  <a:srgbClr val="FFFFFF"/>
                </a:solidFill>
              </a:uFill>
              <a:latin typeface="Arial"/>
            </a:endParaRPr>
          </a:p>
        </p:txBody>
      </p:sp>
      <p:pic>
        <p:nvPicPr>
          <p:cNvPr id="3" name="Imagen 2">
            <a:extLst>
              <a:ext uri="{FF2B5EF4-FFF2-40B4-BE49-F238E27FC236}">
                <a16:creationId xmlns:a16="http://schemas.microsoft.com/office/drawing/2014/main" id="{7FC06F9A-B3E0-4CCD-9579-D6E5D78C13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8274" y="4848203"/>
            <a:ext cx="3249022" cy="2350357"/>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CustomShape 2"/>
          <p:cNvSpPr/>
          <p:nvPr/>
        </p:nvSpPr>
        <p:spPr>
          <a:xfrm>
            <a:off x="504000" y="170481"/>
            <a:ext cx="9070200" cy="7028079"/>
          </a:xfrm>
          <a:prstGeom prst="rect">
            <a:avLst/>
          </a:prstGeom>
          <a:solidFill>
            <a:schemeClr val="accent5">
              <a:lumMod val="40000"/>
              <a:lumOff val="60000"/>
            </a:schemeClr>
          </a:solidFill>
          <a:ln>
            <a:noFill/>
          </a:ln>
        </p:spPr>
        <p:style>
          <a:lnRef idx="0">
            <a:scrgbClr r="0" g="0" b="0"/>
          </a:lnRef>
          <a:fillRef idx="0">
            <a:scrgbClr r="0" g="0" b="0"/>
          </a:fillRef>
          <a:effectRef idx="0">
            <a:scrgbClr r="0" g="0" b="0"/>
          </a:effectRef>
          <a:fontRef idx="minor"/>
        </p:style>
        <p:txBody>
          <a:bodyPr lIns="0" tIns="0" rIns="0" bIns="0"/>
          <a:lstStyle/>
          <a:p>
            <a:pPr marL="432000" indent="-322920">
              <a:lnSpc>
                <a:spcPct val="100000"/>
              </a:lnSpc>
              <a:buClr>
                <a:srgbClr val="000000"/>
              </a:buClr>
              <a:buSzPct val="45000"/>
              <a:buFont typeface="Wingdings" charset="2"/>
              <a:buChar char=""/>
            </a:pPr>
            <a:r>
              <a:rPr lang="ca-ES" sz="2000" b="0" strike="noStrike" spc="-1" dirty="0">
                <a:solidFill>
                  <a:srgbClr val="FF0000"/>
                </a:solidFill>
                <a:uFill>
                  <a:solidFill>
                    <a:srgbClr val="FFFFFF"/>
                  </a:solidFill>
                </a:uFill>
                <a:latin typeface="Arial"/>
                <a:ea typeface="DejaVu Sans"/>
              </a:rPr>
              <a:t>Quins coneixements es poden obtenir dels animals transgènics?</a:t>
            </a:r>
            <a:endParaRPr lang="ca-ES" sz="2000" b="0" strike="noStrike" spc="-1" dirty="0">
              <a:solidFill>
                <a:srgbClr val="FF0000"/>
              </a:solidFill>
              <a:uFill>
                <a:solidFill>
                  <a:srgbClr val="FFFFFF"/>
                </a:solidFill>
              </a:uFill>
              <a:latin typeface="Arial"/>
            </a:endParaRPr>
          </a:p>
          <a:p>
            <a:pPr marL="109080">
              <a:lnSpc>
                <a:spcPct val="100000"/>
              </a:lnSpc>
              <a:buClr>
                <a:srgbClr val="000000"/>
              </a:buClr>
              <a:buSzPct val="45000"/>
            </a:pPr>
            <a:r>
              <a:rPr lang="ca-ES" sz="2000" b="0" strike="noStrike" spc="-1" dirty="0">
                <a:solidFill>
                  <a:srgbClr val="000000"/>
                </a:solidFill>
                <a:uFill>
                  <a:solidFill>
                    <a:srgbClr val="FFFFFF"/>
                  </a:solidFill>
                </a:uFill>
                <a:latin typeface="Arial"/>
                <a:ea typeface="DejaVu Sans"/>
              </a:rPr>
              <a:t>La 1</a:t>
            </a:r>
            <a:r>
              <a:rPr lang="ca-ES" sz="2000" b="0" strike="noStrike" spc="-1" baseline="30000" dirty="0">
                <a:solidFill>
                  <a:srgbClr val="000000"/>
                </a:solidFill>
                <a:uFill>
                  <a:solidFill>
                    <a:srgbClr val="FFFFFF"/>
                  </a:solidFill>
                </a:uFill>
                <a:latin typeface="Arial"/>
                <a:ea typeface="DejaVu Sans"/>
              </a:rPr>
              <a:t>a</a:t>
            </a:r>
            <a:r>
              <a:rPr lang="ca-ES" sz="2000" b="0" strike="noStrike" spc="-1" dirty="0">
                <a:solidFill>
                  <a:srgbClr val="000000"/>
                </a:solidFill>
                <a:uFill>
                  <a:solidFill>
                    <a:srgbClr val="FFFFFF"/>
                  </a:solidFill>
                </a:uFill>
                <a:latin typeface="Arial"/>
                <a:ea typeface="DejaVu Sans"/>
              </a:rPr>
              <a:t> aplicació va ser </a:t>
            </a:r>
            <a:r>
              <a:rPr lang="ca-ES" sz="2000" b="1" strike="noStrike" spc="-1" dirty="0">
                <a:solidFill>
                  <a:srgbClr val="000000"/>
                </a:solidFill>
                <a:uFill>
                  <a:solidFill>
                    <a:srgbClr val="FFFFFF"/>
                  </a:solidFill>
                </a:uFill>
                <a:latin typeface="Arial"/>
                <a:ea typeface="DejaVu Sans"/>
              </a:rPr>
              <a:t>estudiar sobre quins processos actua un gen </a:t>
            </a:r>
            <a:r>
              <a:rPr lang="ca-ES" sz="2000" b="0" strike="noStrike" spc="-1" dirty="0">
                <a:solidFill>
                  <a:srgbClr val="000000"/>
                </a:solidFill>
                <a:uFill>
                  <a:solidFill>
                    <a:srgbClr val="FFFFFF"/>
                  </a:solidFill>
                </a:uFill>
                <a:latin typeface="Arial"/>
                <a:ea typeface="DejaVu Sans"/>
              </a:rPr>
              <a:t>concret. En recerca bàsica s’utilitzen per </a:t>
            </a:r>
            <a:r>
              <a:rPr lang="ca-ES" sz="2000" b="1" strike="noStrike" spc="-1" dirty="0">
                <a:solidFill>
                  <a:srgbClr val="000000"/>
                </a:solidFill>
                <a:uFill>
                  <a:solidFill>
                    <a:srgbClr val="FFFFFF"/>
                  </a:solidFill>
                </a:uFill>
                <a:latin typeface="Arial"/>
                <a:ea typeface="DejaVu Sans"/>
              </a:rPr>
              <a:t>dilucidar el lloc on s’expressa un gen </a:t>
            </a:r>
            <a:r>
              <a:rPr lang="ca-ES" sz="2000" b="0" strike="noStrike" spc="-1" dirty="0">
                <a:solidFill>
                  <a:srgbClr val="000000"/>
                </a:solidFill>
                <a:uFill>
                  <a:solidFill>
                    <a:srgbClr val="FFFFFF"/>
                  </a:solidFill>
                </a:uFill>
                <a:latin typeface="Arial"/>
                <a:ea typeface="DejaVu Sans"/>
              </a:rPr>
              <a:t>concret d’interès, </a:t>
            </a:r>
            <a:r>
              <a:rPr lang="ca-ES" sz="2000" b="1" strike="noStrike" spc="-1" dirty="0">
                <a:solidFill>
                  <a:srgbClr val="000000"/>
                </a:solidFill>
                <a:uFill>
                  <a:solidFill>
                    <a:srgbClr val="FFFFFF"/>
                  </a:solidFill>
                </a:uFill>
                <a:latin typeface="Arial"/>
                <a:ea typeface="DejaVu Sans"/>
              </a:rPr>
              <a:t>per elucidar la funció que fa </a:t>
            </a:r>
            <a:r>
              <a:rPr lang="ca-ES" sz="2000" b="0" strike="noStrike" spc="-1" dirty="0">
                <a:solidFill>
                  <a:srgbClr val="000000"/>
                </a:solidFill>
                <a:uFill>
                  <a:solidFill>
                    <a:srgbClr val="FFFFFF"/>
                  </a:solidFill>
                </a:uFill>
                <a:latin typeface="Arial"/>
                <a:ea typeface="DejaVu Sans"/>
              </a:rPr>
              <a:t>i per </a:t>
            </a:r>
            <a:r>
              <a:rPr lang="ca-ES" sz="2000" b="1" strike="noStrike" spc="-1" dirty="0">
                <a:solidFill>
                  <a:srgbClr val="000000"/>
                </a:solidFill>
                <a:uFill>
                  <a:solidFill>
                    <a:srgbClr val="FFFFFF"/>
                  </a:solidFill>
                </a:uFill>
                <a:latin typeface="Arial"/>
                <a:ea typeface="DejaVu Sans"/>
              </a:rPr>
              <a:t>esbrinar amb quins altres gens interacciona</a:t>
            </a:r>
            <a:r>
              <a:rPr lang="ca-ES" sz="2000" b="0" strike="noStrike" spc="-1" dirty="0">
                <a:solidFill>
                  <a:srgbClr val="000000"/>
                </a:solidFill>
                <a:uFill>
                  <a:solidFill>
                    <a:srgbClr val="FFFFFF"/>
                  </a:solidFill>
                </a:uFill>
                <a:latin typeface="Arial"/>
                <a:ea typeface="DejaVu Sans"/>
              </a:rPr>
              <a:t>.</a:t>
            </a:r>
          </a:p>
          <a:p>
            <a:pPr marL="109080">
              <a:lnSpc>
                <a:spcPct val="100000"/>
              </a:lnSpc>
              <a:buClr>
                <a:srgbClr val="000000"/>
              </a:buClr>
              <a:buSzPct val="45000"/>
            </a:pPr>
            <a:endParaRPr lang="ca-ES" sz="2000" b="0" strike="noStrike" spc="-1" dirty="0">
              <a:solidFill>
                <a:srgbClr val="000000"/>
              </a:solidFill>
              <a:uFill>
                <a:solidFill>
                  <a:srgbClr val="FFFFFF"/>
                </a:solidFill>
              </a:uFill>
              <a:latin typeface="Arial"/>
            </a:endParaRPr>
          </a:p>
          <a:p>
            <a:pPr marL="109080">
              <a:lnSpc>
                <a:spcPct val="100000"/>
              </a:lnSpc>
              <a:buClr>
                <a:srgbClr val="000000"/>
              </a:buClr>
              <a:buSzPct val="45000"/>
            </a:pPr>
            <a:r>
              <a:rPr lang="ca-ES" sz="2000" b="0" strike="noStrike" spc="-1" dirty="0">
                <a:solidFill>
                  <a:srgbClr val="000000"/>
                </a:solidFill>
                <a:uFill>
                  <a:solidFill>
                    <a:srgbClr val="FFFFFF"/>
                  </a:solidFill>
                </a:uFill>
                <a:latin typeface="Arial"/>
                <a:ea typeface="DejaVu Sans"/>
              </a:rPr>
              <a:t>Cal recordar que totes les cèl·lules d’un organisme contenen tots els gens però que no pas tots els gens s’expressen alhora en totes les cèl·lules.</a:t>
            </a:r>
          </a:p>
          <a:p>
            <a:pPr marL="109080">
              <a:lnSpc>
                <a:spcPct val="100000"/>
              </a:lnSpc>
              <a:buClr>
                <a:srgbClr val="000000"/>
              </a:buClr>
              <a:buSzPct val="45000"/>
            </a:pPr>
            <a:endParaRPr lang="ca-ES" sz="2000" b="0" strike="noStrike" spc="-1" dirty="0">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r>
              <a:rPr lang="ca-ES" sz="2000" b="0" strike="noStrike" spc="-1" dirty="0">
                <a:solidFill>
                  <a:srgbClr val="FF0000"/>
                </a:solidFill>
                <a:uFill>
                  <a:solidFill>
                    <a:srgbClr val="FFFFFF"/>
                  </a:solidFill>
                </a:uFill>
                <a:latin typeface="Arial"/>
                <a:ea typeface="DejaVu Sans"/>
              </a:rPr>
              <a:t>Com es pot elucidar la funció d’un gen?</a:t>
            </a:r>
            <a:endParaRPr lang="ca-ES" sz="2000" b="0" strike="noStrike" spc="-1" dirty="0">
              <a:solidFill>
                <a:srgbClr val="FF0000"/>
              </a:solidFill>
              <a:uFill>
                <a:solidFill>
                  <a:srgbClr val="FFFFFF"/>
                </a:solidFill>
              </a:uFill>
              <a:latin typeface="Arial"/>
            </a:endParaRPr>
          </a:p>
          <a:p>
            <a:pPr marL="109080">
              <a:lnSpc>
                <a:spcPct val="100000"/>
              </a:lnSpc>
              <a:buClr>
                <a:srgbClr val="000000"/>
              </a:buClr>
              <a:buSzPct val="45000"/>
            </a:pPr>
            <a:r>
              <a:rPr lang="ca-ES" sz="2000" b="0" strike="noStrike" spc="-1" dirty="0">
                <a:solidFill>
                  <a:srgbClr val="000000"/>
                </a:solidFill>
                <a:uFill>
                  <a:solidFill>
                    <a:srgbClr val="FFFFFF"/>
                  </a:solidFill>
                </a:uFill>
                <a:latin typeface="Arial"/>
                <a:ea typeface="DejaVu Sans"/>
              </a:rPr>
              <a:t>Hi ha diverses maneres complementàries per elucidar la funció d’un gen emprant animals transgènics, en funció de si es bloqueja l’activitat del gen o de si es canvia l’índex d’expressió o el lloc on s’expressa</a:t>
            </a:r>
          </a:p>
          <a:p>
            <a:pPr marL="109080">
              <a:lnSpc>
                <a:spcPct val="100000"/>
              </a:lnSpc>
              <a:buClr>
                <a:srgbClr val="000000"/>
              </a:buClr>
              <a:buSzPct val="45000"/>
            </a:pPr>
            <a:endParaRPr lang="ca-ES" sz="2000" b="0" strike="noStrike" spc="-1" dirty="0">
              <a:solidFill>
                <a:srgbClr val="000000"/>
              </a:solidFill>
              <a:uFill>
                <a:solidFill>
                  <a:srgbClr val="FFFFFF"/>
                </a:solidFill>
              </a:uFill>
              <a:latin typeface="Arial"/>
            </a:endParaRPr>
          </a:p>
        </p:txBody>
      </p:sp>
      <p:pic>
        <p:nvPicPr>
          <p:cNvPr id="3" name="Imagen 2">
            <a:extLst>
              <a:ext uri="{FF2B5EF4-FFF2-40B4-BE49-F238E27FC236}">
                <a16:creationId xmlns:a16="http://schemas.microsoft.com/office/drawing/2014/main" id="{094B0CB8-5412-4D13-ADEA-97C67ECEDD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3051" y="4265127"/>
            <a:ext cx="4856711" cy="2554127"/>
          </a:xfrm>
          <a:prstGeom prst="rect">
            <a:avLst/>
          </a:prstGeom>
        </p:spPr>
      </p:pic>
    </p:spTree>
    <p:extLst>
      <p:ext uri="{BB962C8B-B14F-4D97-AF65-F5344CB8AC3E}">
        <p14:creationId xmlns:p14="http://schemas.microsoft.com/office/powerpoint/2010/main" val="19470902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CustomShape 2"/>
          <p:cNvSpPr/>
          <p:nvPr/>
        </p:nvSpPr>
        <p:spPr>
          <a:xfrm>
            <a:off x="505212" y="312292"/>
            <a:ext cx="9070200" cy="6935089"/>
          </a:xfrm>
          <a:prstGeom prst="rect">
            <a:avLst/>
          </a:prstGeom>
          <a:solidFill>
            <a:schemeClr val="accent5">
              <a:lumMod val="40000"/>
              <a:lumOff val="60000"/>
            </a:schemeClr>
          </a:solidFill>
          <a:ln>
            <a:noFill/>
          </a:ln>
        </p:spPr>
        <p:style>
          <a:lnRef idx="0">
            <a:scrgbClr r="0" g="0" b="0"/>
          </a:lnRef>
          <a:fillRef idx="0">
            <a:scrgbClr r="0" g="0" b="0"/>
          </a:fillRef>
          <a:effectRef idx="0">
            <a:scrgbClr r="0" g="0" b="0"/>
          </a:effectRef>
          <a:fontRef idx="minor"/>
        </p:style>
        <p:txBody>
          <a:bodyPr lIns="0" tIns="0" rIns="0" bIns="0"/>
          <a:lstStyle/>
          <a:p>
            <a:pPr marL="432000" indent="-322920">
              <a:lnSpc>
                <a:spcPct val="100000"/>
              </a:lnSpc>
              <a:buClr>
                <a:srgbClr val="000000"/>
              </a:buClr>
              <a:buSzPct val="45000"/>
              <a:buFont typeface="Wingdings" charset="2"/>
              <a:buChar char=""/>
            </a:pPr>
            <a:r>
              <a:rPr lang="ca-ES" sz="2000" b="0" strike="noStrike" spc="-1" dirty="0">
                <a:solidFill>
                  <a:srgbClr val="FF0000"/>
                </a:solidFill>
                <a:uFill>
                  <a:solidFill>
                    <a:srgbClr val="FFFFFF"/>
                  </a:solidFill>
                </a:uFill>
                <a:latin typeface="Arial"/>
                <a:ea typeface="DejaVu Sans"/>
              </a:rPr>
              <a:t>Quina utilitat tenen els animals transgènics en recerca biomèdica?</a:t>
            </a:r>
            <a:endParaRPr lang="ca-ES" sz="2000" b="0" strike="noStrike" spc="-1" dirty="0">
              <a:solidFill>
                <a:srgbClr val="FF0000"/>
              </a:solidFill>
              <a:uFill>
                <a:solidFill>
                  <a:srgbClr val="FFFFFF"/>
                </a:solidFill>
              </a:uFill>
              <a:latin typeface="Arial"/>
            </a:endParaRPr>
          </a:p>
          <a:p>
            <a:pPr marL="109080">
              <a:lnSpc>
                <a:spcPct val="100000"/>
              </a:lnSpc>
              <a:buClr>
                <a:srgbClr val="000000"/>
              </a:buClr>
              <a:buSzPct val="45000"/>
            </a:pPr>
            <a:r>
              <a:rPr lang="ca-ES" sz="2000" b="0" strike="noStrike" spc="-1" dirty="0">
                <a:solidFill>
                  <a:srgbClr val="000000"/>
                </a:solidFill>
                <a:uFill>
                  <a:solidFill>
                    <a:srgbClr val="FFFFFF"/>
                  </a:solidFill>
                </a:uFill>
                <a:latin typeface="Arial"/>
                <a:ea typeface="DejaVu Sans"/>
              </a:rPr>
              <a:t>D’una banda </a:t>
            </a:r>
            <a:r>
              <a:rPr lang="ca-ES" sz="2000" b="1" strike="noStrike" spc="-1" dirty="0">
                <a:solidFill>
                  <a:srgbClr val="000000"/>
                </a:solidFill>
                <a:uFill>
                  <a:solidFill>
                    <a:srgbClr val="FFFFFF"/>
                  </a:solidFill>
                </a:uFill>
                <a:latin typeface="Arial"/>
                <a:ea typeface="DejaVu Sans"/>
              </a:rPr>
              <a:t>permeten estudiar els efectes de mutacions en gens concrets sobre qualsevol aspecte de la salut</a:t>
            </a:r>
            <a:r>
              <a:rPr lang="ca-ES" sz="2000" b="0" strike="noStrike" spc="-1" dirty="0">
                <a:solidFill>
                  <a:srgbClr val="000000"/>
                </a:solidFill>
                <a:uFill>
                  <a:solidFill>
                    <a:srgbClr val="FFFFFF"/>
                  </a:solidFill>
                </a:uFill>
                <a:latin typeface="Arial"/>
                <a:ea typeface="DejaVu Sans"/>
              </a:rPr>
              <a:t>, tant fisiològics com morfològics, cosa que </a:t>
            </a:r>
            <a:r>
              <a:rPr lang="ca-ES" sz="2000" b="1" strike="noStrike" spc="-1" dirty="0">
                <a:solidFill>
                  <a:srgbClr val="000000"/>
                </a:solidFill>
                <a:uFill>
                  <a:solidFill>
                    <a:srgbClr val="FFFFFF"/>
                  </a:solidFill>
                </a:uFill>
                <a:latin typeface="Arial"/>
                <a:ea typeface="DejaVu Sans"/>
              </a:rPr>
              <a:t>contribueix a comprendre l’origen i el desenvolupament de les malalties genètiques</a:t>
            </a:r>
            <a:r>
              <a:rPr lang="ca-ES" sz="2000" b="0" strike="noStrike" spc="-1" dirty="0">
                <a:solidFill>
                  <a:srgbClr val="000000"/>
                </a:solidFill>
                <a:uFill>
                  <a:solidFill>
                    <a:srgbClr val="FFFFFF"/>
                  </a:solidFill>
                </a:uFill>
                <a:latin typeface="Arial"/>
                <a:ea typeface="DejaVu Sans"/>
              </a:rPr>
              <a:t>. </a:t>
            </a:r>
          </a:p>
          <a:p>
            <a:pPr marL="109080">
              <a:lnSpc>
                <a:spcPct val="100000"/>
              </a:lnSpc>
              <a:buClr>
                <a:srgbClr val="000000"/>
              </a:buClr>
              <a:buSzPct val="45000"/>
            </a:pPr>
            <a:endParaRPr lang="ca-ES" sz="2000" spc="-1" dirty="0">
              <a:solidFill>
                <a:srgbClr val="000000"/>
              </a:solidFill>
              <a:uFill>
                <a:solidFill>
                  <a:srgbClr val="FFFFFF"/>
                </a:solidFill>
              </a:uFill>
              <a:latin typeface="Arial"/>
              <a:ea typeface="DejaVu Sans"/>
            </a:endParaRPr>
          </a:p>
          <a:p>
            <a:pPr marL="109080">
              <a:lnSpc>
                <a:spcPct val="100000"/>
              </a:lnSpc>
              <a:buClr>
                <a:srgbClr val="000000"/>
              </a:buClr>
              <a:buSzPct val="45000"/>
            </a:pPr>
            <a:r>
              <a:rPr lang="ca-ES" sz="2000" b="0" i="1" strike="noStrike" spc="-1" dirty="0">
                <a:solidFill>
                  <a:srgbClr val="7030A0"/>
                </a:solidFill>
                <a:uFill>
                  <a:solidFill>
                    <a:srgbClr val="FFFFFF"/>
                  </a:solidFill>
                </a:uFill>
                <a:latin typeface="Arial"/>
                <a:ea typeface="DejaVu Sans"/>
              </a:rPr>
              <a:t>Aquest coneixement és imprescindible per dissenyar i assajar teràpies cada cop més efectives i menys nocives per a la resta de l’organisme, abans d’iniciar les proves farmacològiques experimentals en humans.</a:t>
            </a:r>
          </a:p>
          <a:p>
            <a:pPr marL="109080">
              <a:lnSpc>
                <a:spcPct val="100000"/>
              </a:lnSpc>
              <a:buClr>
                <a:srgbClr val="000000"/>
              </a:buClr>
              <a:buSzPct val="45000"/>
            </a:pPr>
            <a:endParaRPr lang="ca-ES" sz="2000" b="0" strike="noStrike" spc="-1" dirty="0">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r>
              <a:rPr lang="ca-ES" sz="2000" b="0" strike="noStrike" spc="-1" dirty="0">
                <a:solidFill>
                  <a:srgbClr val="FF0000"/>
                </a:solidFill>
                <a:uFill>
                  <a:solidFill>
                    <a:srgbClr val="FFFFFF"/>
                  </a:solidFill>
                </a:uFill>
                <a:latin typeface="Arial"/>
                <a:ea typeface="DejaVu Sans"/>
              </a:rPr>
              <a:t>Quines malalties es poden estudiar amb l’ajut dels animals transgènics?</a:t>
            </a:r>
            <a:endParaRPr lang="ca-ES" sz="2000" b="0" strike="noStrike" spc="-1" dirty="0">
              <a:solidFill>
                <a:srgbClr val="FF0000"/>
              </a:solidFill>
              <a:uFill>
                <a:solidFill>
                  <a:srgbClr val="FFFFFF"/>
                </a:solidFill>
              </a:uFill>
              <a:latin typeface="Arial"/>
            </a:endParaRPr>
          </a:p>
          <a:p>
            <a:pPr marL="109080">
              <a:lnSpc>
                <a:spcPct val="100000"/>
              </a:lnSpc>
              <a:buClr>
                <a:srgbClr val="000000"/>
              </a:buClr>
              <a:buSzPct val="45000"/>
            </a:pPr>
            <a:r>
              <a:rPr lang="ca-ES" sz="2000" b="0" strike="noStrike" spc="-1" dirty="0">
                <a:solidFill>
                  <a:srgbClr val="000000"/>
                </a:solidFill>
                <a:uFill>
                  <a:solidFill>
                    <a:srgbClr val="FFFFFF"/>
                  </a:solidFill>
                </a:uFill>
                <a:latin typeface="Arial"/>
                <a:ea typeface="DejaVu Sans"/>
              </a:rPr>
              <a:t>Ex: Hipertensió</a:t>
            </a:r>
            <a:endParaRPr lang="ca-ES" sz="2000" b="0" strike="noStrike" spc="-1" dirty="0">
              <a:solidFill>
                <a:srgbClr val="000000"/>
              </a:solidFill>
              <a:uFill>
                <a:solidFill>
                  <a:srgbClr val="FFFFFF"/>
                </a:solidFill>
              </a:uFill>
              <a:latin typeface="Arial"/>
            </a:endParaRPr>
          </a:p>
          <a:p>
            <a:pPr marL="109080">
              <a:lnSpc>
                <a:spcPct val="100000"/>
              </a:lnSpc>
              <a:buClr>
                <a:srgbClr val="000000"/>
              </a:buClr>
              <a:buSzPct val="45000"/>
            </a:pPr>
            <a:r>
              <a:rPr lang="ca-ES" sz="2000" spc="-1" dirty="0">
                <a:solidFill>
                  <a:srgbClr val="000000"/>
                </a:solidFill>
                <a:uFill>
                  <a:solidFill>
                    <a:srgbClr val="FFFFFF"/>
                  </a:solidFill>
                </a:uFill>
                <a:latin typeface="Arial"/>
                <a:ea typeface="DejaVu Sans"/>
              </a:rPr>
              <a:t>       </a:t>
            </a:r>
            <a:r>
              <a:rPr lang="ca-ES" sz="2000" b="0" strike="noStrike" spc="-1" dirty="0">
                <a:solidFill>
                  <a:srgbClr val="000000"/>
                </a:solidFill>
                <a:uFill>
                  <a:solidFill>
                    <a:srgbClr val="FFFFFF"/>
                  </a:solidFill>
                </a:uFill>
                <a:latin typeface="Arial"/>
                <a:ea typeface="DejaVu Sans"/>
              </a:rPr>
              <a:t>Malalties </a:t>
            </a:r>
            <a:r>
              <a:rPr lang="ca-ES" sz="2000" b="0" strike="noStrike" spc="-1" dirty="0" err="1">
                <a:solidFill>
                  <a:srgbClr val="000000"/>
                </a:solidFill>
                <a:uFill>
                  <a:solidFill>
                    <a:srgbClr val="FFFFFF"/>
                  </a:solidFill>
                </a:uFill>
                <a:latin typeface="Arial"/>
                <a:ea typeface="DejaVu Sans"/>
              </a:rPr>
              <a:t>neurodegeneratives</a:t>
            </a:r>
            <a:r>
              <a:rPr lang="ca-ES" sz="2000" b="0" strike="noStrike" spc="-1" dirty="0">
                <a:solidFill>
                  <a:srgbClr val="000000"/>
                </a:solidFill>
                <a:uFill>
                  <a:solidFill>
                    <a:srgbClr val="FFFFFF"/>
                  </a:solidFill>
                </a:uFill>
                <a:latin typeface="Arial"/>
                <a:ea typeface="DejaVu Sans"/>
              </a:rPr>
              <a:t> com l’Alzheimer</a:t>
            </a:r>
            <a:endParaRPr lang="ca-ES" sz="2000" spc="-1" dirty="0">
              <a:solidFill>
                <a:srgbClr val="000000"/>
              </a:solidFill>
              <a:uFill>
                <a:solidFill>
                  <a:srgbClr val="FFFFFF"/>
                </a:solidFill>
              </a:uFill>
              <a:latin typeface="Arial"/>
            </a:endParaRPr>
          </a:p>
          <a:p>
            <a:pPr marL="109080">
              <a:lnSpc>
                <a:spcPct val="100000"/>
              </a:lnSpc>
              <a:buClr>
                <a:srgbClr val="000000"/>
              </a:buClr>
              <a:buSzPct val="45000"/>
            </a:pPr>
            <a:r>
              <a:rPr lang="ca-ES" sz="2000" b="0" strike="noStrike" spc="-1" dirty="0">
                <a:solidFill>
                  <a:srgbClr val="000000"/>
                </a:solidFill>
                <a:uFill>
                  <a:solidFill>
                    <a:srgbClr val="FFFFFF"/>
                  </a:solidFill>
                </a:uFill>
                <a:latin typeface="Arial"/>
                <a:ea typeface="DejaVu Sans"/>
              </a:rPr>
              <a:t>       Desordres nerviosos i de la conducta</a:t>
            </a:r>
            <a:endParaRPr lang="ca-ES" sz="2000" b="0" strike="noStrike" spc="-1" dirty="0">
              <a:solidFill>
                <a:srgbClr val="000000"/>
              </a:solidFill>
              <a:uFill>
                <a:solidFill>
                  <a:srgbClr val="FFFFFF"/>
                </a:solidFill>
              </a:uFill>
              <a:latin typeface="Arial"/>
            </a:endParaRPr>
          </a:p>
        </p:txBody>
      </p:sp>
      <p:pic>
        <p:nvPicPr>
          <p:cNvPr id="3" name="Imagen 2">
            <a:extLst>
              <a:ext uri="{FF2B5EF4-FFF2-40B4-BE49-F238E27FC236}">
                <a16:creationId xmlns:a16="http://schemas.microsoft.com/office/drawing/2014/main" id="{9F28EB9A-B5B0-4526-9535-21D2F1DA97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1803" y="4627320"/>
            <a:ext cx="4445458" cy="2501441"/>
          </a:xfrm>
          <a:prstGeom prst="rect">
            <a:avLst/>
          </a:prstGeom>
        </p:spPr>
      </p:pic>
    </p:spTree>
    <p:extLst>
      <p:ext uri="{BB962C8B-B14F-4D97-AF65-F5344CB8AC3E}">
        <p14:creationId xmlns:p14="http://schemas.microsoft.com/office/powerpoint/2010/main" val="27163918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CustomShape 1"/>
          <p:cNvSpPr/>
          <p:nvPr/>
        </p:nvSpPr>
        <p:spPr>
          <a:xfrm>
            <a:off x="504000" y="432000"/>
            <a:ext cx="9070200" cy="6694560"/>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p:style>
        <p:txBody>
          <a:bodyPr lIns="0" tIns="0" rIns="0" bIns="0"/>
          <a:lstStyle/>
          <a:p>
            <a:pPr marL="432000" indent="-322920">
              <a:lnSpc>
                <a:spcPct val="100000"/>
              </a:lnSpc>
              <a:buClr>
                <a:srgbClr val="000000"/>
              </a:buClr>
              <a:buSzPct val="45000"/>
              <a:buFont typeface="Wingdings" charset="2"/>
              <a:buChar char=""/>
            </a:pPr>
            <a:r>
              <a:rPr lang="ca-ES" sz="2000" b="1" strike="noStrike" spc="-1" dirty="0">
                <a:solidFill>
                  <a:srgbClr val="FF0000"/>
                </a:solidFill>
                <a:uFill>
                  <a:solidFill>
                    <a:srgbClr val="FFFFFF"/>
                  </a:solidFill>
                </a:uFill>
                <a:latin typeface="Arial"/>
                <a:ea typeface="DejaVu Sans"/>
              </a:rPr>
              <a:t>Quina utilitat tenen els animals transgènics en alimentació?</a:t>
            </a:r>
            <a:endParaRPr lang="ca-ES" sz="2000" b="1" strike="noStrike" spc="-1" dirty="0">
              <a:solidFill>
                <a:srgbClr val="FF0000"/>
              </a:solidFill>
              <a:uFill>
                <a:solidFill>
                  <a:srgbClr val="FFFFFF"/>
                </a:solidFill>
              </a:uFill>
              <a:latin typeface="Arial"/>
            </a:endParaRPr>
          </a:p>
          <a:p>
            <a:pPr marL="109080">
              <a:lnSpc>
                <a:spcPct val="100000"/>
              </a:lnSpc>
              <a:buClr>
                <a:srgbClr val="000000"/>
              </a:buClr>
              <a:buSzPct val="45000"/>
            </a:pPr>
            <a:r>
              <a:rPr lang="ca-ES" sz="2000" b="0" strike="noStrike" spc="-1" dirty="0">
                <a:solidFill>
                  <a:srgbClr val="000000"/>
                </a:solidFill>
                <a:uFill>
                  <a:solidFill>
                    <a:srgbClr val="FFFFFF"/>
                  </a:solidFill>
                </a:uFill>
                <a:latin typeface="Arial"/>
                <a:ea typeface="DejaVu Sans"/>
              </a:rPr>
              <a:t>Un camp molt més recent d’experimentació i molt més controvertit és el relatiu a la </a:t>
            </a:r>
            <a:r>
              <a:rPr lang="ca-ES" sz="2000" b="0" strike="noStrike" spc="-1" dirty="0">
                <a:solidFill>
                  <a:srgbClr val="7030A0"/>
                </a:solidFill>
                <a:uFill>
                  <a:solidFill>
                    <a:srgbClr val="FFFFFF"/>
                  </a:solidFill>
                </a:uFill>
                <a:latin typeface="Arial"/>
                <a:ea typeface="DejaVu Sans"/>
              </a:rPr>
              <a:t>modificació genètica d’animals de granja per ser emprats en alimentació. </a:t>
            </a:r>
            <a:r>
              <a:rPr lang="ca-ES" sz="2000" b="0" strike="noStrike" spc="-1" dirty="0">
                <a:solidFill>
                  <a:srgbClr val="000000"/>
                </a:solidFill>
                <a:uFill>
                  <a:solidFill>
                    <a:srgbClr val="FFFFFF"/>
                  </a:solidFill>
                </a:uFill>
                <a:latin typeface="Arial"/>
                <a:ea typeface="DejaVu Sans"/>
              </a:rPr>
              <a:t>Per començar, </a:t>
            </a:r>
            <a:r>
              <a:rPr lang="ca-ES" sz="2000" b="1" strike="noStrike" spc="-1" dirty="0">
                <a:solidFill>
                  <a:srgbClr val="000000"/>
                </a:solidFill>
                <a:uFill>
                  <a:solidFill>
                    <a:srgbClr val="FFFFFF"/>
                  </a:solidFill>
                </a:uFill>
                <a:latin typeface="Arial"/>
                <a:ea typeface="DejaVu Sans"/>
              </a:rPr>
              <a:t>cal dir que ara per ara (2019)no es comercialitza cap animal transgènic d’ús alimentari i no es preveu que se n’autoritzi la comercialització a curt termini.</a:t>
            </a:r>
          </a:p>
          <a:p>
            <a:pPr marL="109080">
              <a:lnSpc>
                <a:spcPct val="100000"/>
              </a:lnSpc>
              <a:buClr>
                <a:srgbClr val="000000"/>
              </a:buClr>
              <a:buSzPct val="45000"/>
            </a:pPr>
            <a:endParaRPr lang="ca-ES" sz="2000" b="1" strike="noStrike" spc="-1" dirty="0">
              <a:solidFill>
                <a:srgbClr val="000000"/>
              </a:solidFill>
              <a:uFill>
                <a:solidFill>
                  <a:srgbClr val="FFFFFF"/>
                </a:solidFill>
              </a:uFill>
              <a:latin typeface="Arial"/>
            </a:endParaRPr>
          </a:p>
        </p:txBody>
      </p:sp>
      <p:pic>
        <p:nvPicPr>
          <p:cNvPr id="3" name="Imagen 2">
            <a:extLst>
              <a:ext uri="{FF2B5EF4-FFF2-40B4-BE49-F238E27FC236}">
                <a16:creationId xmlns:a16="http://schemas.microsoft.com/office/drawing/2014/main" id="{B45076F8-102C-4397-899D-064E9CC50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9725" y="2835167"/>
            <a:ext cx="5238750" cy="294322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CustomShape 1"/>
          <p:cNvSpPr/>
          <p:nvPr/>
        </p:nvSpPr>
        <p:spPr>
          <a:xfrm>
            <a:off x="504000" y="431999"/>
            <a:ext cx="9070200" cy="7127675"/>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p:style>
        <p:txBody>
          <a:bodyPr lIns="0" tIns="0" rIns="0" bIns="0"/>
          <a:lstStyle/>
          <a:p>
            <a:pPr marL="432000" indent="-322920">
              <a:lnSpc>
                <a:spcPct val="100000"/>
              </a:lnSpc>
              <a:buClr>
                <a:srgbClr val="000000"/>
              </a:buClr>
              <a:buSzPct val="45000"/>
              <a:buFont typeface="Wingdings" charset="2"/>
              <a:buChar char=""/>
            </a:pPr>
            <a:r>
              <a:rPr lang="ca-ES" sz="2000" b="1" strike="noStrike" spc="-1" dirty="0">
                <a:solidFill>
                  <a:srgbClr val="FF0000"/>
                </a:solidFill>
                <a:uFill>
                  <a:solidFill>
                    <a:srgbClr val="FFFFFF"/>
                  </a:solidFill>
                </a:uFill>
                <a:latin typeface="Arial"/>
                <a:ea typeface="DejaVu Sans"/>
              </a:rPr>
              <a:t>Es pot accelerar el creixement dels animals?</a:t>
            </a:r>
            <a:endParaRPr lang="ca-ES" sz="2000" b="1" strike="noStrike" spc="-1" dirty="0">
              <a:solidFill>
                <a:srgbClr val="FF0000"/>
              </a:solidFill>
              <a:uFill>
                <a:solidFill>
                  <a:srgbClr val="FFFFFF"/>
                </a:solidFill>
              </a:uFill>
              <a:latin typeface="Arial"/>
            </a:endParaRPr>
          </a:p>
          <a:p>
            <a:pPr marL="109080">
              <a:lnSpc>
                <a:spcPct val="100000"/>
              </a:lnSpc>
              <a:buClr>
                <a:srgbClr val="000000"/>
              </a:buClr>
              <a:buSzPct val="45000"/>
            </a:pPr>
            <a:r>
              <a:rPr lang="ca-ES" sz="2000" b="1" strike="noStrike" spc="-1" dirty="0">
                <a:solidFill>
                  <a:srgbClr val="000000"/>
                </a:solidFill>
                <a:uFill>
                  <a:solidFill>
                    <a:srgbClr val="FFFFFF"/>
                  </a:solidFill>
                </a:uFill>
                <a:latin typeface="Arial"/>
                <a:ea typeface="DejaVu Sans"/>
              </a:rPr>
              <a:t>El 1</a:t>
            </a:r>
            <a:r>
              <a:rPr lang="ca-ES" sz="2000" b="1" strike="noStrike" spc="-1" baseline="30000" dirty="0">
                <a:solidFill>
                  <a:srgbClr val="000000"/>
                </a:solidFill>
                <a:uFill>
                  <a:solidFill>
                    <a:srgbClr val="FFFFFF"/>
                  </a:solidFill>
                </a:uFill>
                <a:latin typeface="Arial"/>
                <a:ea typeface="DejaVu Sans"/>
              </a:rPr>
              <a:t>r</a:t>
            </a:r>
            <a:r>
              <a:rPr lang="ca-ES" sz="2000" b="1" strike="noStrike" spc="-1" dirty="0">
                <a:solidFill>
                  <a:srgbClr val="000000"/>
                </a:solidFill>
                <a:uFill>
                  <a:solidFill>
                    <a:srgbClr val="FFFFFF"/>
                  </a:solidFill>
                </a:uFill>
                <a:latin typeface="Arial"/>
                <a:ea typeface="DejaVu Sans"/>
              </a:rPr>
              <a:t> experiment es va fer en salmons</a:t>
            </a:r>
            <a:r>
              <a:rPr lang="ca-ES" sz="2000" b="0" strike="noStrike" spc="-1" dirty="0">
                <a:solidFill>
                  <a:srgbClr val="000000"/>
                </a:solidFill>
                <a:uFill>
                  <a:solidFill>
                    <a:srgbClr val="FFFFFF"/>
                  </a:solidFill>
                </a:uFill>
                <a:latin typeface="Arial"/>
                <a:ea typeface="DejaVu Sans"/>
              </a:rPr>
              <a:t>, i es va iniciar el </a:t>
            </a:r>
            <a:r>
              <a:rPr lang="ca-ES" sz="2000" b="1" strike="noStrike" spc="-1" dirty="0">
                <a:solidFill>
                  <a:srgbClr val="7030A0"/>
                </a:solidFill>
                <a:uFill>
                  <a:solidFill>
                    <a:srgbClr val="FFFFFF"/>
                  </a:solidFill>
                </a:uFill>
                <a:latin typeface="Arial"/>
                <a:ea typeface="DejaVu Sans"/>
              </a:rPr>
              <a:t>1989</a:t>
            </a:r>
            <a:r>
              <a:rPr lang="ca-ES" sz="2000" b="0" strike="noStrike" spc="-1" dirty="0">
                <a:solidFill>
                  <a:srgbClr val="000000"/>
                </a:solidFill>
                <a:uFill>
                  <a:solidFill>
                    <a:srgbClr val="FFFFFF"/>
                  </a:solidFill>
                </a:uFill>
                <a:latin typeface="Arial"/>
                <a:ea typeface="DejaVu Sans"/>
              </a:rPr>
              <a:t>. </a:t>
            </a:r>
            <a:r>
              <a:rPr lang="ca-ES" sz="2000" b="1" strike="noStrike" spc="-1" dirty="0">
                <a:solidFill>
                  <a:srgbClr val="000000"/>
                </a:solidFill>
                <a:uFill>
                  <a:solidFill>
                    <a:srgbClr val="FFFFFF"/>
                  </a:solidFill>
                </a:uFill>
                <a:latin typeface="Arial"/>
                <a:ea typeface="DejaVu Sans"/>
              </a:rPr>
              <a:t>Es va agafar el gen que codifica l’hormona del creixement del mateix salmó, i se l va canviar la zona reguladora per alliberar-lo del control del sistema nerviós, de tal manera que es pogués expressar en molta més quantitat.</a:t>
            </a:r>
            <a:r>
              <a:rPr lang="ca-ES" sz="2000" b="0" strike="noStrike" spc="-1" dirty="0">
                <a:solidFill>
                  <a:srgbClr val="000000"/>
                </a:solidFill>
                <a:uFill>
                  <a:solidFill>
                    <a:srgbClr val="FFFFFF"/>
                  </a:solidFill>
                </a:uFill>
                <a:latin typeface="Arial"/>
                <a:ea typeface="DejaVu Sans"/>
              </a:rPr>
              <a:t> El resultat va ser espectacular. </a:t>
            </a:r>
          </a:p>
          <a:p>
            <a:pPr marL="109080">
              <a:lnSpc>
                <a:spcPct val="100000"/>
              </a:lnSpc>
              <a:buClr>
                <a:srgbClr val="000000"/>
              </a:buClr>
              <a:buSzPct val="45000"/>
            </a:pPr>
            <a:endParaRPr lang="ca-ES" sz="2000" b="0" strike="noStrike" spc="-1" dirty="0">
              <a:solidFill>
                <a:srgbClr val="000000"/>
              </a:solidFill>
              <a:uFill>
                <a:solidFill>
                  <a:srgbClr val="FFFFFF"/>
                </a:solidFill>
              </a:uFill>
              <a:latin typeface="Arial"/>
              <a:ea typeface="DejaVu Sans"/>
            </a:endParaRPr>
          </a:p>
          <a:p>
            <a:pPr marL="109080">
              <a:lnSpc>
                <a:spcPct val="100000"/>
              </a:lnSpc>
              <a:buClr>
                <a:srgbClr val="000000"/>
              </a:buClr>
              <a:buSzPct val="45000"/>
            </a:pPr>
            <a:r>
              <a:rPr lang="ca-ES" sz="2000" b="1" i="1" strike="noStrike" spc="-1" dirty="0">
                <a:solidFill>
                  <a:srgbClr val="000000"/>
                </a:solidFill>
                <a:uFill>
                  <a:solidFill>
                    <a:srgbClr val="FFFFFF"/>
                  </a:solidFill>
                </a:uFill>
                <a:latin typeface="Arial"/>
                <a:ea typeface="DejaVu Sans"/>
              </a:rPr>
              <a:t>Un salmó no modificat </a:t>
            </a:r>
            <a:r>
              <a:rPr lang="ca-ES" sz="2000" b="0" i="1" strike="noStrike" spc="-1" dirty="0">
                <a:solidFill>
                  <a:srgbClr val="000000"/>
                </a:solidFill>
                <a:uFill>
                  <a:solidFill>
                    <a:srgbClr val="FFFFFF"/>
                  </a:solidFill>
                </a:uFill>
                <a:latin typeface="Arial"/>
                <a:ea typeface="DejaVu Sans"/>
              </a:rPr>
              <a:t>triga entre 16 i 18 mesos a assolir la mida que el fa apte per ser comercialitzat. </a:t>
            </a:r>
          </a:p>
          <a:p>
            <a:pPr marL="109080">
              <a:lnSpc>
                <a:spcPct val="100000"/>
              </a:lnSpc>
              <a:buClr>
                <a:srgbClr val="000000"/>
              </a:buClr>
              <a:buSzPct val="45000"/>
            </a:pPr>
            <a:r>
              <a:rPr lang="ca-ES" sz="2000" b="0" u="sng" strike="noStrike" spc="-1" dirty="0">
                <a:solidFill>
                  <a:srgbClr val="000000"/>
                </a:solidFill>
                <a:uFill>
                  <a:solidFill>
                    <a:srgbClr val="FFFFFF"/>
                  </a:solidFill>
                </a:uFill>
                <a:latin typeface="Arial"/>
                <a:ea typeface="DejaVu Sans"/>
              </a:rPr>
              <a:t>Els </a:t>
            </a:r>
            <a:r>
              <a:rPr lang="ca-ES" sz="2000" b="1" u="sng" strike="noStrike" spc="-1" dirty="0">
                <a:solidFill>
                  <a:srgbClr val="000000"/>
                </a:solidFill>
                <a:uFill>
                  <a:solidFill>
                    <a:srgbClr val="FFFFFF"/>
                  </a:solidFill>
                </a:uFill>
                <a:latin typeface="Arial"/>
                <a:ea typeface="DejaVu Sans"/>
              </a:rPr>
              <a:t>salmons transgènics </a:t>
            </a:r>
            <a:r>
              <a:rPr lang="ca-ES" sz="2000" b="0" u="sng" strike="noStrike" spc="-1" dirty="0">
                <a:solidFill>
                  <a:srgbClr val="000000"/>
                </a:solidFill>
                <a:uFill>
                  <a:solidFill>
                    <a:srgbClr val="FFFFFF"/>
                  </a:solidFill>
                </a:uFill>
                <a:latin typeface="Arial"/>
                <a:ea typeface="DejaVu Sans"/>
              </a:rPr>
              <a:t>assoleixen la mateixa mida en només 8 mesos.</a:t>
            </a:r>
          </a:p>
          <a:p>
            <a:pPr marL="109080">
              <a:lnSpc>
                <a:spcPct val="100000"/>
              </a:lnSpc>
              <a:buClr>
                <a:srgbClr val="000000"/>
              </a:buClr>
              <a:buSzPct val="45000"/>
            </a:pPr>
            <a:endParaRPr lang="ca-ES" sz="2000" u="sng" spc="-1" dirty="0">
              <a:solidFill>
                <a:srgbClr val="000000"/>
              </a:solidFill>
              <a:uFill>
                <a:solidFill>
                  <a:srgbClr val="FFFFFF"/>
                </a:solidFill>
              </a:uFill>
              <a:latin typeface="Arial"/>
              <a:ea typeface="DejaVu Sans"/>
            </a:endParaRPr>
          </a:p>
          <a:p>
            <a:pPr marL="109080">
              <a:lnSpc>
                <a:spcPct val="100000"/>
              </a:lnSpc>
              <a:buClr>
                <a:srgbClr val="000000"/>
              </a:buClr>
              <a:buSzPct val="45000"/>
            </a:pPr>
            <a:endParaRPr lang="ca-ES" sz="2000" b="0" u="sng" strike="noStrike" spc="-1" dirty="0">
              <a:solidFill>
                <a:srgbClr val="000000"/>
              </a:solidFill>
              <a:uFill>
                <a:solidFill>
                  <a:srgbClr val="FFFFFF"/>
                </a:solidFill>
              </a:uFill>
              <a:latin typeface="Arial"/>
              <a:ea typeface="DejaVu Sans"/>
            </a:endParaRPr>
          </a:p>
          <a:p>
            <a:pPr marL="109080">
              <a:lnSpc>
                <a:spcPct val="100000"/>
              </a:lnSpc>
              <a:buClr>
                <a:srgbClr val="000000"/>
              </a:buClr>
              <a:buSzPct val="45000"/>
            </a:pPr>
            <a:endParaRPr lang="ca-ES" sz="2000" b="0" strike="noStrike" spc="-1" dirty="0">
              <a:solidFill>
                <a:srgbClr val="000000"/>
              </a:solidFill>
              <a:uFill>
                <a:solidFill>
                  <a:srgbClr val="FFFFFF"/>
                </a:solidFill>
              </a:uFill>
              <a:latin typeface="Arial"/>
            </a:endParaRPr>
          </a:p>
          <a:p>
            <a:pPr marL="109080">
              <a:lnSpc>
                <a:spcPct val="100000"/>
              </a:lnSpc>
              <a:buClr>
                <a:srgbClr val="000000"/>
              </a:buClr>
              <a:buSzPct val="45000"/>
            </a:pPr>
            <a:endParaRPr lang="ca-ES" sz="2000" spc="-1" dirty="0">
              <a:solidFill>
                <a:srgbClr val="000000"/>
              </a:solidFill>
              <a:uFill>
                <a:solidFill>
                  <a:srgbClr val="FFFFFF"/>
                </a:solidFill>
              </a:uFill>
              <a:latin typeface="Arial"/>
            </a:endParaRPr>
          </a:p>
          <a:p>
            <a:pPr marL="109080">
              <a:lnSpc>
                <a:spcPct val="100000"/>
              </a:lnSpc>
              <a:buClr>
                <a:srgbClr val="000000"/>
              </a:buClr>
              <a:buSzPct val="45000"/>
            </a:pPr>
            <a:endParaRPr lang="ca-ES" sz="2000" b="0" strike="noStrike" spc="-1" dirty="0">
              <a:solidFill>
                <a:srgbClr val="000000"/>
              </a:solidFill>
              <a:uFill>
                <a:solidFill>
                  <a:srgbClr val="FFFFFF"/>
                </a:solidFill>
              </a:uFill>
              <a:latin typeface="Arial"/>
            </a:endParaRPr>
          </a:p>
          <a:p>
            <a:pPr marL="109080">
              <a:lnSpc>
                <a:spcPct val="100000"/>
              </a:lnSpc>
              <a:buClr>
                <a:srgbClr val="000000"/>
              </a:buClr>
              <a:buSzPct val="45000"/>
            </a:pPr>
            <a:endParaRPr lang="ca-ES" sz="2000" spc="-1" dirty="0">
              <a:solidFill>
                <a:srgbClr val="000000"/>
              </a:solidFill>
              <a:uFill>
                <a:solidFill>
                  <a:srgbClr val="FFFFFF"/>
                </a:solidFill>
              </a:uFill>
              <a:latin typeface="Arial"/>
            </a:endParaRPr>
          </a:p>
          <a:p>
            <a:pPr marL="109080">
              <a:lnSpc>
                <a:spcPct val="100000"/>
              </a:lnSpc>
              <a:buClr>
                <a:srgbClr val="000000"/>
              </a:buClr>
              <a:buSzPct val="45000"/>
            </a:pPr>
            <a:endParaRPr lang="ca-ES" sz="2000" b="0" strike="noStrike" spc="-1" dirty="0">
              <a:solidFill>
                <a:srgbClr val="000000"/>
              </a:solidFill>
              <a:uFill>
                <a:solidFill>
                  <a:srgbClr val="FFFFFF"/>
                </a:solidFill>
              </a:uFill>
              <a:latin typeface="Arial"/>
            </a:endParaRPr>
          </a:p>
          <a:p>
            <a:pPr marL="109080">
              <a:lnSpc>
                <a:spcPct val="100000"/>
              </a:lnSpc>
              <a:buClr>
                <a:srgbClr val="000000"/>
              </a:buClr>
              <a:buSzPct val="45000"/>
            </a:pPr>
            <a:endParaRPr lang="ca-ES" sz="2000" b="0" strike="noStrike" spc="-1" dirty="0">
              <a:solidFill>
                <a:srgbClr val="000000"/>
              </a:solidFill>
              <a:uFill>
                <a:solidFill>
                  <a:srgbClr val="FFFFFF"/>
                </a:solidFill>
              </a:uFill>
              <a:latin typeface="Arial"/>
              <a:ea typeface="DejaVu Sans"/>
            </a:endParaRPr>
          </a:p>
          <a:p>
            <a:pPr marL="109080">
              <a:lnSpc>
                <a:spcPct val="100000"/>
              </a:lnSpc>
              <a:buClr>
                <a:srgbClr val="000000"/>
              </a:buClr>
              <a:buSzPct val="45000"/>
            </a:pPr>
            <a:r>
              <a:rPr lang="ca-ES" sz="2000" b="1" strike="noStrike" spc="-1" dirty="0">
                <a:solidFill>
                  <a:srgbClr val="7030A0"/>
                </a:solidFill>
                <a:uFill>
                  <a:solidFill>
                    <a:srgbClr val="FFFFFF"/>
                  </a:solidFill>
                </a:uFill>
                <a:latin typeface="Arial"/>
                <a:ea typeface="DejaVu Sans"/>
              </a:rPr>
              <a:t>El 2006</a:t>
            </a:r>
            <a:r>
              <a:rPr lang="ca-ES" sz="2000" b="0" i="1" strike="noStrike" spc="-1" dirty="0">
                <a:solidFill>
                  <a:srgbClr val="000000"/>
                </a:solidFill>
                <a:uFill>
                  <a:solidFill>
                    <a:srgbClr val="FFFFFF"/>
                  </a:solidFill>
                </a:uFill>
                <a:latin typeface="Arial"/>
                <a:ea typeface="DejaVu Sans"/>
              </a:rPr>
              <a:t>, </a:t>
            </a:r>
            <a:r>
              <a:rPr lang="ca-ES" sz="2000" b="0" i="1" u="sng" strike="noStrike" spc="-1" dirty="0">
                <a:solidFill>
                  <a:srgbClr val="000000"/>
                </a:solidFill>
                <a:uFill>
                  <a:solidFill>
                    <a:srgbClr val="FFFFFF"/>
                  </a:solidFill>
                </a:uFill>
                <a:latin typeface="Arial"/>
                <a:ea typeface="DejaVu Sans"/>
              </a:rPr>
              <a:t>l’empresa </a:t>
            </a:r>
            <a:r>
              <a:rPr lang="ca-ES" sz="2000" b="0" i="1" u="sng" strike="noStrike" spc="-1" dirty="0" err="1">
                <a:solidFill>
                  <a:srgbClr val="000000"/>
                </a:solidFill>
                <a:uFill>
                  <a:solidFill>
                    <a:srgbClr val="FFFFFF"/>
                  </a:solidFill>
                </a:uFill>
                <a:latin typeface="Arial"/>
                <a:ea typeface="DejaVu Sans"/>
              </a:rPr>
              <a:t>Aqua</a:t>
            </a:r>
            <a:r>
              <a:rPr lang="ca-ES" sz="2000" b="0" i="1" u="sng" strike="noStrike" spc="-1" dirty="0">
                <a:solidFill>
                  <a:srgbClr val="000000"/>
                </a:solidFill>
                <a:uFill>
                  <a:solidFill>
                    <a:srgbClr val="FFFFFF"/>
                  </a:solidFill>
                </a:uFill>
                <a:latin typeface="Arial"/>
                <a:ea typeface="DejaVu Sans"/>
              </a:rPr>
              <a:t> </a:t>
            </a:r>
            <a:r>
              <a:rPr lang="ca-ES" sz="2000" b="0" i="1" u="sng" strike="noStrike" spc="-1" dirty="0" err="1">
                <a:solidFill>
                  <a:srgbClr val="000000"/>
                </a:solidFill>
                <a:uFill>
                  <a:solidFill>
                    <a:srgbClr val="FFFFFF"/>
                  </a:solidFill>
                </a:uFill>
                <a:latin typeface="Arial"/>
                <a:ea typeface="DejaVu Sans"/>
              </a:rPr>
              <a:t>Bounty</a:t>
            </a:r>
            <a:r>
              <a:rPr lang="ca-ES" sz="2000" b="0" i="1" u="sng" strike="noStrike" spc="-1" dirty="0">
                <a:solidFill>
                  <a:srgbClr val="000000"/>
                </a:solidFill>
                <a:uFill>
                  <a:solidFill>
                    <a:srgbClr val="FFFFFF"/>
                  </a:solidFill>
                </a:uFill>
                <a:latin typeface="Arial"/>
                <a:ea typeface="DejaVu Sans"/>
              </a:rPr>
              <a:t> </a:t>
            </a:r>
            <a:r>
              <a:rPr lang="ca-ES" sz="2000" b="0" i="1" u="sng" strike="noStrike" spc="-1" dirty="0" err="1">
                <a:solidFill>
                  <a:srgbClr val="000000"/>
                </a:solidFill>
                <a:uFill>
                  <a:solidFill>
                    <a:srgbClr val="FFFFFF"/>
                  </a:solidFill>
                </a:uFill>
                <a:latin typeface="Arial"/>
                <a:ea typeface="DejaVu Sans"/>
              </a:rPr>
              <a:t>Farms</a:t>
            </a:r>
            <a:r>
              <a:rPr lang="ca-ES" sz="2000" b="0" i="1" u="sng" strike="noStrike" spc="-1" dirty="0">
                <a:solidFill>
                  <a:srgbClr val="000000"/>
                </a:solidFill>
                <a:uFill>
                  <a:solidFill>
                    <a:srgbClr val="FFFFFF"/>
                  </a:solidFill>
                </a:uFill>
                <a:latin typeface="Arial"/>
                <a:ea typeface="DejaVu Sans"/>
              </a:rPr>
              <a:t> va sol·licitar a </a:t>
            </a:r>
            <a:r>
              <a:rPr lang="ca-ES" sz="2000" b="0" i="1" u="sng" strike="noStrike" spc="-1" dirty="0" err="1">
                <a:solidFill>
                  <a:srgbClr val="000000"/>
                </a:solidFill>
                <a:uFill>
                  <a:solidFill>
                    <a:srgbClr val="FFFFFF"/>
                  </a:solidFill>
                </a:uFill>
                <a:latin typeface="Arial"/>
                <a:ea typeface="DejaVu Sans"/>
              </a:rPr>
              <a:t>l’agècia</a:t>
            </a:r>
            <a:r>
              <a:rPr lang="ca-ES" sz="2000" b="0" i="1" u="sng" strike="noStrike" spc="-1" dirty="0">
                <a:solidFill>
                  <a:srgbClr val="000000"/>
                </a:solidFill>
                <a:uFill>
                  <a:solidFill>
                    <a:srgbClr val="FFFFFF"/>
                  </a:solidFill>
                </a:uFill>
                <a:latin typeface="Arial"/>
                <a:ea typeface="DejaVu Sans"/>
              </a:rPr>
              <a:t> alimentària americana l’autorització per comercialitzar aquests salmons</a:t>
            </a:r>
            <a:r>
              <a:rPr lang="ca-ES" sz="2000" b="1" strike="noStrike" spc="-1" dirty="0">
                <a:solidFill>
                  <a:srgbClr val="7030A0"/>
                </a:solidFill>
                <a:uFill>
                  <a:solidFill>
                    <a:srgbClr val="FFFFFF"/>
                  </a:solidFill>
                </a:uFill>
                <a:latin typeface="Arial"/>
                <a:ea typeface="DejaVu Sans"/>
              </a:rPr>
              <a:t>, el 2015 </a:t>
            </a:r>
            <a:r>
              <a:rPr lang="ca-ES" sz="2000" b="0" strike="noStrike" spc="-1" dirty="0">
                <a:solidFill>
                  <a:srgbClr val="000000"/>
                </a:solidFill>
                <a:uFill>
                  <a:solidFill>
                    <a:srgbClr val="FFFFFF"/>
                  </a:solidFill>
                </a:uFill>
                <a:latin typeface="Arial"/>
                <a:ea typeface="DejaVu Sans"/>
              </a:rPr>
              <a:t>els ho van autoritzar </a:t>
            </a:r>
            <a:r>
              <a:rPr lang="ca-ES" sz="2000" b="1" strike="noStrike" spc="-1" dirty="0">
                <a:solidFill>
                  <a:srgbClr val="7030A0"/>
                </a:solidFill>
                <a:uFill>
                  <a:solidFill>
                    <a:srgbClr val="FFFFFF"/>
                  </a:solidFill>
                </a:uFill>
                <a:latin typeface="Arial"/>
                <a:ea typeface="DejaVu Sans"/>
              </a:rPr>
              <a:t>i al juliol del </a:t>
            </a:r>
            <a:r>
              <a:rPr lang="ca-ES" sz="2000" b="1" u="sng" strike="noStrike" spc="-1" dirty="0">
                <a:solidFill>
                  <a:srgbClr val="7030A0"/>
                </a:solidFill>
                <a:uFill>
                  <a:solidFill>
                    <a:srgbClr val="FFFFFF"/>
                  </a:solidFill>
                </a:uFill>
                <a:latin typeface="Arial"/>
                <a:ea typeface="DejaVu Sans"/>
              </a:rPr>
              <a:t>2019 </a:t>
            </a:r>
            <a:r>
              <a:rPr lang="ca-ES" sz="2000" b="0" u="sng" strike="noStrike" spc="-1" dirty="0">
                <a:solidFill>
                  <a:srgbClr val="000000"/>
                </a:solidFill>
                <a:uFill>
                  <a:solidFill>
                    <a:srgbClr val="FFFFFF"/>
                  </a:solidFill>
                </a:uFill>
                <a:latin typeface="Arial"/>
                <a:ea typeface="DejaVu Sans"/>
              </a:rPr>
              <a:t>estan a l’espera de començar a comercialitzar-los. </a:t>
            </a:r>
            <a:r>
              <a:rPr lang="ca-ES" sz="2000" b="0" u="sng" strike="noStrike" spc="-1" dirty="0">
                <a:solidFill>
                  <a:srgbClr val="0000FF"/>
                </a:solidFill>
                <a:uFill>
                  <a:solidFill>
                    <a:srgbClr val="FFFFFF"/>
                  </a:solidFill>
                </a:uFill>
                <a:latin typeface="Arial"/>
                <a:ea typeface="DejaVu Sans"/>
                <a:hlinkClick r:id="rId3"/>
              </a:rPr>
              <a:t>https://eu.indystar.com/story/news/environment/2019/07/28/aquabounty-farms-united-states-first-bio-engineered-salmon-indiana/1528588001/</a:t>
            </a:r>
            <a:endParaRPr lang="ca-ES" sz="2000" b="0" strike="noStrike" spc="-1" dirty="0">
              <a:solidFill>
                <a:srgbClr val="000000"/>
              </a:solidFill>
              <a:uFill>
                <a:solidFill>
                  <a:srgbClr val="FFFFFF"/>
                </a:solidFill>
              </a:uFill>
              <a:latin typeface="Arial"/>
            </a:endParaRPr>
          </a:p>
        </p:txBody>
      </p:sp>
      <p:pic>
        <p:nvPicPr>
          <p:cNvPr id="3" name="Imagen 2">
            <a:extLst>
              <a:ext uri="{FF2B5EF4-FFF2-40B4-BE49-F238E27FC236}">
                <a16:creationId xmlns:a16="http://schemas.microsoft.com/office/drawing/2014/main" id="{02156F5A-7E9D-43CA-B7FF-A60D4681E4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7013" y="3574567"/>
            <a:ext cx="4173754" cy="2349419"/>
          </a:xfrm>
          <a:prstGeom prst="rect">
            <a:avLst/>
          </a:prstGeom>
        </p:spPr>
      </p:pic>
    </p:spTree>
    <p:extLst>
      <p:ext uri="{BB962C8B-B14F-4D97-AF65-F5344CB8AC3E}">
        <p14:creationId xmlns:p14="http://schemas.microsoft.com/office/powerpoint/2010/main" val="24645807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CustomShape 1"/>
          <p:cNvSpPr/>
          <p:nvPr/>
        </p:nvSpPr>
        <p:spPr>
          <a:xfrm>
            <a:off x="505212" y="432557"/>
            <a:ext cx="9070200" cy="7127118"/>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p:style>
        <p:txBody>
          <a:bodyPr lIns="0" tIns="0" rIns="0" bIns="0"/>
          <a:lstStyle/>
          <a:p>
            <a:pPr algn="just">
              <a:lnSpc>
                <a:spcPct val="100000"/>
              </a:lnSpc>
            </a:pPr>
            <a:r>
              <a:rPr lang="ca-ES" sz="2000" b="0" strike="noStrike" spc="-1" dirty="0">
                <a:solidFill>
                  <a:srgbClr val="000000"/>
                </a:solidFill>
                <a:uFill>
                  <a:solidFill>
                    <a:srgbClr val="FFFFFF"/>
                  </a:solidFill>
                </a:uFill>
                <a:latin typeface="Arial"/>
                <a:ea typeface="DejaVu Sans"/>
              </a:rPr>
              <a:t>En teoria, </a:t>
            </a:r>
            <a:r>
              <a:rPr lang="ca-ES" sz="2000" b="0" strike="noStrike" spc="-1" dirty="0">
                <a:solidFill>
                  <a:srgbClr val="FF0000"/>
                </a:solidFill>
                <a:uFill>
                  <a:solidFill>
                    <a:srgbClr val="FFFFFF"/>
                  </a:solidFill>
                </a:uFill>
                <a:latin typeface="Arial"/>
                <a:ea typeface="DejaVu Sans"/>
              </a:rPr>
              <a:t>la presència d’una quantitat extra d’hormona del creixement en aquests salmons no hauria de representar cap problema per a la salut humana, </a:t>
            </a:r>
            <a:r>
              <a:rPr lang="ca-ES" sz="2000" b="0" strike="noStrike" spc="-1" dirty="0" err="1">
                <a:solidFill>
                  <a:srgbClr val="FF0000"/>
                </a:solidFill>
                <a:uFill>
                  <a:solidFill>
                    <a:srgbClr val="FFFFFF"/>
                  </a:solidFill>
                </a:uFill>
                <a:latin typeface="Arial"/>
                <a:ea typeface="DejaVu Sans"/>
              </a:rPr>
              <a:t>atés</a:t>
            </a:r>
            <a:r>
              <a:rPr lang="ca-ES" sz="2000" b="0" strike="noStrike" spc="-1" dirty="0">
                <a:solidFill>
                  <a:srgbClr val="FF0000"/>
                </a:solidFill>
                <a:uFill>
                  <a:solidFill>
                    <a:srgbClr val="FFFFFF"/>
                  </a:solidFill>
                </a:uFill>
                <a:latin typeface="Arial"/>
                <a:ea typeface="DejaVu Sans"/>
              </a:rPr>
              <a:t> que el nostre intestí té enzims que degraden completament les proteïnes durant la digestió. </a:t>
            </a:r>
          </a:p>
          <a:p>
            <a:pPr algn="just">
              <a:lnSpc>
                <a:spcPct val="100000"/>
              </a:lnSpc>
            </a:pPr>
            <a:endParaRPr lang="ca-ES" sz="2000" b="0" strike="noStrike" spc="-1" dirty="0">
              <a:solidFill>
                <a:srgbClr val="000000"/>
              </a:solidFill>
              <a:uFill>
                <a:solidFill>
                  <a:srgbClr val="FFFFFF"/>
                </a:solidFill>
              </a:uFill>
              <a:latin typeface="Arial"/>
              <a:ea typeface="DejaVu Sans"/>
            </a:endParaRPr>
          </a:p>
          <a:p>
            <a:pPr algn="just">
              <a:lnSpc>
                <a:spcPct val="100000"/>
              </a:lnSpc>
            </a:pPr>
            <a:r>
              <a:rPr lang="ca-ES" sz="2000" b="1" strike="noStrike" spc="-1" dirty="0">
                <a:solidFill>
                  <a:srgbClr val="000000"/>
                </a:solidFill>
                <a:uFill>
                  <a:solidFill>
                    <a:srgbClr val="FFFFFF"/>
                  </a:solidFill>
                </a:uFill>
                <a:latin typeface="Arial"/>
                <a:ea typeface="DejaVu Sans"/>
              </a:rPr>
              <a:t>Tanmateix, la gran semblança metabòlica de tots els vertebrats i la similitud estructural entre l’hormona del creixement dels peixos i la humana fa que les precaucions i els controls previs a la comercialització hagin de ser molt exhaustius.</a:t>
            </a:r>
            <a:endParaRPr lang="ca-ES" sz="2000" b="1" strike="noStrike" spc="-1" dirty="0">
              <a:solidFill>
                <a:srgbClr val="000000"/>
              </a:solidFill>
              <a:uFill>
                <a:solidFill>
                  <a:srgbClr val="FFFFFF"/>
                </a:solidFill>
              </a:uFill>
              <a:latin typeface="Arial"/>
            </a:endParaRPr>
          </a:p>
        </p:txBody>
      </p:sp>
      <p:pic>
        <p:nvPicPr>
          <p:cNvPr id="3" name="Imagen 2">
            <a:extLst>
              <a:ext uri="{FF2B5EF4-FFF2-40B4-BE49-F238E27FC236}">
                <a16:creationId xmlns:a16="http://schemas.microsoft.com/office/drawing/2014/main" id="{FC0AAC39-5714-4850-A4E3-529540172A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34" y="3471647"/>
            <a:ext cx="3829050" cy="2724150"/>
          </a:xfrm>
          <a:prstGeom prst="rect">
            <a:avLst/>
          </a:prstGeom>
        </p:spPr>
      </p:pic>
      <p:pic>
        <p:nvPicPr>
          <p:cNvPr id="5" name="Imagen 4">
            <a:extLst>
              <a:ext uri="{FF2B5EF4-FFF2-40B4-BE49-F238E27FC236}">
                <a16:creationId xmlns:a16="http://schemas.microsoft.com/office/drawing/2014/main" id="{D6721717-DA01-42A0-BAE4-FD2EBB1E9B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4148" y="3020507"/>
            <a:ext cx="2759200" cy="410661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CustomShape 1"/>
          <p:cNvSpPr/>
          <p:nvPr/>
        </p:nvSpPr>
        <p:spPr>
          <a:xfrm>
            <a:off x="256027" y="261519"/>
            <a:ext cx="9070200" cy="6694560"/>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p:style>
        <p:txBody>
          <a:bodyPr lIns="0" tIns="0" rIns="0" bIns="0"/>
          <a:lstStyle/>
          <a:p>
            <a:pPr marL="432000" indent="-322920">
              <a:lnSpc>
                <a:spcPct val="100000"/>
              </a:lnSpc>
              <a:buClr>
                <a:srgbClr val="000000"/>
              </a:buClr>
              <a:buSzPct val="45000"/>
              <a:buFont typeface="Wingdings" charset="2"/>
              <a:buChar char=""/>
            </a:pPr>
            <a:r>
              <a:rPr lang="ca-ES" sz="2000" b="1" strike="noStrike" spc="-1" dirty="0">
                <a:solidFill>
                  <a:srgbClr val="FF0000"/>
                </a:solidFill>
                <a:uFill>
                  <a:solidFill>
                    <a:srgbClr val="FFFFFF"/>
                  </a:solidFill>
                </a:uFill>
                <a:latin typeface="Arial"/>
                <a:ea typeface="DejaVu Sans"/>
              </a:rPr>
              <a:t>Es pot modificar el contingut nutritiu dels aliments d’origen animal?</a:t>
            </a:r>
            <a:endParaRPr lang="ca-ES" sz="2000" b="1" strike="noStrike" spc="-1" dirty="0">
              <a:solidFill>
                <a:srgbClr val="FF0000"/>
              </a:solidFill>
              <a:uFill>
                <a:solidFill>
                  <a:srgbClr val="FFFFFF"/>
                </a:solidFill>
              </a:uFill>
              <a:latin typeface="Arial"/>
            </a:endParaRPr>
          </a:p>
          <a:p>
            <a:pPr marL="109080">
              <a:lnSpc>
                <a:spcPct val="100000"/>
              </a:lnSpc>
              <a:buClr>
                <a:srgbClr val="000000"/>
              </a:buClr>
              <a:buSzPct val="45000"/>
            </a:pPr>
            <a:r>
              <a:rPr lang="ca-ES" sz="2000" b="1" strike="noStrike" spc="-1" dirty="0">
                <a:solidFill>
                  <a:srgbClr val="000000"/>
                </a:solidFill>
                <a:uFill>
                  <a:solidFill>
                    <a:srgbClr val="FFFFFF"/>
                  </a:solidFill>
                </a:uFill>
                <a:latin typeface="Arial"/>
                <a:ea typeface="DejaVu Sans"/>
              </a:rPr>
              <a:t>Ex: Generació de porcs amb més quantitat d’àcids grassos omega 3 que es troben presents al peix i en les llavors de lli o les nous. </a:t>
            </a:r>
          </a:p>
          <a:p>
            <a:pPr marL="109080">
              <a:lnSpc>
                <a:spcPct val="100000"/>
              </a:lnSpc>
              <a:buClr>
                <a:srgbClr val="000000"/>
              </a:buClr>
              <a:buSzPct val="45000"/>
            </a:pPr>
            <a:endParaRPr lang="ca-ES" sz="2000" b="0" strike="noStrike" spc="-1" dirty="0">
              <a:solidFill>
                <a:srgbClr val="000000"/>
              </a:solidFill>
              <a:uFill>
                <a:solidFill>
                  <a:srgbClr val="FFFFFF"/>
                </a:solidFill>
              </a:uFill>
              <a:latin typeface="Arial"/>
              <a:ea typeface="DejaVu Sans"/>
            </a:endParaRPr>
          </a:p>
          <a:p>
            <a:pPr marL="109080">
              <a:lnSpc>
                <a:spcPct val="100000"/>
              </a:lnSpc>
              <a:buClr>
                <a:srgbClr val="000000"/>
              </a:buClr>
              <a:buSzPct val="45000"/>
            </a:pPr>
            <a:r>
              <a:rPr lang="ca-ES" sz="2000" b="0" strike="noStrike" spc="-1" dirty="0">
                <a:solidFill>
                  <a:srgbClr val="000000"/>
                </a:solidFill>
                <a:uFill>
                  <a:solidFill>
                    <a:srgbClr val="FFFFFF"/>
                  </a:solidFill>
                </a:uFill>
                <a:latin typeface="Arial"/>
                <a:ea typeface="DejaVu Sans"/>
              </a:rPr>
              <a:t>Aquests àcids grassos no els pot produir el nostre cos i tenen efectes beneficiosos pel cervell, fent disminuir les depressions i incrementant el rendiment mental.</a:t>
            </a:r>
          </a:p>
          <a:p>
            <a:pPr marL="109080">
              <a:lnSpc>
                <a:spcPct val="100000"/>
              </a:lnSpc>
              <a:buClr>
                <a:srgbClr val="000000"/>
              </a:buClr>
              <a:buSzPct val="45000"/>
            </a:pPr>
            <a:endParaRPr lang="ca-ES" sz="2000" b="0" strike="noStrike" spc="-1" dirty="0">
              <a:solidFill>
                <a:srgbClr val="000000"/>
              </a:solidFill>
              <a:uFill>
                <a:solidFill>
                  <a:srgbClr val="FFFFFF"/>
                </a:solidFill>
              </a:uFill>
              <a:latin typeface="Arial"/>
            </a:endParaRPr>
          </a:p>
          <a:p>
            <a:pPr marL="109080">
              <a:lnSpc>
                <a:spcPct val="100000"/>
              </a:lnSpc>
              <a:buClr>
                <a:srgbClr val="000000"/>
              </a:buClr>
              <a:buSzPct val="45000"/>
            </a:pPr>
            <a:r>
              <a:rPr lang="ca-ES" sz="2000" b="1" strike="noStrike" spc="-1" dirty="0">
                <a:solidFill>
                  <a:srgbClr val="000000"/>
                </a:solidFill>
                <a:uFill>
                  <a:solidFill>
                    <a:srgbClr val="FFFFFF"/>
                  </a:solidFill>
                </a:uFill>
                <a:latin typeface="Arial"/>
                <a:ea typeface="DejaVu Sans"/>
              </a:rPr>
              <a:t>Es pot incrementar la producció lletera</a:t>
            </a:r>
            <a:endParaRPr lang="ca-ES" sz="2000" b="1" strike="noStrike" spc="-1" dirty="0">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r>
              <a:rPr lang="ca-ES" sz="2000" b="1" strike="noStrike" spc="-1" dirty="0">
                <a:solidFill>
                  <a:srgbClr val="FF0000"/>
                </a:solidFill>
                <a:uFill>
                  <a:solidFill>
                    <a:srgbClr val="FFFFFF"/>
                  </a:solidFill>
                </a:uFill>
                <a:latin typeface="Arial"/>
                <a:ea typeface="DejaVu Sans"/>
              </a:rPr>
              <a:t>Altres aplicacions</a:t>
            </a:r>
            <a:endParaRPr lang="ca-ES" sz="2000" b="1" strike="noStrike" spc="-1" dirty="0">
              <a:solidFill>
                <a:srgbClr val="FF0000"/>
              </a:solidFill>
              <a:uFill>
                <a:solidFill>
                  <a:srgbClr val="FFFFFF"/>
                </a:solidFill>
              </a:uFill>
              <a:latin typeface="Arial"/>
            </a:endParaRPr>
          </a:p>
          <a:p>
            <a:pPr marL="432000" indent="-322920">
              <a:lnSpc>
                <a:spcPct val="100000"/>
              </a:lnSpc>
              <a:buClr>
                <a:srgbClr val="000000"/>
              </a:buClr>
              <a:buSzPct val="45000"/>
              <a:buFont typeface="Wingdings" charset="2"/>
              <a:buChar char=""/>
            </a:pPr>
            <a:r>
              <a:rPr lang="ca-ES" sz="2000" b="1" strike="noStrike" spc="-1" dirty="0">
                <a:solidFill>
                  <a:srgbClr val="000000"/>
                </a:solidFill>
                <a:uFill>
                  <a:solidFill>
                    <a:srgbClr val="FFFFFF"/>
                  </a:solidFill>
                </a:uFill>
                <a:latin typeface="Arial"/>
                <a:ea typeface="DejaVu Sans"/>
              </a:rPr>
              <a:t>Animals transgènics modificats resistents a malalties .</a:t>
            </a:r>
            <a:endParaRPr lang="ca-ES" sz="2000" b="1" strike="noStrike" spc="-1" dirty="0">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r>
              <a:rPr lang="ca-ES" sz="2000" b="0" strike="noStrike" spc="-1" dirty="0">
                <a:solidFill>
                  <a:srgbClr val="000000"/>
                </a:solidFill>
                <a:uFill>
                  <a:solidFill>
                    <a:srgbClr val="FFFFFF"/>
                  </a:solidFill>
                </a:uFill>
                <a:latin typeface="Arial"/>
                <a:ea typeface="DejaVu Sans"/>
              </a:rPr>
              <a:t>Ex: </a:t>
            </a:r>
            <a:r>
              <a:rPr lang="ca-ES" sz="2000" b="1" strike="noStrike" spc="-1" dirty="0">
                <a:solidFill>
                  <a:srgbClr val="7030A0"/>
                </a:solidFill>
                <a:uFill>
                  <a:solidFill>
                    <a:srgbClr val="FFFFFF"/>
                  </a:solidFill>
                </a:uFill>
                <a:latin typeface="Arial"/>
                <a:ea typeface="DejaVu Sans"/>
              </a:rPr>
              <a:t>Gallines resistents a la grip aviària</a:t>
            </a:r>
            <a:endParaRPr lang="ca-ES" sz="2000" b="1" strike="noStrike" spc="-1" dirty="0">
              <a:solidFill>
                <a:srgbClr val="7030A0"/>
              </a:solidFill>
              <a:uFill>
                <a:solidFill>
                  <a:srgbClr val="FFFFFF"/>
                </a:solidFill>
              </a:uFill>
              <a:latin typeface="Arial"/>
            </a:endParaRPr>
          </a:p>
          <a:p>
            <a:pPr marL="432000" indent="-322920">
              <a:lnSpc>
                <a:spcPct val="100000"/>
              </a:lnSpc>
              <a:buClr>
                <a:srgbClr val="000000"/>
              </a:buClr>
              <a:buSzPct val="45000"/>
              <a:buFont typeface="Wingdings" charset="2"/>
              <a:buChar char=""/>
            </a:pPr>
            <a:r>
              <a:rPr lang="ca-ES" sz="2000" b="1" strike="noStrike" spc="-1" dirty="0">
                <a:solidFill>
                  <a:srgbClr val="7030A0"/>
                </a:solidFill>
                <a:uFill>
                  <a:solidFill>
                    <a:srgbClr val="FFFFFF"/>
                  </a:solidFill>
                </a:uFill>
                <a:latin typeface="Arial"/>
                <a:ea typeface="DejaVu Sans"/>
              </a:rPr>
              <a:t>      Vaques resistents a la malaltia espongiforme bovina</a:t>
            </a:r>
            <a:endParaRPr lang="ca-ES" sz="2000" b="1" strike="noStrike" spc="-1" dirty="0">
              <a:solidFill>
                <a:srgbClr val="7030A0"/>
              </a:solidFill>
              <a:uFill>
                <a:solidFill>
                  <a:srgbClr val="FFFFFF"/>
                </a:solidFill>
              </a:uFill>
              <a:latin typeface="Arial"/>
            </a:endParaRPr>
          </a:p>
        </p:txBody>
      </p:sp>
      <p:pic>
        <p:nvPicPr>
          <p:cNvPr id="3" name="Imagen 2">
            <a:extLst>
              <a:ext uri="{FF2B5EF4-FFF2-40B4-BE49-F238E27FC236}">
                <a16:creationId xmlns:a16="http://schemas.microsoft.com/office/drawing/2014/main" id="{0789AED9-9AB6-48B0-ADC2-3852E79B92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075" y="4484700"/>
            <a:ext cx="3121152" cy="2340864"/>
          </a:xfrm>
          <a:prstGeom prst="rect">
            <a:avLst/>
          </a:prstGeom>
        </p:spPr>
      </p:pic>
      <p:pic>
        <p:nvPicPr>
          <p:cNvPr id="5" name="Imagen 4">
            <a:extLst>
              <a:ext uri="{FF2B5EF4-FFF2-40B4-BE49-F238E27FC236}">
                <a16:creationId xmlns:a16="http://schemas.microsoft.com/office/drawing/2014/main" id="{E4489702-9A2A-45CB-9ECE-3171CF13B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7017" y="4283707"/>
            <a:ext cx="3884129" cy="2573236"/>
          </a:xfrm>
          <a:prstGeom prst="rect">
            <a:avLst/>
          </a:prstGeom>
        </p:spPr>
      </p:pic>
    </p:spTree>
    <p:extLst>
      <p:ext uri="{BB962C8B-B14F-4D97-AF65-F5344CB8AC3E}">
        <p14:creationId xmlns:p14="http://schemas.microsoft.com/office/powerpoint/2010/main" val="30189179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03" name="CustomShape 1"/>
          <p:cNvSpPr/>
          <p:nvPr/>
        </p:nvSpPr>
        <p:spPr>
          <a:xfrm>
            <a:off x="504000" y="360000"/>
            <a:ext cx="9070200" cy="669456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432000" indent="-322920" algn="just">
              <a:lnSpc>
                <a:spcPct val="100000"/>
              </a:lnSpc>
              <a:buClr>
                <a:srgbClr val="000000"/>
              </a:buClr>
              <a:buSzPct val="45000"/>
              <a:buFont typeface="Wingdings" charset="2"/>
              <a:buChar char=""/>
            </a:pPr>
            <a:r>
              <a:rPr lang="ca-ES" sz="2000" b="1" strike="noStrike" spc="-1" dirty="0">
                <a:solidFill>
                  <a:srgbClr val="FF0000"/>
                </a:solidFill>
                <a:uFill>
                  <a:solidFill>
                    <a:srgbClr val="FFFFFF"/>
                  </a:solidFill>
                </a:uFill>
                <a:latin typeface="Arial"/>
                <a:ea typeface="DejaVu Sans"/>
              </a:rPr>
              <a:t>Quins avantatges tenen els animals transgènics com a productors de fàrmacs?</a:t>
            </a:r>
          </a:p>
          <a:p>
            <a:pPr marL="109080" algn="just">
              <a:lnSpc>
                <a:spcPct val="100000"/>
              </a:lnSpc>
              <a:buClr>
                <a:srgbClr val="000000"/>
              </a:buClr>
              <a:buSzPct val="45000"/>
            </a:pPr>
            <a:endParaRPr lang="ca-ES" sz="2000" b="1" strike="noStrike" spc="-1" dirty="0">
              <a:solidFill>
                <a:srgbClr val="FF0000"/>
              </a:solidFill>
              <a:uFill>
                <a:solidFill>
                  <a:srgbClr val="FFFFFF"/>
                </a:solidFill>
              </a:uFill>
              <a:latin typeface="Arial"/>
            </a:endParaRPr>
          </a:p>
          <a:p>
            <a:pPr marL="109080" algn="just">
              <a:lnSpc>
                <a:spcPct val="100000"/>
              </a:lnSpc>
              <a:buClr>
                <a:srgbClr val="000000"/>
              </a:buClr>
              <a:buSzPct val="45000"/>
            </a:pPr>
            <a:r>
              <a:rPr lang="ca-ES" sz="2000" b="1" strike="noStrike" spc="-1" dirty="0">
                <a:solidFill>
                  <a:srgbClr val="000000"/>
                </a:solidFill>
                <a:uFill>
                  <a:solidFill>
                    <a:srgbClr val="FFFFFF"/>
                  </a:solidFill>
                </a:uFill>
                <a:latin typeface="Arial"/>
                <a:ea typeface="DejaVu Sans"/>
              </a:rPr>
              <a:t>Si les proteïnes d’interès s’expressen en la llet de mamífers o en els ous de gallines, </a:t>
            </a:r>
            <a:r>
              <a:rPr lang="ca-ES" sz="2000" b="0" strike="noStrike" spc="-1" dirty="0">
                <a:solidFill>
                  <a:srgbClr val="000000"/>
                </a:solidFill>
                <a:uFill>
                  <a:solidFill>
                    <a:srgbClr val="FFFFFF"/>
                  </a:solidFill>
                </a:uFill>
                <a:latin typeface="Arial"/>
                <a:ea typeface="DejaVu Sans"/>
              </a:rPr>
              <a:t>els animals genèticament modificats </a:t>
            </a:r>
            <a:r>
              <a:rPr lang="ca-ES" sz="2000" b="1" strike="noStrike" spc="-1" dirty="0">
                <a:solidFill>
                  <a:srgbClr val="002060"/>
                </a:solidFill>
                <a:uFill>
                  <a:solidFill>
                    <a:srgbClr val="FFFFFF"/>
                  </a:solidFill>
                </a:uFill>
                <a:latin typeface="Arial"/>
                <a:ea typeface="DejaVu Sans"/>
              </a:rPr>
              <a:t>esdevenen una font constant i diària del medicament en qüestió,</a:t>
            </a:r>
            <a:r>
              <a:rPr lang="ca-ES" sz="2000" b="0" strike="noStrike" spc="-1" dirty="0">
                <a:solidFill>
                  <a:srgbClr val="002060"/>
                </a:solidFill>
                <a:uFill>
                  <a:solidFill>
                    <a:srgbClr val="FFFFFF"/>
                  </a:solidFill>
                </a:uFill>
                <a:latin typeface="Arial"/>
                <a:ea typeface="DejaVu Sans"/>
              </a:rPr>
              <a:t> </a:t>
            </a:r>
            <a:r>
              <a:rPr lang="ca-ES" sz="2000" b="1" strike="noStrike" spc="-1" dirty="0">
                <a:solidFill>
                  <a:srgbClr val="000000"/>
                </a:solidFill>
                <a:uFill>
                  <a:solidFill>
                    <a:srgbClr val="FFFFFF"/>
                  </a:solidFill>
                </a:uFill>
                <a:latin typeface="Arial"/>
                <a:ea typeface="DejaVu Sans"/>
              </a:rPr>
              <a:t>la qual cosa implica un increment de la producció i un abaratiment dels costos per obtenir-los</a:t>
            </a:r>
            <a:r>
              <a:rPr lang="ca-ES" sz="2000" b="0" strike="noStrike" spc="-1" dirty="0">
                <a:solidFill>
                  <a:srgbClr val="000000"/>
                </a:solidFill>
                <a:uFill>
                  <a:solidFill>
                    <a:srgbClr val="FFFFFF"/>
                  </a:solidFill>
                </a:uFill>
                <a:latin typeface="Arial"/>
                <a:ea typeface="DejaVu Sans"/>
              </a:rPr>
              <a:t>.</a:t>
            </a:r>
          </a:p>
          <a:p>
            <a:pPr marL="109080" algn="just">
              <a:lnSpc>
                <a:spcPct val="100000"/>
              </a:lnSpc>
              <a:buClr>
                <a:srgbClr val="000000"/>
              </a:buClr>
              <a:buSzPct val="45000"/>
            </a:pPr>
            <a:endParaRPr lang="ca-ES" sz="2000" b="0" strike="noStrike" spc="-1" dirty="0">
              <a:solidFill>
                <a:srgbClr val="000000"/>
              </a:solidFill>
              <a:uFill>
                <a:solidFill>
                  <a:srgbClr val="FFFFFF"/>
                </a:solidFill>
              </a:uFill>
              <a:latin typeface="Arial"/>
            </a:endParaRPr>
          </a:p>
          <a:p>
            <a:pPr marL="109080" algn="just">
              <a:lnSpc>
                <a:spcPct val="100000"/>
              </a:lnSpc>
              <a:buClr>
                <a:srgbClr val="000000"/>
              </a:buClr>
              <a:buSzPct val="45000"/>
            </a:pPr>
            <a:r>
              <a:rPr lang="ca-ES" sz="2000" b="1" strike="noStrike" spc="-1" dirty="0">
                <a:solidFill>
                  <a:srgbClr val="FF0000"/>
                </a:solidFill>
                <a:uFill>
                  <a:solidFill>
                    <a:srgbClr val="FFFFFF"/>
                  </a:solidFill>
                </a:uFill>
                <a:latin typeface="Arial"/>
                <a:ea typeface="DejaVu Sans"/>
              </a:rPr>
              <a:t>Es pot obtenir proteïnes humanes en la llet dels bòvids i del bestiar cabrum?</a:t>
            </a:r>
            <a:endParaRPr lang="ca-ES" sz="2000" b="1" strike="noStrike" spc="-1" dirty="0">
              <a:solidFill>
                <a:srgbClr val="FF0000"/>
              </a:solidFill>
              <a:uFill>
                <a:solidFill>
                  <a:srgbClr val="FFFFFF"/>
                </a:solidFill>
              </a:uFill>
              <a:latin typeface="Arial"/>
            </a:endParaRPr>
          </a:p>
          <a:p>
            <a:pPr algn="just">
              <a:lnSpc>
                <a:spcPct val="100000"/>
              </a:lnSpc>
            </a:pPr>
            <a:r>
              <a:rPr lang="ca-ES" sz="2000" b="0" strike="noStrike" spc="-1" dirty="0">
                <a:solidFill>
                  <a:srgbClr val="000000"/>
                </a:solidFill>
                <a:uFill>
                  <a:solidFill>
                    <a:srgbClr val="FFFFFF"/>
                  </a:solidFill>
                </a:uFill>
                <a:latin typeface="Arial"/>
                <a:ea typeface="DejaVu Sans"/>
              </a:rPr>
              <a:t>El 1997 PPL </a:t>
            </a:r>
            <a:r>
              <a:rPr lang="ca-ES" sz="2000" b="0" strike="noStrike" spc="-1" dirty="0" err="1">
                <a:solidFill>
                  <a:srgbClr val="000000"/>
                </a:solidFill>
                <a:uFill>
                  <a:solidFill>
                    <a:srgbClr val="FFFFFF"/>
                  </a:solidFill>
                </a:uFill>
                <a:latin typeface="Arial"/>
                <a:ea typeface="DejaVu Sans"/>
              </a:rPr>
              <a:t>Therapeutics</a:t>
            </a:r>
            <a:r>
              <a:rPr lang="ca-ES" sz="2000" b="0" strike="noStrike" spc="-1" dirty="0">
                <a:solidFill>
                  <a:srgbClr val="000000"/>
                </a:solidFill>
                <a:uFill>
                  <a:solidFill>
                    <a:srgbClr val="FFFFFF"/>
                  </a:solidFill>
                </a:uFill>
                <a:latin typeface="Arial"/>
                <a:ea typeface="DejaVu Sans"/>
              </a:rPr>
              <a:t> va obtenir </a:t>
            </a:r>
            <a:r>
              <a:rPr lang="ca-ES" sz="2000" b="1" strike="noStrike" spc="-1" dirty="0">
                <a:solidFill>
                  <a:srgbClr val="000000"/>
                </a:solidFill>
                <a:uFill>
                  <a:solidFill>
                    <a:srgbClr val="FFFFFF"/>
                  </a:solidFill>
                </a:uFill>
                <a:latin typeface="Arial"/>
                <a:ea typeface="DejaVu Sans"/>
              </a:rPr>
              <a:t>una vaca que produïa alfa-</a:t>
            </a:r>
            <a:r>
              <a:rPr lang="ca-ES" sz="2000" b="1" strike="noStrike" spc="-1" dirty="0" err="1">
                <a:solidFill>
                  <a:srgbClr val="000000"/>
                </a:solidFill>
                <a:uFill>
                  <a:solidFill>
                    <a:srgbClr val="FFFFFF"/>
                  </a:solidFill>
                </a:uFill>
                <a:latin typeface="Arial"/>
                <a:ea typeface="DejaVu Sans"/>
              </a:rPr>
              <a:t>lactoalbúmina</a:t>
            </a:r>
            <a:r>
              <a:rPr lang="ca-ES" sz="2000" b="1" strike="noStrike" spc="-1" dirty="0">
                <a:solidFill>
                  <a:srgbClr val="000000"/>
                </a:solidFill>
                <a:uFill>
                  <a:solidFill>
                    <a:srgbClr val="FFFFFF"/>
                  </a:solidFill>
                </a:uFill>
                <a:latin typeface="Arial"/>
                <a:ea typeface="DejaVu Sans"/>
              </a:rPr>
              <a:t> en la llet (proteïna de la llet materna</a:t>
            </a:r>
            <a:r>
              <a:rPr lang="ca-ES" sz="2000" b="1" u="sng" strike="noStrike" spc="-1" dirty="0">
                <a:solidFill>
                  <a:srgbClr val="000000"/>
                </a:solidFill>
                <a:uFill>
                  <a:solidFill>
                    <a:srgbClr val="FFFFFF"/>
                  </a:solidFill>
                </a:uFill>
                <a:latin typeface="Arial"/>
                <a:ea typeface="DejaVu Sans"/>
              </a:rPr>
              <a:t> humana</a:t>
            </a:r>
            <a:r>
              <a:rPr lang="ca-ES" sz="2000" b="1" strike="noStrike" spc="-1" dirty="0">
                <a:solidFill>
                  <a:srgbClr val="000000"/>
                </a:solidFill>
                <a:uFill>
                  <a:solidFill>
                    <a:srgbClr val="FFFFFF"/>
                  </a:solidFill>
                </a:uFill>
                <a:latin typeface="Arial"/>
                <a:ea typeface="DejaVu Sans"/>
              </a:rPr>
              <a:t>). </a:t>
            </a:r>
            <a:r>
              <a:rPr lang="ca-ES" sz="2000" b="1" strike="noStrike" spc="-1" dirty="0">
                <a:solidFill>
                  <a:srgbClr val="002060"/>
                </a:solidFill>
                <a:uFill>
                  <a:solidFill>
                    <a:srgbClr val="FFFFFF"/>
                  </a:solidFill>
                </a:uFill>
                <a:latin typeface="Arial"/>
                <a:ea typeface="DejaVu Sans"/>
              </a:rPr>
              <a:t>Aquesta llet pot ser utilitzada per produir una llet maternitzada per a bebès més semblant a la humana que les actualment disponibles.</a:t>
            </a:r>
            <a:endParaRPr lang="ca-ES" sz="2000" b="1" strike="noStrike" spc="-1" dirty="0">
              <a:solidFill>
                <a:srgbClr val="002060"/>
              </a:solidFill>
              <a:uFill>
                <a:solidFill>
                  <a:srgbClr val="FFFFFF"/>
                </a:solidFill>
              </a:uFill>
              <a:latin typeface="Arial"/>
            </a:endParaRPr>
          </a:p>
          <a:p>
            <a:pPr algn="just">
              <a:lnSpc>
                <a:spcPct val="100000"/>
              </a:lnSpc>
            </a:pPr>
            <a:endParaRPr lang="ca-ES" sz="2000" b="0" strike="noStrike" spc="-1" dirty="0">
              <a:solidFill>
                <a:srgbClr val="000000"/>
              </a:solidFill>
              <a:uFill>
                <a:solidFill>
                  <a:srgbClr val="FFFFFF"/>
                </a:solidFill>
              </a:uFill>
              <a:latin typeface="Arial"/>
            </a:endParaRPr>
          </a:p>
          <a:p>
            <a:pPr algn="just">
              <a:lnSpc>
                <a:spcPct val="100000"/>
              </a:lnSpc>
            </a:pPr>
            <a:endParaRPr lang="ca-ES" sz="2000" b="0" strike="noStrike" spc="-1" dirty="0">
              <a:solidFill>
                <a:srgbClr val="000000"/>
              </a:solidFill>
              <a:uFill>
                <a:solidFill>
                  <a:srgbClr val="FFFFFF"/>
                </a:solidFill>
              </a:uFill>
              <a:latin typeface="Arial"/>
            </a:endParaRPr>
          </a:p>
          <a:p>
            <a:pPr algn="just">
              <a:lnSpc>
                <a:spcPct val="100000"/>
              </a:lnSpc>
            </a:pPr>
            <a:endParaRPr lang="ca-ES" sz="2000" b="0" strike="noStrike" spc="-1" dirty="0">
              <a:solidFill>
                <a:srgbClr val="000000"/>
              </a:solidFill>
              <a:uFill>
                <a:solidFill>
                  <a:srgbClr val="FFFFFF"/>
                </a:solidFill>
              </a:uFill>
              <a:latin typeface="Arial"/>
            </a:endParaRPr>
          </a:p>
        </p:txBody>
      </p:sp>
      <p:pic>
        <p:nvPicPr>
          <p:cNvPr id="3" name="Imagen 2">
            <a:extLst>
              <a:ext uri="{FF2B5EF4-FFF2-40B4-BE49-F238E27FC236}">
                <a16:creationId xmlns:a16="http://schemas.microsoft.com/office/drawing/2014/main" id="{2B42FE86-4F52-4C7A-AF38-826139F0E0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759" y="4938877"/>
            <a:ext cx="3319809" cy="2298329"/>
          </a:xfrm>
          <a:prstGeom prst="rect">
            <a:avLst/>
          </a:prstGeom>
        </p:spPr>
      </p:pic>
      <p:pic>
        <p:nvPicPr>
          <p:cNvPr id="5" name="Imagen 4" descr="Milk Protein - an overview | ScienceDirect Topics - Mozilla Firefox">
            <a:extLst>
              <a:ext uri="{FF2B5EF4-FFF2-40B4-BE49-F238E27FC236}">
                <a16:creationId xmlns:a16="http://schemas.microsoft.com/office/drawing/2014/main" id="{1C1DF084-F89A-46EB-B0BC-94DE6586B1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6984" y="4701688"/>
            <a:ext cx="4370522" cy="2352872"/>
          </a:xfrm>
          <a:prstGeom prst="rect">
            <a:avLst/>
          </a:prstGeom>
        </p:spPr>
        <p:style>
          <a:lnRef idx="2">
            <a:schemeClr val="accent2">
              <a:shade val="50000"/>
            </a:schemeClr>
          </a:lnRef>
          <a:fillRef idx="1">
            <a:schemeClr val="accent2"/>
          </a:fillRef>
          <a:effectRef idx="0">
            <a:schemeClr val="accent2"/>
          </a:effectRef>
          <a:fontRef idx="minor">
            <a:schemeClr val="lt1"/>
          </a:fontRef>
        </p:style>
      </p:pic>
      <p:sp>
        <p:nvSpPr>
          <p:cNvPr id="6" name="Elipse 5">
            <a:extLst>
              <a:ext uri="{FF2B5EF4-FFF2-40B4-BE49-F238E27FC236}">
                <a16:creationId xmlns:a16="http://schemas.microsoft.com/office/drawing/2014/main" id="{2657749A-AEFB-4758-A49F-9125D10711A8}"/>
              </a:ext>
            </a:extLst>
          </p:cNvPr>
          <p:cNvSpPr/>
          <p:nvPr/>
        </p:nvSpPr>
        <p:spPr>
          <a:xfrm>
            <a:off x="4843220" y="5878124"/>
            <a:ext cx="1875295" cy="477848"/>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ca-ES"/>
          </a:p>
        </p:txBody>
      </p:sp>
      <p:cxnSp>
        <p:nvCxnSpPr>
          <p:cNvPr id="8" name="Conector recto 7">
            <a:extLst>
              <a:ext uri="{FF2B5EF4-FFF2-40B4-BE49-F238E27FC236}">
                <a16:creationId xmlns:a16="http://schemas.microsoft.com/office/drawing/2014/main" id="{D3A06518-AE50-429F-A27A-E475BA50AACE}"/>
              </a:ext>
            </a:extLst>
          </p:cNvPr>
          <p:cNvCxnSpPr/>
          <p:nvPr/>
        </p:nvCxnSpPr>
        <p:spPr>
          <a:xfrm flipH="1">
            <a:off x="6261315" y="4417017"/>
            <a:ext cx="2340244" cy="15524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CustomShape 1"/>
          <p:cNvSpPr/>
          <p:nvPr/>
        </p:nvSpPr>
        <p:spPr>
          <a:xfrm>
            <a:off x="504000" y="359999"/>
            <a:ext cx="9070200" cy="7199675"/>
          </a:xfrm>
          <a:prstGeom prst="rect">
            <a:avLst/>
          </a:prstGeom>
          <a:solidFill>
            <a:schemeClr val="accent1">
              <a:lumMod val="40000"/>
              <a:lumOff val="60000"/>
            </a:schemeClr>
          </a:solidFill>
          <a:ln>
            <a:noFill/>
          </a:ln>
        </p:spPr>
        <p:style>
          <a:lnRef idx="0">
            <a:scrgbClr r="0" g="0" b="0"/>
          </a:lnRef>
          <a:fillRef idx="0">
            <a:scrgbClr r="0" g="0" b="0"/>
          </a:fillRef>
          <a:effectRef idx="0">
            <a:scrgbClr r="0" g="0" b="0"/>
          </a:effectRef>
          <a:fontRef idx="minor"/>
        </p:style>
        <p:txBody>
          <a:bodyPr lIns="0" tIns="0" rIns="0" bIns="0"/>
          <a:lstStyle/>
          <a:p>
            <a:pPr marL="343080" indent="-341640" algn="just">
              <a:lnSpc>
                <a:spcPct val="100000"/>
              </a:lnSpc>
              <a:buClr>
                <a:srgbClr val="000000"/>
              </a:buClr>
              <a:buSzPct val="45000"/>
              <a:buFont typeface="StarSymbol"/>
              <a:buChar char="-"/>
            </a:pPr>
            <a:r>
              <a:rPr lang="ca-ES" sz="2000" b="1" strike="noStrike" spc="-1" dirty="0">
                <a:solidFill>
                  <a:srgbClr val="FF0000"/>
                </a:solidFill>
                <a:uFill>
                  <a:solidFill>
                    <a:srgbClr val="FFFFFF"/>
                  </a:solidFill>
                </a:uFill>
                <a:latin typeface="Arial"/>
                <a:ea typeface="DejaVu Sans"/>
              </a:rPr>
              <a:t>Quina utilitat poden tenir gallines amb gens humans?</a:t>
            </a:r>
            <a:endParaRPr lang="ca-ES" sz="2000" b="1" strike="noStrike" spc="-1" dirty="0">
              <a:solidFill>
                <a:srgbClr val="FF0000"/>
              </a:solidFill>
              <a:uFill>
                <a:solidFill>
                  <a:srgbClr val="FFFFFF"/>
                </a:solidFill>
              </a:uFill>
              <a:latin typeface="Arial"/>
            </a:endParaRPr>
          </a:p>
          <a:p>
            <a:pPr algn="just">
              <a:lnSpc>
                <a:spcPct val="100000"/>
              </a:lnSpc>
            </a:pPr>
            <a:r>
              <a:rPr lang="ca-ES" sz="2000" b="1" strike="noStrike" spc="-1" dirty="0">
                <a:solidFill>
                  <a:srgbClr val="000000"/>
                </a:solidFill>
                <a:uFill>
                  <a:solidFill>
                    <a:srgbClr val="FFFFFF"/>
                  </a:solidFill>
                </a:uFill>
                <a:latin typeface="Arial"/>
                <a:ea typeface="DejaVu Sans"/>
              </a:rPr>
              <a:t>L’Institut </a:t>
            </a:r>
            <a:r>
              <a:rPr lang="ca-ES" sz="2000" b="1" strike="noStrike" spc="-1" dirty="0" err="1">
                <a:solidFill>
                  <a:srgbClr val="000000"/>
                </a:solidFill>
                <a:uFill>
                  <a:solidFill>
                    <a:srgbClr val="FFFFFF"/>
                  </a:solidFill>
                </a:uFill>
                <a:latin typeface="Arial"/>
                <a:ea typeface="DejaVu Sans"/>
              </a:rPr>
              <a:t>Roslin</a:t>
            </a:r>
            <a:r>
              <a:rPr lang="ca-ES" sz="2000" b="1" strike="noStrike" spc="-1" dirty="0">
                <a:solidFill>
                  <a:srgbClr val="000000"/>
                </a:solidFill>
                <a:uFill>
                  <a:solidFill>
                    <a:srgbClr val="FFFFFF"/>
                  </a:solidFill>
                </a:uFill>
                <a:latin typeface="Arial"/>
                <a:ea typeface="DejaVu Sans"/>
              </a:rPr>
              <a:t> va obtenir el 2007 unes gallines que produeixen interferó i que l’acumulen a les clares dels ous que ponen. </a:t>
            </a:r>
            <a:r>
              <a:rPr lang="ca-ES" sz="2000" b="1" strike="noStrike" spc="-1" dirty="0">
                <a:solidFill>
                  <a:srgbClr val="002060"/>
                </a:solidFill>
                <a:uFill>
                  <a:solidFill>
                    <a:srgbClr val="FFFFFF"/>
                  </a:solidFill>
                </a:uFill>
                <a:latin typeface="Arial"/>
                <a:ea typeface="DejaVu Sans"/>
              </a:rPr>
              <a:t>L’interferó és un conegut agent antiviral, que s’utilitza també en la composició de diversos medicaments contra l’esclerosi múltiple.</a:t>
            </a:r>
          </a:p>
          <a:p>
            <a:pPr algn="just">
              <a:lnSpc>
                <a:spcPct val="100000"/>
              </a:lnSpc>
            </a:pPr>
            <a:endParaRPr lang="ca-ES" sz="2000" b="0" strike="noStrike" spc="-1" dirty="0">
              <a:solidFill>
                <a:srgbClr val="000000"/>
              </a:solidFill>
              <a:uFill>
                <a:solidFill>
                  <a:srgbClr val="FFFFFF"/>
                </a:solidFill>
              </a:uFill>
              <a:latin typeface="Arial"/>
            </a:endParaRPr>
          </a:p>
          <a:p>
            <a:pPr marL="343080" indent="-341640" algn="just">
              <a:lnSpc>
                <a:spcPct val="100000"/>
              </a:lnSpc>
              <a:buClr>
                <a:srgbClr val="000000"/>
              </a:buClr>
              <a:buSzPct val="45000"/>
              <a:buFont typeface="StarSymbol"/>
              <a:buChar char="-"/>
            </a:pPr>
            <a:r>
              <a:rPr lang="ca-ES" sz="2000" b="1" strike="noStrike" spc="-1" dirty="0">
                <a:solidFill>
                  <a:srgbClr val="FF0000"/>
                </a:solidFill>
                <a:uFill>
                  <a:solidFill>
                    <a:srgbClr val="FFFFFF"/>
                  </a:solidFill>
                </a:uFill>
                <a:latin typeface="Arial"/>
                <a:ea typeface="DejaVu Sans"/>
              </a:rPr>
              <a:t>Es poden utilitzar òrgans d’altres animals per trasplantar-los als humans?</a:t>
            </a:r>
          </a:p>
          <a:p>
            <a:pPr marL="1440" algn="just">
              <a:lnSpc>
                <a:spcPct val="100000"/>
              </a:lnSpc>
              <a:buClr>
                <a:srgbClr val="000000"/>
              </a:buClr>
              <a:buSzPct val="45000"/>
            </a:pPr>
            <a:r>
              <a:rPr lang="ca-ES" sz="2000" b="1" strike="noStrike" spc="-1" dirty="0">
                <a:solidFill>
                  <a:srgbClr val="000000"/>
                </a:solidFill>
                <a:uFill>
                  <a:solidFill>
                    <a:srgbClr val="FFFFFF"/>
                  </a:solidFill>
                </a:uFill>
                <a:latin typeface="Arial"/>
                <a:ea typeface="DejaVu Sans"/>
              </a:rPr>
              <a:t>En determinades patologies que afecten els òrgans del nostre cos cal fer trasplantaments.</a:t>
            </a:r>
          </a:p>
          <a:p>
            <a:pPr marL="343080" indent="-341640" algn="just">
              <a:lnSpc>
                <a:spcPct val="100000"/>
              </a:lnSpc>
              <a:buClr>
                <a:srgbClr val="000000"/>
              </a:buClr>
              <a:buSzPct val="45000"/>
              <a:buFont typeface="StarSymbol"/>
              <a:buChar char="-"/>
            </a:pPr>
            <a:endParaRPr lang="ca-ES" sz="2000" b="1" strike="noStrike" spc="-1" dirty="0">
              <a:solidFill>
                <a:srgbClr val="000000"/>
              </a:solidFill>
              <a:uFill>
                <a:solidFill>
                  <a:srgbClr val="FFFFFF"/>
                </a:solidFill>
              </a:uFill>
              <a:latin typeface="Arial"/>
              <a:ea typeface="DejaVu Sans"/>
            </a:endParaRPr>
          </a:p>
          <a:p>
            <a:pPr marL="1440" algn="just">
              <a:buClr>
                <a:srgbClr val="000000"/>
              </a:buClr>
              <a:buSzPct val="45000"/>
            </a:pPr>
            <a:r>
              <a:rPr lang="ca-ES" sz="2000" spc="-1" dirty="0">
                <a:solidFill>
                  <a:srgbClr val="000000"/>
                </a:solidFill>
                <a:uFill>
                  <a:solidFill>
                    <a:srgbClr val="FFFFFF"/>
                  </a:solidFill>
                </a:uFill>
              </a:rPr>
              <a:t>Alguns casos molt clars són: </a:t>
            </a:r>
            <a:r>
              <a:rPr lang="ca-ES" sz="2000" b="1" spc="-1" dirty="0">
                <a:solidFill>
                  <a:srgbClr val="000000"/>
                </a:solidFill>
                <a:uFill>
                  <a:solidFill>
                    <a:srgbClr val="FFFFFF"/>
                  </a:solidFill>
                </a:uFill>
              </a:rPr>
              <a:t>els pacients amb insuficiència renal que han de fer diàlisi</a:t>
            </a:r>
            <a:r>
              <a:rPr lang="ca-ES" sz="2000" spc="-1" dirty="0">
                <a:solidFill>
                  <a:srgbClr val="000000"/>
                </a:solidFill>
                <a:uFill>
                  <a:solidFill>
                    <a:srgbClr val="FFFFFF"/>
                  </a:solidFill>
                </a:uFill>
              </a:rPr>
              <a:t> tres cops per setmana per sobreviure, als quals es trasplanta un ronyó; </a:t>
            </a:r>
            <a:r>
              <a:rPr lang="ca-ES" sz="2000" b="1" spc="-1" dirty="0">
                <a:solidFill>
                  <a:srgbClr val="002060"/>
                </a:solidFill>
                <a:uFill>
                  <a:solidFill>
                    <a:srgbClr val="FFFFFF"/>
                  </a:solidFill>
                </a:uFill>
              </a:rPr>
              <a:t>els que pateixen certes malalties incurables del cor, fetge o pulmons i que tenen una esperança de vida de setmanes o mesos etc.</a:t>
            </a:r>
          </a:p>
          <a:p>
            <a:pPr marL="343080" indent="-341640" algn="just">
              <a:lnSpc>
                <a:spcPct val="100000"/>
              </a:lnSpc>
              <a:buClr>
                <a:srgbClr val="000000"/>
              </a:buClr>
              <a:buSzPct val="45000"/>
              <a:buFont typeface="StarSymbol"/>
              <a:buChar char="-"/>
            </a:pPr>
            <a:endParaRPr lang="ca-ES" sz="2000" b="1" strike="noStrike" spc="-1" dirty="0">
              <a:solidFill>
                <a:srgbClr val="000000"/>
              </a:solidFill>
              <a:uFill>
                <a:solidFill>
                  <a:srgbClr val="FFFFFF"/>
                </a:solidFill>
              </a:uFill>
              <a:latin typeface="Arial"/>
            </a:endParaRPr>
          </a:p>
          <a:p>
            <a:pPr algn="just">
              <a:lnSpc>
                <a:spcPct val="100000"/>
              </a:lnSpc>
            </a:pPr>
            <a:endParaRPr lang="ca-ES" sz="2000" b="0" strike="noStrike" spc="-1" dirty="0">
              <a:solidFill>
                <a:srgbClr val="000000"/>
              </a:solidFill>
              <a:uFill>
                <a:solidFill>
                  <a:srgbClr val="FFFFFF"/>
                </a:solidFill>
              </a:uFill>
              <a:latin typeface="Arial"/>
            </a:endParaRPr>
          </a:p>
          <a:p>
            <a:pPr algn="just">
              <a:lnSpc>
                <a:spcPct val="100000"/>
              </a:lnSpc>
            </a:pPr>
            <a:endParaRPr lang="ca-ES" sz="2000" b="0" strike="noStrike" spc="-1" dirty="0">
              <a:solidFill>
                <a:srgbClr val="000000"/>
              </a:solidFill>
              <a:uFill>
                <a:solidFill>
                  <a:srgbClr val="FFFFFF"/>
                </a:solidFill>
              </a:uFill>
              <a:latin typeface="Arial"/>
            </a:endParaRPr>
          </a:p>
          <a:p>
            <a:pPr algn="just">
              <a:lnSpc>
                <a:spcPct val="100000"/>
              </a:lnSpc>
            </a:pPr>
            <a:endParaRPr lang="ca-ES" sz="2000" b="0" strike="noStrike" spc="-1" dirty="0">
              <a:solidFill>
                <a:srgbClr val="000000"/>
              </a:solidFill>
              <a:uFill>
                <a:solidFill>
                  <a:srgbClr val="FFFFFF"/>
                </a:solidFill>
              </a:uFill>
              <a:latin typeface="Arial"/>
            </a:endParaRPr>
          </a:p>
        </p:txBody>
      </p:sp>
      <p:pic>
        <p:nvPicPr>
          <p:cNvPr id="3" name="Imagen 2">
            <a:extLst>
              <a:ext uri="{FF2B5EF4-FFF2-40B4-BE49-F238E27FC236}">
                <a16:creationId xmlns:a16="http://schemas.microsoft.com/office/drawing/2014/main" id="{35650C8C-1CE8-4072-A319-FF1A7D660D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494" y="4989737"/>
            <a:ext cx="2569937" cy="2569937"/>
          </a:xfrm>
          <a:prstGeom prst="rect">
            <a:avLst/>
          </a:prstGeom>
        </p:spPr>
      </p:pic>
    </p:spTree>
    <p:extLst>
      <p:ext uri="{BB962C8B-B14F-4D97-AF65-F5344CB8AC3E}">
        <p14:creationId xmlns:p14="http://schemas.microsoft.com/office/powerpoint/2010/main" val="11394957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CustomShape 1"/>
          <p:cNvSpPr/>
          <p:nvPr/>
        </p:nvSpPr>
        <p:spPr>
          <a:xfrm>
            <a:off x="504000" y="263520"/>
            <a:ext cx="9070200" cy="7294680"/>
          </a:xfrm>
          <a:prstGeom prst="rect">
            <a:avLst/>
          </a:prstGeom>
          <a:solidFill>
            <a:schemeClr val="accent1">
              <a:lumMod val="40000"/>
              <a:lumOff val="60000"/>
            </a:schemeClr>
          </a:solidFill>
          <a:ln>
            <a:noFill/>
          </a:ln>
        </p:spPr>
        <p:style>
          <a:lnRef idx="0">
            <a:scrgbClr r="0" g="0" b="0"/>
          </a:lnRef>
          <a:fillRef idx="0">
            <a:scrgbClr r="0" g="0" b="0"/>
          </a:fillRef>
          <a:effectRef idx="0">
            <a:scrgbClr r="0" g="0" b="0"/>
          </a:effectRef>
          <a:fontRef idx="minor"/>
        </p:style>
        <p:txBody>
          <a:bodyPr lIns="0" tIns="0" rIns="0" bIns="0"/>
          <a:lstStyle/>
          <a:p>
            <a:pPr>
              <a:lnSpc>
                <a:spcPct val="100000"/>
              </a:lnSpc>
            </a:pPr>
            <a:r>
              <a:rPr lang="ca-ES" sz="2000" b="0" strike="noStrike" spc="-1" dirty="0">
                <a:solidFill>
                  <a:srgbClr val="000000"/>
                </a:solidFill>
                <a:uFill>
                  <a:solidFill>
                    <a:srgbClr val="FFFFFF"/>
                  </a:solidFill>
                </a:uFill>
                <a:latin typeface="Arial"/>
                <a:ea typeface="DejaVu Sans"/>
              </a:rPr>
              <a:t>El trasplantament d’òrgans és una teràpia molt útil que ha permès allargar i millorar la qualitat de vida de moltes persones . </a:t>
            </a:r>
          </a:p>
          <a:p>
            <a:pPr>
              <a:lnSpc>
                <a:spcPct val="100000"/>
              </a:lnSpc>
            </a:pPr>
            <a:endParaRPr lang="ca-ES" sz="2000" b="0" strike="noStrike" spc="-1" dirty="0">
              <a:solidFill>
                <a:srgbClr val="000000"/>
              </a:solidFill>
              <a:uFill>
                <a:solidFill>
                  <a:srgbClr val="FFFFFF"/>
                </a:solidFill>
              </a:uFill>
              <a:latin typeface="Arial"/>
              <a:ea typeface="DejaVu Sans"/>
            </a:endParaRPr>
          </a:p>
          <a:p>
            <a:pPr>
              <a:lnSpc>
                <a:spcPct val="100000"/>
              </a:lnSpc>
            </a:pPr>
            <a:r>
              <a:rPr lang="ca-ES" sz="2000" b="0" strike="noStrike" spc="-1" dirty="0">
                <a:solidFill>
                  <a:srgbClr val="000000"/>
                </a:solidFill>
                <a:uFill>
                  <a:solidFill>
                    <a:srgbClr val="FFFFFF"/>
                  </a:solidFill>
                </a:uFill>
                <a:latin typeface="Arial"/>
                <a:ea typeface="DejaVu Sans"/>
              </a:rPr>
              <a:t>Tanmateix, ha d’afrontar </a:t>
            </a:r>
            <a:r>
              <a:rPr lang="ca-ES" sz="2000" b="1" strike="noStrike" spc="-1" dirty="0">
                <a:solidFill>
                  <a:srgbClr val="000000"/>
                </a:solidFill>
                <a:uFill>
                  <a:solidFill>
                    <a:srgbClr val="FFFFFF"/>
                  </a:solidFill>
                </a:uFill>
                <a:latin typeface="Arial"/>
                <a:ea typeface="DejaVu Sans"/>
              </a:rPr>
              <a:t>un problema de difícil resolució, l’escassetat d’òrgans, fet que provoca llargues llistes d’espera i la impossibilitat de trobar l’òrgan adequat per a alguns pacients, que acaben morint.</a:t>
            </a:r>
          </a:p>
          <a:p>
            <a:pPr>
              <a:lnSpc>
                <a:spcPct val="100000"/>
              </a:lnSpc>
            </a:pPr>
            <a:endParaRPr lang="ca-ES" sz="2000" b="0" strike="noStrike" spc="-1" dirty="0">
              <a:solidFill>
                <a:srgbClr val="000000"/>
              </a:solidFill>
              <a:uFill>
                <a:solidFill>
                  <a:srgbClr val="FFFFFF"/>
                </a:solidFill>
              </a:uFill>
              <a:latin typeface="Arial"/>
            </a:endParaRPr>
          </a:p>
          <a:p>
            <a:pPr>
              <a:lnSpc>
                <a:spcPct val="100000"/>
              </a:lnSpc>
            </a:pPr>
            <a:r>
              <a:rPr lang="ca-ES" sz="2000" b="0" strike="noStrike" spc="-1" dirty="0">
                <a:solidFill>
                  <a:srgbClr val="000000"/>
                </a:solidFill>
                <a:uFill>
                  <a:solidFill>
                    <a:srgbClr val="FFFFFF"/>
                  </a:solidFill>
                </a:uFill>
                <a:latin typeface="Arial"/>
                <a:ea typeface="DejaVu Sans"/>
              </a:rPr>
              <a:t>Una alternativa que s’està assajant són els </a:t>
            </a:r>
            <a:r>
              <a:rPr lang="ca-ES" sz="2000" b="1" strike="noStrike" spc="-1" dirty="0" err="1">
                <a:solidFill>
                  <a:srgbClr val="000000"/>
                </a:solidFill>
                <a:uFill>
                  <a:solidFill>
                    <a:srgbClr val="FFFFFF"/>
                  </a:solidFill>
                </a:uFill>
                <a:latin typeface="Arial"/>
                <a:ea typeface="DejaVu Sans"/>
              </a:rPr>
              <a:t>xenotrasplantaments</a:t>
            </a:r>
            <a:r>
              <a:rPr lang="ca-ES" sz="2000" b="0" strike="noStrike" spc="-1" dirty="0">
                <a:solidFill>
                  <a:srgbClr val="000000"/>
                </a:solidFill>
                <a:uFill>
                  <a:solidFill>
                    <a:srgbClr val="FFFFFF"/>
                  </a:solidFill>
                </a:uFill>
                <a:latin typeface="Arial"/>
                <a:ea typeface="DejaVu Sans"/>
              </a:rPr>
              <a:t> </a:t>
            </a:r>
            <a:r>
              <a:rPr lang="ca-ES" sz="2000" b="1" strike="noStrike" spc="-1" dirty="0">
                <a:solidFill>
                  <a:srgbClr val="002060"/>
                </a:solidFill>
                <a:uFill>
                  <a:solidFill>
                    <a:srgbClr val="FFFFFF"/>
                  </a:solidFill>
                </a:uFill>
                <a:latin typeface="Arial"/>
                <a:ea typeface="DejaVu Sans"/>
              </a:rPr>
              <a:t>(trasplantaments entre organismes que pertanyen a dues espècies animals diferents). Ex: Trasplantament de cor de porc. </a:t>
            </a:r>
          </a:p>
          <a:p>
            <a:pPr>
              <a:lnSpc>
                <a:spcPct val="100000"/>
              </a:lnSpc>
            </a:pPr>
            <a:endParaRPr lang="ca-ES" sz="2000" b="0" strike="noStrike" spc="-1" dirty="0">
              <a:solidFill>
                <a:srgbClr val="000000"/>
              </a:solidFill>
              <a:uFill>
                <a:solidFill>
                  <a:srgbClr val="FFFFFF"/>
                </a:solidFill>
              </a:uFill>
              <a:latin typeface="Arial"/>
            </a:endParaRPr>
          </a:p>
          <a:p>
            <a:pPr>
              <a:lnSpc>
                <a:spcPct val="100000"/>
              </a:lnSpc>
            </a:pPr>
            <a:r>
              <a:rPr lang="ca-ES" sz="2000" b="0" strike="noStrike" spc="-1" dirty="0">
                <a:solidFill>
                  <a:srgbClr val="000000"/>
                </a:solidFill>
                <a:uFill>
                  <a:solidFill>
                    <a:srgbClr val="FFFFFF"/>
                  </a:solidFill>
                </a:uFill>
                <a:latin typeface="Arial"/>
                <a:ea typeface="DejaVu Sans"/>
              </a:rPr>
              <a:t>Però hi ha un problema:</a:t>
            </a:r>
            <a:r>
              <a:rPr lang="ca-ES" sz="2000" b="0" strike="noStrike" spc="-1" dirty="0">
                <a:solidFill>
                  <a:srgbClr val="FF0000"/>
                </a:solidFill>
                <a:uFill>
                  <a:solidFill>
                    <a:srgbClr val="FFFFFF"/>
                  </a:solidFill>
                </a:uFill>
                <a:latin typeface="Arial"/>
                <a:ea typeface="DejaVu Sans"/>
              </a:rPr>
              <a:t> </a:t>
            </a:r>
            <a:r>
              <a:rPr lang="ca-ES" sz="2000" b="1" strike="noStrike" spc="-1" dirty="0">
                <a:solidFill>
                  <a:srgbClr val="FF0000"/>
                </a:solidFill>
                <a:uFill>
                  <a:solidFill>
                    <a:srgbClr val="FFFFFF"/>
                  </a:solidFill>
                </a:uFill>
                <a:latin typeface="Arial"/>
                <a:ea typeface="DejaVu Sans"/>
              </a:rPr>
              <a:t>el rebuig immunològic</a:t>
            </a:r>
            <a:r>
              <a:rPr lang="ca-ES" sz="2000" b="0" strike="noStrike" spc="-1" dirty="0">
                <a:solidFill>
                  <a:srgbClr val="000000"/>
                </a:solidFill>
                <a:uFill>
                  <a:solidFill>
                    <a:srgbClr val="FFFFFF"/>
                  </a:solidFill>
                </a:uFill>
                <a:latin typeface="Arial"/>
                <a:ea typeface="DejaVu Sans"/>
              </a:rPr>
              <a:t>. </a:t>
            </a:r>
            <a:r>
              <a:rPr lang="ca-ES" sz="2000" b="1" strike="noStrike" spc="-1" dirty="0">
                <a:solidFill>
                  <a:srgbClr val="000000"/>
                </a:solidFill>
                <a:uFill>
                  <a:solidFill>
                    <a:srgbClr val="FFFFFF"/>
                  </a:solidFill>
                </a:uFill>
                <a:latin typeface="Arial"/>
                <a:ea typeface="DejaVu Sans"/>
              </a:rPr>
              <a:t>El rebuig es deu quan el cos del pacient detecta unes molècules proteiques: els antígens d’histocompatibilitat, que es troben a la superfície de les cèl·lules. </a:t>
            </a:r>
            <a:r>
              <a:rPr lang="ca-ES" sz="2000" b="1" strike="noStrike" spc="-1" dirty="0">
                <a:solidFill>
                  <a:srgbClr val="002060"/>
                </a:solidFill>
                <a:uFill>
                  <a:solidFill>
                    <a:srgbClr val="FFFFFF"/>
                  </a:solidFill>
                </a:uFill>
                <a:latin typeface="Arial"/>
                <a:ea typeface="DejaVu Sans"/>
              </a:rPr>
              <a:t>Com que els antígens d’histocompatibilitat de les cèl·lules del porc són diferents als nostres es produeix el rebuig.</a:t>
            </a:r>
          </a:p>
          <a:p>
            <a:pPr>
              <a:lnSpc>
                <a:spcPct val="100000"/>
              </a:lnSpc>
            </a:pPr>
            <a:endParaRPr lang="ca-ES" sz="2000" b="1" strike="noStrike" spc="-1" dirty="0">
              <a:solidFill>
                <a:srgbClr val="002060"/>
              </a:solidFill>
              <a:uFill>
                <a:solidFill>
                  <a:srgbClr val="FFFFFF"/>
                </a:solidFill>
              </a:uFill>
              <a:latin typeface="Arial"/>
            </a:endParaRPr>
          </a:p>
          <a:p>
            <a:pPr>
              <a:lnSpc>
                <a:spcPct val="100000"/>
              </a:lnSpc>
            </a:pPr>
            <a:r>
              <a:rPr lang="ca-ES" sz="2000" b="1" strike="noStrike" spc="-1" dirty="0">
                <a:solidFill>
                  <a:srgbClr val="000000"/>
                </a:solidFill>
                <a:uFill>
                  <a:solidFill>
                    <a:srgbClr val="FFFFFF"/>
                  </a:solidFill>
                </a:uFill>
                <a:latin typeface="Arial"/>
                <a:ea typeface="DejaVu Sans"/>
              </a:rPr>
              <a:t>Per fer possibles els </a:t>
            </a:r>
            <a:r>
              <a:rPr lang="ca-ES" sz="2000" b="1" strike="noStrike" spc="-1" dirty="0" err="1">
                <a:solidFill>
                  <a:srgbClr val="000000"/>
                </a:solidFill>
                <a:uFill>
                  <a:solidFill>
                    <a:srgbClr val="FFFFFF"/>
                  </a:solidFill>
                </a:uFill>
                <a:latin typeface="Arial"/>
                <a:ea typeface="DejaVu Sans"/>
              </a:rPr>
              <a:t>xenotrasplantaments</a:t>
            </a:r>
            <a:r>
              <a:rPr lang="ca-ES" sz="2000" b="1" strike="noStrike" spc="-1" dirty="0">
                <a:solidFill>
                  <a:srgbClr val="000000"/>
                </a:solidFill>
                <a:uFill>
                  <a:solidFill>
                    <a:srgbClr val="FFFFFF"/>
                  </a:solidFill>
                </a:uFill>
                <a:latin typeface="Arial"/>
                <a:ea typeface="DejaVu Sans"/>
              </a:rPr>
              <a:t> d’òrgans procedents d’altres espècies, </a:t>
            </a:r>
            <a:r>
              <a:rPr lang="ca-ES" sz="2000" b="1" strike="noStrike" spc="-1" dirty="0">
                <a:solidFill>
                  <a:srgbClr val="002060"/>
                </a:solidFill>
                <a:uFill>
                  <a:solidFill>
                    <a:srgbClr val="FFFFFF"/>
                  </a:solidFill>
                </a:uFill>
                <a:latin typeface="Arial"/>
                <a:ea typeface="DejaVu Sans"/>
              </a:rPr>
              <a:t>cal generar porcs transgènics </a:t>
            </a:r>
            <a:r>
              <a:rPr lang="ca-ES" sz="2000" b="1" strike="noStrike" spc="-1" dirty="0">
                <a:solidFill>
                  <a:srgbClr val="000000"/>
                </a:solidFill>
                <a:uFill>
                  <a:solidFill>
                    <a:srgbClr val="FFFFFF"/>
                  </a:solidFill>
                </a:uFill>
                <a:latin typeface="Arial"/>
                <a:ea typeface="DejaVu Sans"/>
              </a:rPr>
              <a:t>als quals s’hagi suprimit els antígens d’histocompatibilitat per tal que el sistema immunitari del pacient no els pugui reconèixer com a forans.</a:t>
            </a:r>
            <a:endParaRPr lang="ca-ES" sz="2000" b="1" strike="noStrike" spc="-1" dirty="0">
              <a:solidFill>
                <a:srgbClr val="000000"/>
              </a:solidFill>
              <a:uFill>
                <a:solidFill>
                  <a:srgbClr val="FFFFFF"/>
                </a:solidFill>
              </a:uFill>
              <a:latin typeface="Arial"/>
            </a:endParaRPr>
          </a:p>
          <a:p>
            <a:pPr>
              <a:lnSpc>
                <a:spcPct val="100000"/>
              </a:lnSpc>
            </a:pPr>
            <a:endParaRPr lang="ca-ES" sz="2000" b="0" strike="noStrike" spc="-1" dirty="0">
              <a:solidFill>
                <a:srgbClr val="000000"/>
              </a:solidFill>
              <a:uFill>
                <a:solidFill>
                  <a:srgbClr val="FFFFFF"/>
                </a:solidFill>
              </a:uFill>
              <a:latin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CustomShape 1"/>
          <p:cNvSpPr/>
          <p:nvPr/>
        </p:nvSpPr>
        <p:spPr>
          <a:xfrm>
            <a:off x="504000" y="301320"/>
            <a:ext cx="9070200" cy="1260720"/>
          </a:xfrm>
          <a:prstGeom prst="rect">
            <a:avLst/>
          </a:prstGeom>
          <a:noFill/>
          <a:ln>
            <a:noFill/>
          </a:ln>
        </p:spPr>
        <p:style>
          <a:lnRef idx="0">
            <a:scrgbClr r="0" g="0" b="0"/>
          </a:lnRef>
          <a:fillRef idx="0">
            <a:scrgbClr r="0" g="0" b="0"/>
          </a:fillRef>
          <a:effectRef idx="0">
            <a:scrgbClr r="0" g="0" b="0"/>
          </a:effectRef>
          <a:fontRef idx="minor"/>
        </p:style>
      </p:sp>
      <p:sp>
        <p:nvSpPr>
          <p:cNvPr id="51" name="CustomShape 2"/>
          <p:cNvSpPr/>
          <p:nvPr/>
        </p:nvSpPr>
        <p:spPr>
          <a:xfrm>
            <a:off x="504000" y="504000"/>
            <a:ext cx="9070200" cy="6839640"/>
          </a:xfrm>
          <a:prstGeom prst="rect">
            <a:avLst/>
          </a:prstGeom>
          <a:solidFill>
            <a:srgbClr val="CFE7F5"/>
          </a:solidFill>
          <a:ln>
            <a:noFill/>
          </a:ln>
        </p:spPr>
        <p:style>
          <a:lnRef idx="0">
            <a:scrgbClr r="0" g="0" b="0"/>
          </a:lnRef>
          <a:fillRef idx="0">
            <a:scrgbClr r="0" g="0" b="0"/>
          </a:fillRef>
          <a:effectRef idx="0">
            <a:scrgbClr r="0" g="0" b="0"/>
          </a:effectRef>
          <a:fontRef idx="minor"/>
        </p:style>
        <p:txBody>
          <a:bodyPr lIns="0" tIns="0" rIns="0" bIns="0"/>
          <a:lstStyle/>
          <a:p>
            <a:pPr marL="432000" indent="-322920" algn="just">
              <a:lnSpc>
                <a:spcPct val="100000"/>
              </a:lnSpc>
              <a:buClr>
                <a:srgbClr val="000000"/>
              </a:buClr>
              <a:buSzPct val="45000"/>
              <a:buFont typeface="Wingdings" charset="2"/>
              <a:buChar char=""/>
            </a:pPr>
            <a:r>
              <a:rPr lang="ca-ES" sz="2000" b="0" strike="noStrike" spc="-1">
                <a:solidFill>
                  <a:srgbClr val="000000"/>
                </a:solidFill>
                <a:uFill>
                  <a:solidFill>
                    <a:srgbClr val="FFFFFF"/>
                  </a:solidFill>
                </a:uFill>
                <a:latin typeface="Arial"/>
                <a:ea typeface="DejaVu Sans"/>
              </a:rPr>
              <a:t> </a:t>
            </a:r>
            <a:endParaRPr lang="ca-ES" sz="2000" b="0" strike="noStrike" spc="-1">
              <a:solidFill>
                <a:srgbClr val="000000"/>
              </a:solidFill>
              <a:uFill>
                <a:solidFill>
                  <a:srgbClr val="FFFFFF"/>
                </a:solidFill>
              </a:uFill>
              <a:latin typeface="Arial"/>
            </a:endParaRPr>
          </a:p>
          <a:p>
            <a:pPr marL="432000" indent="-322920" algn="just">
              <a:lnSpc>
                <a:spcPct val="100000"/>
              </a:lnSpc>
              <a:buClr>
                <a:srgbClr val="000000"/>
              </a:buClr>
              <a:buSzPct val="45000"/>
              <a:buFont typeface="Wingdings" charset="2"/>
              <a:buChar char=""/>
            </a:pPr>
            <a:r>
              <a:rPr lang="ca-ES" sz="2000" b="0" strike="noStrike" spc="-1">
                <a:solidFill>
                  <a:srgbClr val="FF0000"/>
                </a:solidFill>
                <a:uFill>
                  <a:solidFill>
                    <a:srgbClr val="FFFFFF"/>
                  </a:solidFill>
                </a:uFill>
                <a:latin typeface="Arial"/>
                <a:ea typeface="DejaVu Sans"/>
              </a:rPr>
              <a:t>Però, què és la biotecnologia, i per què serveix? </a:t>
            </a:r>
            <a:endParaRPr lang="ca-ES" sz="2000" b="0" strike="noStrike" spc="-1">
              <a:solidFill>
                <a:srgbClr val="000000"/>
              </a:solidFill>
              <a:uFill>
                <a:solidFill>
                  <a:srgbClr val="FFFFFF"/>
                </a:solidFill>
              </a:uFill>
              <a:latin typeface="Arial"/>
            </a:endParaRPr>
          </a:p>
          <a:p>
            <a:pPr marL="432000" indent="-322920" algn="just">
              <a:lnSpc>
                <a:spcPct val="100000"/>
              </a:lnSpc>
              <a:buClr>
                <a:srgbClr val="000000"/>
              </a:buClr>
              <a:buSzPct val="45000"/>
              <a:buFont typeface="Wingdings" charset="2"/>
              <a:buChar char=""/>
            </a:pPr>
            <a:r>
              <a:rPr lang="ca-ES" sz="2000" b="0" strike="noStrike" spc="-1">
                <a:solidFill>
                  <a:srgbClr val="000000"/>
                </a:solidFill>
                <a:uFill>
                  <a:solidFill>
                    <a:srgbClr val="FFFFFF"/>
                  </a:solidFill>
                </a:uFill>
                <a:latin typeface="Arial"/>
                <a:ea typeface="DejaVu Sans"/>
              </a:rPr>
              <a:t> </a:t>
            </a:r>
            <a:endParaRPr lang="ca-ES" sz="2000" b="0" strike="noStrike" spc="-1">
              <a:solidFill>
                <a:srgbClr val="000000"/>
              </a:solidFill>
              <a:uFill>
                <a:solidFill>
                  <a:srgbClr val="FFFFFF"/>
                </a:solidFill>
              </a:uFill>
              <a:latin typeface="Arial"/>
            </a:endParaRPr>
          </a:p>
          <a:p>
            <a:pPr marL="432000" indent="-322920" algn="just">
              <a:lnSpc>
                <a:spcPct val="100000"/>
              </a:lnSpc>
              <a:buClr>
                <a:srgbClr val="000000"/>
              </a:buClr>
              <a:buSzPct val="45000"/>
              <a:buFont typeface="Wingdings" charset="2"/>
              <a:buChar char=""/>
            </a:pPr>
            <a:r>
              <a:rPr lang="ca-ES" sz="2000" b="1" strike="noStrike" spc="-1">
                <a:solidFill>
                  <a:srgbClr val="000000"/>
                </a:solidFill>
                <a:uFill>
                  <a:solidFill>
                    <a:srgbClr val="FFFFFF"/>
                  </a:solidFill>
                </a:uFill>
                <a:latin typeface="Arial"/>
                <a:ea typeface="DejaVu Sans"/>
              </a:rPr>
              <a:t>És quelcom realment nou? </a:t>
            </a:r>
            <a:endParaRPr lang="ca-ES" sz="2000" b="0" strike="noStrike" spc="-1">
              <a:solidFill>
                <a:srgbClr val="000000"/>
              </a:solidFill>
              <a:uFill>
                <a:solidFill>
                  <a:srgbClr val="FFFFFF"/>
                </a:solidFill>
              </a:uFill>
              <a:latin typeface="Arial"/>
            </a:endParaRPr>
          </a:p>
          <a:p>
            <a:pPr marL="432000" indent="-322920" algn="just">
              <a:lnSpc>
                <a:spcPct val="100000"/>
              </a:lnSpc>
              <a:buClr>
                <a:srgbClr val="000000"/>
              </a:buClr>
              <a:buSzPct val="45000"/>
              <a:buFont typeface="Wingdings" charset="2"/>
              <a:buChar char=""/>
            </a:pPr>
            <a:endParaRPr lang="ca-ES" sz="2000" b="0" strike="noStrike" spc="-1">
              <a:solidFill>
                <a:srgbClr val="000000"/>
              </a:solidFill>
              <a:uFill>
                <a:solidFill>
                  <a:srgbClr val="FFFFFF"/>
                </a:solidFill>
              </a:uFill>
              <a:latin typeface="Arial"/>
            </a:endParaRPr>
          </a:p>
          <a:p>
            <a:pPr marL="432000" indent="-322920" algn="just">
              <a:lnSpc>
                <a:spcPct val="100000"/>
              </a:lnSpc>
              <a:buClr>
                <a:srgbClr val="000000"/>
              </a:buClr>
              <a:buSzPct val="45000"/>
              <a:buFont typeface="Wingdings" charset="2"/>
              <a:buChar char=""/>
            </a:pPr>
            <a:r>
              <a:rPr lang="ca-ES" sz="2000" b="0" strike="noStrike" spc="-1">
                <a:solidFill>
                  <a:srgbClr val="FF0000"/>
                </a:solidFill>
                <a:uFill>
                  <a:solidFill>
                    <a:srgbClr val="FFFFFF"/>
                  </a:solidFill>
                </a:uFill>
                <a:latin typeface="Arial"/>
                <a:ea typeface="DejaVu Sans"/>
              </a:rPr>
              <a:t>Com contribueixen els organismes transgènics a buscar i desenvolupar nous tractament mèdics?</a:t>
            </a:r>
            <a:endParaRPr lang="ca-ES" sz="2000" b="0" strike="noStrike" spc="-1">
              <a:solidFill>
                <a:srgbClr val="000000"/>
              </a:solidFill>
              <a:uFill>
                <a:solidFill>
                  <a:srgbClr val="FFFFFF"/>
                </a:solidFill>
              </a:uFill>
              <a:latin typeface="Arial"/>
            </a:endParaRPr>
          </a:p>
          <a:p>
            <a:pPr marL="432000" indent="-322920" algn="just">
              <a:lnSpc>
                <a:spcPct val="100000"/>
              </a:lnSpc>
              <a:buClr>
                <a:srgbClr val="000000"/>
              </a:buClr>
              <a:buSzPct val="45000"/>
              <a:buFont typeface="Wingdings" charset="2"/>
              <a:buChar char=""/>
            </a:pPr>
            <a:endParaRPr lang="ca-ES" sz="2000" b="0" strike="noStrike" spc="-1">
              <a:solidFill>
                <a:srgbClr val="000000"/>
              </a:solidFill>
              <a:uFill>
                <a:solidFill>
                  <a:srgbClr val="FFFFFF"/>
                </a:solidFill>
              </a:uFill>
              <a:latin typeface="Arial"/>
            </a:endParaRPr>
          </a:p>
          <a:p>
            <a:pPr marL="432000" indent="-322920" algn="just">
              <a:lnSpc>
                <a:spcPct val="100000"/>
              </a:lnSpc>
              <a:buClr>
                <a:srgbClr val="000000"/>
              </a:buClr>
              <a:buSzPct val="45000"/>
              <a:buFont typeface="Wingdings" charset="2"/>
              <a:buChar char=""/>
            </a:pPr>
            <a:r>
              <a:rPr lang="ca-ES" sz="2000" b="1" strike="noStrike" spc="-1">
                <a:solidFill>
                  <a:srgbClr val="000000"/>
                </a:solidFill>
                <a:uFill>
                  <a:solidFill>
                    <a:srgbClr val="FFFFFF"/>
                  </a:solidFill>
                </a:uFill>
                <a:latin typeface="Arial"/>
                <a:ea typeface="DejaVu Sans"/>
              </a:rPr>
              <a:t>És segur consumir organismes transgènics?</a:t>
            </a:r>
            <a:r>
              <a:rPr lang="ca-ES" sz="2000" b="0" strike="noStrike" spc="-1">
                <a:solidFill>
                  <a:srgbClr val="000000"/>
                </a:solidFill>
                <a:uFill>
                  <a:solidFill>
                    <a:srgbClr val="FFFFFF"/>
                  </a:solidFill>
                </a:uFill>
                <a:latin typeface="Arial"/>
                <a:ea typeface="DejaVu Sans"/>
              </a:rPr>
              <a:t> </a:t>
            </a:r>
            <a:endParaRPr lang="ca-ES" sz="2000" b="0" strike="noStrike" spc="-1">
              <a:solidFill>
                <a:srgbClr val="000000"/>
              </a:solidFill>
              <a:uFill>
                <a:solidFill>
                  <a:srgbClr val="FFFFFF"/>
                </a:solidFill>
              </a:uFill>
              <a:latin typeface="Arial"/>
            </a:endParaRPr>
          </a:p>
          <a:p>
            <a:pPr marL="432000" indent="-322920" algn="just">
              <a:lnSpc>
                <a:spcPct val="100000"/>
              </a:lnSpc>
              <a:buClr>
                <a:srgbClr val="000000"/>
              </a:buClr>
              <a:buSzPct val="45000"/>
              <a:buFont typeface="Wingdings" charset="2"/>
              <a:buChar char=""/>
            </a:pPr>
            <a:endParaRPr lang="ca-ES" sz="2000" b="0" strike="noStrike" spc="-1">
              <a:solidFill>
                <a:srgbClr val="000000"/>
              </a:solidFill>
              <a:uFill>
                <a:solidFill>
                  <a:srgbClr val="FFFFFF"/>
                </a:solidFill>
              </a:uFill>
              <a:latin typeface="Arial"/>
            </a:endParaRPr>
          </a:p>
          <a:p>
            <a:pPr marL="432000" indent="-322920" algn="just">
              <a:lnSpc>
                <a:spcPct val="100000"/>
              </a:lnSpc>
              <a:buClr>
                <a:srgbClr val="000000"/>
              </a:buClr>
              <a:buSzPct val="45000"/>
              <a:buFont typeface="Wingdings" charset="2"/>
              <a:buChar char=""/>
            </a:pPr>
            <a:r>
              <a:rPr lang="ca-ES" sz="2000" b="0" strike="noStrike" spc="-1">
                <a:solidFill>
                  <a:srgbClr val="FF0000"/>
                </a:solidFill>
                <a:uFill>
                  <a:solidFill>
                    <a:srgbClr val="FFFFFF"/>
                  </a:solidFill>
                </a:uFill>
                <a:latin typeface="Arial"/>
                <a:ea typeface="DejaVu Sans"/>
              </a:rPr>
              <a:t>Quines conseqüències mediambientals té conrear-los? </a:t>
            </a:r>
            <a:endParaRPr lang="ca-ES" sz="2000" b="0" strike="noStrike" spc="-1">
              <a:solidFill>
                <a:srgbClr val="000000"/>
              </a:solidFill>
              <a:uFill>
                <a:solidFill>
                  <a:srgbClr val="FFFFFF"/>
                </a:solidFill>
              </a:uFill>
              <a:latin typeface="Arial"/>
            </a:endParaRPr>
          </a:p>
          <a:p>
            <a:pPr marL="432000" indent="-322920" algn="just">
              <a:lnSpc>
                <a:spcPct val="100000"/>
              </a:lnSpc>
              <a:buClr>
                <a:srgbClr val="000000"/>
              </a:buClr>
              <a:buSzPct val="45000"/>
              <a:buFont typeface="Wingdings" charset="2"/>
              <a:buChar char=""/>
            </a:pPr>
            <a:endParaRPr lang="ca-ES" sz="2000" b="0" strike="noStrike" spc="-1">
              <a:solidFill>
                <a:srgbClr val="000000"/>
              </a:solidFill>
              <a:uFill>
                <a:solidFill>
                  <a:srgbClr val="FFFFFF"/>
                </a:solidFill>
              </a:uFill>
              <a:latin typeface="Arial"/>
            </a:endParaRPr>
          </a:p>
          <a:p>
            <a:pPr marL="432000" indent="-322920" algn="just">
              <a:lnSpc>
                <a:spcPct val="100000"/>
              </a:lnSpc>
              <a:buClr>
                <a:srgbClr val="000000"/>
              </a:buClr>
              <a:buSzPct val="45000"/>
              <a:buFont typeface="Wingdings" charset="2"/>
              <a:buChar char=""/>
            </a:pPr>
            <a:r>
              <a:rPr lang="ca-ES" sz="2000" b="1" strike="noStrike" spc="-1">
                <a:solidFill>
                  <a:srgbClr val="000000"/>
                </a:solidFill>
                <a:uFill>
                  <a:solidFill>
                    <a:srgbClr val="FFFFFF"/>
                  </a:solidFill>
                </a:uFill>
                <a:latin typeface="Arial"/>
                <a:ea typeface="DejaVu Sans"/>
              </a:rPr>
              <a:t>Els aliments transgènics són substancialment diferents dels seus equivalents no transgènics? </a:t>
            </a:r>
            <a:endParaRPr lang="ca-ES" sz="2000" b="0" strike="noStrike" spc="-1">
              <a:solidFill>
                <a:srgbClr val="000000"/>
              </a:solidFill>
              <a:uFill>
                <a:solidFill>
                  <a:srgbClr val="FFFFFF"/>
                </a:solidFill>
              </a:uFill>
              <a:latin typeface="Arial"/>
            </a:endParaRPr>
          </a:p>
          <a:p>
            <a:pPr marL="432000" indent="-322920" algn="just">
              <a:lnSpc>
                <a:spcPct val="100000"/>
              </a:lnSpc>
              <a:buClr>
                <a:srgbClr val="000000"/>
              </a:buClr>
              <a:buSzPct val="45000"/>
              <a:buFont typeface="Wingdings" charset="2"/>
              <a:buChar char=""/>
            </a:pPr>
            <a:r>
              <a:rPr lang="ca-ES" sz="2000" b="0" strike="noStrike" spc="-1">
                <a:solidFill>
                  <a:srgbClr val="000000"/>
                </a:solidFill>
                <a:uFill>
                  <a:solidFill>
                    <a:srgbClr val="FFFFFF"/>
                  </a:solidFill>
                </a:uFill>
                <a:latin typeface="Arial"/>
                <a:ea typeface="DejaVu Sans"/>
              </a:rPr>
              <a:t> </a:t>
            </a:r>
            <a:endParaRPr lang="ca-ES" sz="2000" b="0" strike="noStrike" spc="-1">
              <a:solidFill>
                <a:srgbClr val="000000"/>
              </a:solidFill>
              <a:uFill>
                <a:solidFill>
                  <a:srgbClr val="FFFFFF"/>
                </a:solidFill>
              </a:uFill>
              <a:latin typeface="Arial"/>
            </a:endParaRPr>
          </a:p>
          <a:p>
            <a:pPr marL="432000" indent="-322920" algn="just">
              <a:lnSpc>
                <a:spcPct val="100000"/>
              </a:lnSpc>
              <a:buClr>
                <a:srgbClr val="000000"/>
              </a:buClr>
              <a:buSzPct val="45000"/>
              <a:buFont typeface="Wingdings" charset="2"/>
              <a:buChar char=""/>
            </a:pPr>
            <a:r>
              <a:rPr lang="ca-ES" sz="2000" b="0" strike="noStrike" spc="-1">
                <a:solidFill>
                  <a:srgbClr val="FF0000"/>
                </a:solidFill>
                <a:uFill>
                  <a:solidFill>
                    <a:srgbClr val="FFFFFF"/>
                  </a:solidFill>
                </a:uFill>
                <a:latin typeface="Arial"/>
                <a:ea typeface="DejaVu Sans"/>
              </a:rPr>
              <a:t>Quines implicacions econòmiques i socials té la recerca biotecnològica?</a:t>
            </a:r>
            <a:endParaRPr lang="ca-ES" sz="2000" b="0" strike="noStrike" spc="-1">
              <a:solidFill>
                <a:srgbClr val="000000"/>
              </a:solidFill>
              <a:uFill>
                <a:solidFill>
                  <a:srgbClr val="FFFFFF"/>
                </a:solidFill>
              </a:uFill>
              <a:latin typeface="Arial"/>
            </a:endParaRPr>
          </a:p>
          <a:p>
            <a:pPr marL="432000" indent="-322920" algn="just">
              <a:lnSpc>
                <a:spcPct val="100000"/>
              </a:lnSpc>
              <a:buClr>
                <a:srgbClr val="000000"/>
              </a:buClr>
              <a:buSzPct val="45000"/>
              <a:buFont typeface="Wingdings" charset="2"/>
              <a:buChar char=""/>
            </a:pPr>
            <a:r>
              <a:rPr lang="ca-ES" sz="2000" b="0" strike="noStrike" spc="-1">
                <a:solidFill>
                  <a:srgbClr val="000000"/>
                </a:solidFill>
                <a:uFill>
                  <a:solidFill>
                    <a:srgbClr val="FFFFFF"/>
                  </a:solidFill>
                </a:uFill>
                <a:latin typeface="Arial"/>
                <a:ea typeface="DejaVu Sans"/>
              </a:rPr>
              <a:t> </a:t>
            </a:r>
            <a:endParaRPr lang="ca-ES" sz="2000" b="0" strike="noStrike" spc="-1">
              <a:solidFill>
                <a:srgbClr val="000000"/>
              </a:solidFill>
              <a:uFill>
                <a:solidFill>
                  <a:srgbClr val="FFFFFF"/>
                </a:solidFill>
              </a:uFill>
              <a:latin typeface="Arial"/>
            </a:endParaRPr>
          </a:p>
          <a:p>
            <a:pPr marL="432000" indent="-322920" algn="just">
              <a:lnSpc>
                <a:spcPct val="100000"/>
              </a:lnSpc>
              <a:buClr>
                <a:srgbClr val="000000"/>
              </a:buClr>
              <a:buSzPct val="45000"/>
              <a:buFont typeface="Wingdings" charset="2"/>
              <a:buChar char=""/>
            </a:pPr>
            <a:r>
              <a:rPr lang="ca-ES" sz="2000" b="1" strike="noStrike" spc="-1">
                <a:solidFill>
                  <a:srgbClr val="000000"/>
                </a:solidFill>
                <a:uFill>
                  <a:solidFill>
                    <a:srgbClr val="FFFFFF"/>
                  </a:solidFill>
                </a:uFill>
                <a:latin typeface="Arial"/>
                <a:ea typeface="DejaVu Sans"/>
              </a:rPr>
              <a:t>Quina normativa la regeix?</a:t>
            </a:r>
            <a:endParaRPr lang="ca-ES" sz="2000" b="0" strike="noStrike" spc="-1">
              <a:solidFill>
                <a:srgbClr val="000000"/>
              </a:solidFill>
              <a:uFill>
                <a:solidFill>
                  <a:srgbClr val="FFFFFF"/>
                </a:solidFill>
              </a:uFill>
              <a:latin typeface="Arial"/>
            </a:endParaRPr>
          </a:p>
          <a:p>
            <a:pPr marL="432000" indent="-322920" algn="just">
              <a:lnSpc>
                <a:spcPct val="100000"/>
              </a:lnSpc>
              <a:buClr>
                <a:srgbClr val="000000"/>
              </a:buClr>
              <a:buSzPct val="45000"/>
              <a:buFont typeface="Wingdings" charset="2"/>
              <a:buChar char=""/>
            </a:pPr>
            <a:r>
              <a:rPr lang="ca-ES" sz="2000" b="0" strike="noStrike" spc="-1">
                <a:solidFill>
                  <a:srgbClr val="000000"/>
                </a:solidFill>
                <a:uFill>
                  <a:solidFill>
                    <a:srgbClr val="FFFFFF"/>
                  </a:solidFill>
                </a:uFill>
                <a:latin typeface="Arial"/>
                <a:ea typeface="DejaVu Sans"/>
              </a:rPr>
              <a:t> </a:t>
            </a:r>
            <a:endParaRPr lang="ca-ES" sz="2000" b="0" strike="noStrike" spc="-1">
              <a:solidFill>
                <a:srgbClr val="000000"/>
              </a:solidFill>
              <a:uFill>
                <a:solidFill>
                  <a:srgbClr val="FFFFFF"/>
                </a:solidFill>
              </a:uFill>
              <a:latin typeface="Arial"/>
            </a:endParaRPr>
          </a:p>
          <a:p>
            <a:pPr marL="432000" indent="-322920" algn="just">
              <a:lnSpc>
                <a:spcPct val="100000"/>
              </a:lnSpc>
              <a:buClr>
                <a:srgbClr val="000000"/>
              </a:buClr>
              <a:buSzPct val="45000"/>
              <a:buFont typeface="Wingdings" charset="2"/>
              <a:buChar char=""/>
            </a:pPr>
            <a:r>
              <a:rPr lang="ca-ES" sz="2000" b="0" strike="noStrike" spc="-1">
                <a:solidFill>
                  <a:srgbClr val="9900FF"/>
                </a:solidFill>
                <a:uFill>
                  <a:solidFill>
                    <a:srgbClr val="FFFFFF"/>
                  </a:solidFill>
                </a:uFill>
                <a:latin typeface="Arial"/>
                <a:ea typeface="DejaVu Sans"/>
              </a:rPr>
              <a:t>Aquest tema és per crear opinió científica per poder participar en debats en igualtat de condicions i de responsabilitats.</a:t>
            </a:r>
            <a:endParaRPr lang="ca-ES" sz="2000" b="0" strike="noStrike" spc="-1">
              <a:solidFill>
                <a:srgbClr val="000000"/>
              </a:solidFill>
              <a:uFill>
                <a:solidFill>
                  <a:srgbClr val="FFFFFF"/>
                </a:solidFill>
              </a:uFill>
              <a:latin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CustomShape 1"/>
          <p:cNvSpPr/>
          <p:nvPr/>
        </p:nvSpPr>
        <p:spPr>
          <a:xfrm>
            <a:off x="504000" y="263520"/>
            <a:ext cx="9070200" cy="7294680"/>
          </a:xfrm>
          <a:prstGeom prst="rect">
            <a:avLst/>
          </a:prstGeom>
          <a:solidFill>
            <a:schemeClr val="accent1">
              <a:lumMod val="40000"/>
              <a:lumOff val="60000"/>
            </a:schemeClr>
          </a:solidFill>
          <a:ln>
            <a:noFill/>
          </a:ln>
        </p:spPr>
        <p:style>
          <a:lnRef idx="0">
            <a:scrgbClr r="0" g="0" b="0"/>
          </a:lnRef>
          <a:fillRef idx="0">
            <a:scrgbClr r="0" g="0" b="0"/>
          </a:fillRef>
          <a:effectRef idx="0">
            <a:scrgbClr r="0" g="0" b="0"/>
          </a:effectRef>
          <a:fontRef idx="minor"/>
        </p:style>
        <p:txBody>
          <a:bodyPr lIns="0" tIns="0" rIns="0" bIns="0"/>
          <a:lstStyle/>
          <a:p>
            <a:pPr marL="343080" indent="-341640">
              <a:lnSpc>
                <a:spcPct val="100000"/>
              </a:lnSpc>
              <a:buClr>
                <a:srgbClr val="000000"/>
              </a:buClr>
              <a:buFont typeface="Arial"/>
              <a:buChar char="•"/>
            </a:pPr>
            <a:r>
              <a:rPr lang="ca-ES" sz="2000" b="1" strike="noStrike" spc="-1" dirty="0">
                <a:solidFill>
                  <a:srgbClr val="FF0000"/>
                </a:solidFill>
                <a:uFill>
                  <a:solidFill>
                    <a:srgbClr val="FFFFFF"/>
                  </a:solidFill>
                </a:uFill>
                <a:latin typeface="Arial"/>
                <a:ea typeface="DejaVu Sans"/>
              </a:rPr>
              <a:t>Per què poden ser útils uns mosquits transgènics resistents a la malària?</a:t>
            </a:r>
            <a:endParaRPr lang="ca-ES" sz="2000" b="1" strike="noStrike" spc="-1" dirty="0">
              <a:solidFill>
                <a:srgbClr val="FF0000"/>
              </a:solidFill>
              <a:uFill>
                <a:solidFill>
                  <a:srgbClr val="FFFFFF"/>
                </a:solidFill>
              </a:uFill>
              <a:latin typeface="Arial"/>
            </a:endParaRPr>
          </a:p>
          <a:p>
            <a:pPr algn="just">
              <a:lnSpc>
                <a:spcPct val="100000"/>
              </a:lnSpc>
            </a:pPr>
            <a:r>
              <a:rPr lang="ca-ES" sz="2000" b="0" strike="noStrike" spc="-1" dirty="0">
                <a:solidFill>
                  <a:srgbClr val="000000"/>
                </a:solidFill>
                <a:uFill>
                  <a:solidFill>
                    <a:srgbClr val="FFFFFF"/>
                  </a:solidFill>
                </a:uFill>
                <a:latin typeface="Arial"/>
                <a:ea typeface="DejaVu Sans"/>
              </a:rPr>
              <a:t>La malària és una malaltia infecciosa de caràcter febril produïda per diversos paràsits del grup dels </a:t>
            </a:r>
            <a:r>
              <a:rPr lang="ca-ES" sz="2000" b="0" strike="noStrike" spc="-1" dirty="0" err="1">
                <a:solidFill>
                  <a:srgbClr val="000000"/>
                </a:solidFill>
                <a:uFill>
                  <a:solidFill>
                    <a:srgbClr val="FFFFFF"/>
                  </a:solidFill>
                </a:uFill>
                <a:latin typeface="Arial"/>
                <a:ea typeface="DejaVu Sans"/>
              </a:rPr>
              <a:t>Plasmodium</a:t>
            </a:r>
            <a:r>
              <a:rPr lang="ca-ES" sz="2000" b="0" strike="noStrike" spc="-1" dirty="0">
                <a:solidFill>
                  <a:srgbClr val="000000"/>
                </a:solidFill>
                <a:uFill>
                  <a:solidFill>
                    <a:srgbClr val="FFFFFF"/>
                  </a:solidFill>
                </a:uFill>
                <a:latin typeface="Arial"/>
                <a:ea typeface="DejaVu Sans"/>
              </a:rPr>
              <a:t>. </a:t>
            </a:r>
          </a:p>
          <a:p>
            <a:pPr algn="just">
              <a:lnSpc>
                <a:spcPct val="100000"/>
              </a:lnSpc>
            </a:pPr>
            <a:r>
              <a:rPr lang="ca-ES" sz="2000" b="0" strike="noStrike" spc="-1" dirty="0">
                <a:solidFill>
                  <a:srgbClr val="000000"/>
                </a:solidFill>
                <a:uFill>
                  <a:solidFill>
                    <a:srgbClr val="FFFFFF"/>
                  </a:solidFill>
                </a:uFill>
                <a:latin typeface="Arial"/>
                <a:ea typeface="DejaVu Sans"/>
              </a:rPr>
              <a:t>La malària és la 1a causa de malalties debilitants, amb més de 200 milions de casos cada any en tot el món. </a:t>
            </a:r>
          </a:p>
          <a:p>
            <a:pPr algn="just">
              <a:lnSpc>
                <a:spcPct val="100000"/>
              </a:lnSpc>
            </a:pPr>
            <a:endParaRPr lang="ca-ES" sz="2000" b="0" strike="noStrike" spc="-1" dirty="0">
              <a:solidFill>
                <a:srgbClr val="000000"/>
              </a:solidFill>
              <a:uFill>
                <a:solidFill>
                  <a:srgbClr val="FFFFFF"/>
                </a:solidFill>
              </a:uFill>
              <a:latin typeface="Arial"/>
            </a:endParaRPr>
          </a:p>
          <a:p>
            <a:pPr algn="just">
              <a:lnSpc>
                <a:spcPct val="100000"/>
              </a:lnSpc>
            </a:pPr>
            <a:r>
              <a:rPr lang="ca-ES" sz="2000" b="1" strike="noStrike" spc="-1" dirty="0">
                <a:solidFill>
                  <a:srgbClr val="000000"/>
                </a:solidFill>
                <a:uFill>
                  <a:solidFill>
                    <a:srgbClr val="FFFFFF"/>
                  </a:solidFill>
                </a:uFill>
                <a:latin typeface="Arial"/>
                <a:ea typeface="DejaVu Sans"/>
              </a:rPr>
              <a:t>La idea és que si el paràsit no pot desenvolupar el cicle en el mosquit, si el mosquit pica a una persona, aquesta no contraurà la malaltia. </a:t>
            </a:r>
            <a:r>
              <a:rPr lang="ca-ES" sz="2000" b="0" strike="noStrike" spc="-1" dirty="0">
                <a:solidFill>
                  <a:srgbClr val="000000"/>
                </a:solidFill>
                <a:uFill>
                  <a:solidFill>
                    <a:srgbClr val="FFFFFF"/>
                  </a:solidFill>
                </a:uFill>
                <a:latin typeface="Arial"/>
                <a:ea typeface="DejaVu Sans"/>
              </a:rPr>
              <a:t>Per aconseguir-ho, l’objectiu és que es substitueixen els mosquits transmissors naturals pels transgènics, la incidència de la malària quedaria molt reduïda.</a:t>
            </a:r>
          </a:p>
          <a:p>
            <a:pPr algn="just">
              <a:lnSpc>
                <a:spcPct val="100000"/>
              </a:lnSpc>
            </a:pPr>
            <a:endParaRPr lang="ca-ES" sz="2000" b="0" strike="noStrike" spc="-1" dirty="0">
              <a:solidFill>
                <a:srgbClr val="000000"/>
              </a:solidFill>
              <a:uFill>
                <a:solidFill>
                  <a:srgbClr val="FFFFFF"/>
                </a:solidFill>
              </a:uFill>
              <a:latin typeface="Arial"/>
            </a:endParaRPr>
          </a:p>
          <a:p>
            <a:pPr algn="just">
              <a:lnSpc>
                <a:spcPct val="100000"/>
              </a:lnSpc>
            </a:pPr>
            <a:r>
              <a:rPr lang="ca-ES" sz="2000" b="1" strike="noStrike" spc="-1" dirty="0">
                <a:solidFill>
                  <a:srgbClr val="002060"/>
                </a:solidFill>
                <a:uFill>
                  <a:solidFill>
                    <a:srgbClr val="FFFFFF"/>
                  </a:solidFill>
                </a:uFill>
                <a:latin typeface="Arial"/>
                <a:ea typeface="DejaVu Sans"/>
              </a:rPr>
              <a:t>De totes maneres això significaria l’alliberament total d’OGM amb l’objectiu exprés que substituïssin la població natural, per la qual cosa cal valorar a consciència els riscos ecològics que podria comportar.</a:t>
            </a:r>
            <a:endParaRPr lang="ca-ES" sz="2000" b="1" strike="noStrike" spc="-1" dirty="0">
              <a:solidFill>
                <a:srgbClr val="002060"/>
              </a:solidFill>
              <a:uFill>
                <a:solidFill>
                  <a:srgbClr val="FFFFFF"/>
                </a:solidFill>
              </a:uFill>
              <a:latin typeface="Arial"/>
            </a:endParaRPr>
          </a:p>
        </p:txBody>
      </p:sp>
      <p:pic>
        <p:nvPicPr>
          <p:cNvPr id="3" name="Imagen 2">
            <a:extLst>
              <a:ext uri="{FF2B5EF4-FFF2-40B4-BE49-F238E27FC236}">
                <a16:creationId xmlns:a16="http://schemas.microsoft.com/office/drawing/2014/main" id="{1B4F71C5-E05A-4B5F-BBDD-6279CF3B8D92}"/>
              </a:ext>
            </a:extLst>
          </p:cNvPr>
          <p:cNvPicPr>
            <a:picLocks noChangeAspect="1"/>
          </p:cNvPicPr>
          <p:nvPr/>
        </p:nvPicPr>
        <p:blipFill rotWithShape="1">
          <a:blip r:embed="rId3"/>
          <a:srcRect l="14000" t="10214" r="21715" b="4918"/>
          <a:stretch/>
        </p:blipFill>
        <p:spPr>
          <a:xfrm>
            <a:off x="1766807" y="4819972"/>
            <a:ext cx="3890074" cy="2887301"/>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CustomShape 1"/>
          <p:cNvSpPr/>
          <p:nvPr/>
        </p:nvSpPr>
        <p:spPr>
          <a:xfrm>
            <a:off x="504000" y="62045"/>
            <a:ext cx="9070200" cy="7497629"/>
          </a:xfrm>
          <a:prstGeom prst="rect">
            <a:avLst/>
          </a:prstGeom>
          <a:solidFill>
            <a:schemeClr val="accent1">
              <a:lumMod val="40000"/>
              <a:lumOff val="60000"/>
            </a:schemeClr>
          </a:solidFill>
          <a:ln>
            <a:noFill/>
          </a:ln>
        </p:spPr>
        <p:style>
          <a:lnRef idx="0">
            <a:scrgbClr r="0" g="0" b="0"/>
          </a:lnRef>
          <a:fillRef idx="0">
            <a:scrgbClr r="0" g="0" b="0"/>
          </a:fillRef>
          <a:effectRef idx="0">
            <a:scrgbClr r="0" g="0" b="0"/>
          </a:effectRef>
          <a:fontRef idx="minor"/>
        </p:style>
        <p:txBody>
          <a:bodyPr lIns="0" tIns="0" rIns="0" bIns="0"/>
          <a:lstStyle/>
          <a:p>
            <a:pPr marL="343080" indent="-341640">
              <a:lnSpc>
                <a:spcPct val="100000"/>
              </a:lnSpc>
              <a:buClr>
                <a:srgbClr val="000000"/>
              </a:buClr>
              <a:buFont typeface="Arial"/>
              <a:buChar char="•"/>
            </a:pPr>
            <a:r>
              <a:rPr lang="ca-ES" sz="2000" b="1" strike="noStrike" spc="-1" dirty="0">
                <a:solidFill>
                  <a:srgbClr val="FF0000"/>
                </a:solidFill>
                <a:uFill>
                  <a:solidFill>
                    <a:srgbClr val="FFFFFF"/>
                  </a:solidFill>
                </a:uFill>
                <a:latin typeface="Arial"/>
                <a:ea typeface="DejaVu Sans"/>
              </a:rPr>
              <a:t>Què és la teràpia gènica?</a:t>
            </a:r>
            <a:endParaRPr lang="ca-ES" sz="2000" b="1" strike="noStrike" spc="-1" dirty="0">
              <a:solidFill>
                <a:srgbClr val="FF0000"/>
              </a:solidFill>
              <a:uFill>
                <a:solidFill>
                  <a:srgbClr val="FFFFFF"/>
                </a:solidFill>
              </a:uFill>
              <a:latin typeface="Arial"/>
            </a:endParaRPr>
          </a:p>
          <a:p>
            <a:pPr>
              <a:lnSpc>
                <a:spcPct val="100000"/>
              </a:lnSpc>
            </a:pPr>
            <a:r>
              <a:rPr lang="ca-ES" sz="2000" b="1" strike="noStrike" spc="-1" dirty="0">
                <a:solidFill>
                  <a:srgbClr val="000000"/>
                </a:solidFill>
                <a:uFill>
                  <a:solidFill>
                    <a:srgbClr val="FFFFFF"/>
                  </a:solidFill>
                </a:uFill>
                <a:latin typeface="Arial"/>
                <a:ea typeface="DejaVu Sans"/>
              </a:rPr>
              <a:t>És un tipus de tractament dirigit a malalties causades per alteracions genètiques que actua a nivell cel·lular amb gens funcionals que pal·lien o guareixen la malaltia.</a:t>
            </a:r>
          </a:p>
          <a:p>
            <a:pPr>
              <a:lnSpc>
                <a:spcPct val="100000"/>
              </a:lnSpc>
            </a:pPr>
            <a:endParaRPr lang="ca-ES" sz="2000" b="1" strike="noStrike" spc="-1" dirty="0">
              <a:solidFill>
                <a:srgbClr val="000000"/>
              </a:solidFill>
              <a:uFill>
                <a:solidFill>
                  <a:srgbClr val="FFFFFF"/>
                </a:solidFill>
              </a:uFill>
              <a:latin typeface="Arial"/>
            </a:endParaRPr>
          </a:p>
          <a:p>
            <a:pPr>
              <a:lnSpc>
                <a:spcPct val="100000"/>
              </a:lnSpc>
            </a:pPr>
            <a:r>
              <a:rPr lang="ca-ES" sz="2000" b="0" strike="noStrike" spc="-1" dirty="0">
                <a:solidFill>
                  <a:srgbClr val="000000"/>
                </a:solidFill>
                <a:uFill>
                  <a:solidFill>
                    <a:srgbClr val="FFFFFF"/>
                  </a:solidFill>
                </a:uFill>
                <a:latin typeface="Arial"/>
                <a:ea typeface="DejaVu Sans"/>
              </a:rPr>
              <a:t>La novetat rau en </a:t>
            </a:r>
            <a:r>
              <a:rPr lang="ca-ES" sz="2000" b="1" strike="noStrike" spc="-1" dirty="0">
                <a:solidFill>
                  <a:srgbClr val="002060"/>
                </a:solidFill>
                <a:uFill>
                  <a:solidFill>
                    <a:srgbClr val="FFFFFF"/>
                  </a:solidFill>
                </a:uFill>
                <a:latin typeface="Arial"/>
                <a:ea typeface="DejaVu Sans"/>
              </a:rPr>
              <a:t>què l’agent terapèutic és un gen, amb l’avantatge que un cop el pacient el té introduït en l’ADN de les cèl·lules receptores quedi curat per sempre, sense necessitat de tractaments continuats al llarg de la vida.</a:t>
            </a:r>
          </a:p>
          <a:p>
            <a:pPr>
              <a:lnSpc>
                <a:spcPct val="100000"/>
              </a:lnSpc>
            </a:pPr>
            <a:endParaRPr lang="ca-ES" sz="2000" b="1" strike="noStrike" spc="-1" dirty="0">
              <a:solidFill>
                <a:srgbClr val="002060"/>
              </a:solidFill>
              <a:uFill>
                <a:solidFill>
                  <a:srgbClr val="FFFFFF"/>
                </a:solidFill>
              </a:uFill>
              <a:latin typeface="Arial"/>
            </a:endParaRPr>
          </a:p>
          <a:p>
            <a:pPr>
              <a:lnSpc>
                <a:spcPct val="100000"/>
              </a:lnSpc>
            </a:pPr>
            <a:r>
              <a:rPr lang="ca-ES" sz="2000" b="1" strike="noStrike" spc="-1" dirty="0">
                <a:solidFill>
                  <a:srgbClr val="000000"/>
                </a:solidFill>
                <a:uFill>
                  <a:solidFill>
                    <a:srgbClr val="FFFFFF"/>
                  </a:solidFill>
                </a:uFill>
                <a:latin typeface="Arial"/>
                <a:ea typeface="DejaVu Sans"/>
              </a:rPr>
              <a:t>Per què en parlem aquí? </a:t>
            </a:r>
            <a:r>
              <a:rPr lang="ca-ES" sz="2000" b="1" strike="noStrike" spc="-1" dirty="0">
                <a:solidFill>
                  <a:srgbClr val="002060"/>
                </a:solidFill>
                <a:uFill>
                  <a:solidFill>
                    <a:srgbClr val="FFFFFF"/>
                  </a:solidFill>
                </a:uFill>
                <a:latin typeface="Arial"/>
                <a:ea typeface="DejaVu Sans"/>
              </a:rPr>
              <a:t>Doncs perquè el gen s’introdueix en cèl·lules prèviament extretes del pacient i un cop se’ls ha introduït el gen esdevenen </a:t>
            </a:r>
            <a:r>
              <a:rPr lang="ca-ES" sz="2000" b="1" strike="noStrike" spc="-1" dirty="0">
                <a:solidFill>
                  <a:srgbClr val="FF0000"/>
                </a:solidFill>
                <a:uFill>
                  <a:solidFill>
                    <a:srgbClr val="FFFFFF"/>
                  </a:solidFill>
                </a:uFill>
                <a:latin typeface="Arial"/>
                <a:ea typeface="DejaVu Sans"/>
              </a:rPr>
              <a:t>cèl·lules transgèniques ≠ d’obtenció de persones transgèniques !!!!!.</a:t>
            </a:r>
            <a:endParaRPr lang="ca-ES" sz="2000" b="1" strike="noStrike" spc="-1" dirty="0">
              <a:solidFill>
                <a:srgbClr val="FF0000"/>
              </a:solidFill>
              <a:uFill>
                <a:solidFill>
                  <a:srgbClr val="FFFFFF"/>
                </a:solidFill>
              </a:uFill>
              <a:latin typeface="Arial"/>
            </a:endParaRPr>
          </a:p>
        </p:txBody>
      </p:sp>
      <p:pic>
        <p:nvPicPr>
          <p:cNvPr id="3" name="Imagen 2">
            <a:extLst>
              <a:ext uri="{FF2B5EF4-FFF2-40B4-BE49-F238E27FC236}">
                <a16:creationId xmlns:a16="http://schemas.microsoft.com/office/drawing/2014/main" id="{54FA28DC-EBD5-4C3E-8E1F-F5F606A467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6312" y="4091829"/>
            <a:ext cx="4093356" cy="3405800"/>
          </a:xfrm>
          <a:prstGeom prst="rect">
            <a:avLst/>
          </a:prstGeom>
        </p:spPr>
      </p:pic>
    </p:spTree>
    <p:extLst>
      <p:ext uri="{BB962C8B-B14F-4D97-AF65-F5344CB8AC3E}">
        <p14:creationId xmlns:p14="http://schemas.microsoft.com/office/powerpoint/2010/main" val="15600626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06" name="CustomShape 1"/>
          <p:cNvSpPr/>
          <p:nvPr/>
        </p:nvSpPr>
        <p:spPr>
          <a:xfrm>
            <a:off x="504000" y="170640"/>
            <a:ext cx="9070200" cy="738792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343080" indent="-341640">
              <a:lnSpc>
                <a:spcPct val="100000"/>
              </a:lnSpc>
              <a:buClr>
                <a:srgbClr val="000000"/>
              </a:buClr>
              <a:buFont typeface="Arial"/>
              <a:buChar char="•"/>
            </a:pPr>
            <a:r>
              <a:rPr lang="ca-ES" sz="2000" b="1" strike="noStrike" spc="-1" dirty="0">
                <a:solidFill>
                  <a:srgbClr val="FF0000"/>
                </a:solidFill>
                <a:uFill>
                  <a:solidFill>
                    <a:srgbClr val="FFFFFF"/>
                  </a:solidFill>
                </a:uFill>
                <a:latin typeface="Arial"/>
                <a:ea typeface="DejaVu Sans"/>
              </a:rPr>
              <a:t>Com es realitza la teràpia gènica?</a:t>
            </a:r>
            <a:endParaRPr lang="ca-ES" sz="2000" b="1" strike="noStrike" spc="-1" dirty="0">
              <a:solidFill>
                <a:srgbClr val="FF0000"/>
              </a:solidFill>
              <a:uFill>
                <a:solidFill>
                  <a:srgbClr val="FFFFFF"/>
                </a:solidFill>
              </a:uFill>
              <a:latin typeface="Arial"/>
            </a:endParaRPr>
          </a:p>
          <a:p>
            <a:pPr>
              <a:lnSpc>
                <a:spcPct val="100000"/>
              </a:lnSpc>
            </a:pPr>
            <a:r>
              <a:rPr lang="ca-ES" sz="2000" b="1" strike="noStrike" spc="-1" dirty="0">
                <a:solidFill>
                  <a:srgbClr val="000000"/>
                </a:solidFill>
                <a:uFill>
                  <a:solidFill>
                    <a:srgbClr val="FFFFFF"/>
                  </a:solidFill>
                </a:uFill>
                <a:latin typeface="Arial"/>
                <a:ea typeface="DejaVu Sans"/>
              </a:rPr>
              <a:t>Això depèn de la malaltia que es vulgui tractar.</a:t>
            </a:r>
            <a:endParaRPr lang="ca-ES" sz="2000" b="1" strike="noStrike" spc="-1" dirty="0">
              <a:solidFill>
                <a:srgbClr val="000000"/>
              </a:solidFill>
              <a:uFill>
                <a:solidFill>
                  <a:srgbClr val="FFFFFF"/>
                </a:solidFill>
              </a:uFill>
              <a:latin typeface="Arial"/>
            </a:endParaRPr>
          </a:p>
          <a:p>
            <a:pPr>
              <a:lnSpc>
                <a:spcPct val="100000"/>
              </a:lnSpc>
            </a:pPr>
            <a:r>
              <a:rPr lang="ca-ES" sz="2000" b="1" strike="noStrike" spc="-1" dirty="0">
                <a:solidFill>
                  <a:srgbClr val="000000"/>
                </a:solidFill>
                <a:uFill>
                  <a:solidFill>
                    <a:srgbClr val="FFFFFF"/>
                  </a:solidFill>
                </a:uFill>
                <a:latin typeface="Arial"/>
                <a:ea typeface="DejaVu Sans"/>
              </a:rPr>
              <a:t>Ex: Malaltia ADA (dèficit d’un enzim adenosina </a:t>
            </a:r>
            <a:r>
              <a:rPr lang="ca-ES" sz="2000" b="1" strike="noStrike" spc="-1" dirty="0" err="1">
                <a:solidFill>
                  <a:srgbClr val="000000"/>
                </a:solidFill>
                <a:uFill>
                  <a:solidFill>
                    <a:srgbClr val="FFFFFF"/>
                  </a:solidFill>
                </a:uFill>
                <a:latin typeface="Arial"/>
                <a:ea typeface="DejaVu Sans"/>
              </a:rPr>
              <a:t>deaminasa</a:t>
            </a:r>
            <a:r>
              <a:rPr lang="ca-ES" sz="2000" b="1" strike="noStrike" spc="-1" dirty="0">
                <a:solidFill>
                  <a:srgbClr val="000000"/>
                </a:solidFill>
                <a:uFill>
                  <a:solidFill>
                    <a:srgbClr val="FFFFFF"/>
                  </a:solidFill>
                </a:uFill>
                <a:latin typeface="Arial"/>
                <a:ea typeface="DejaVu Sans"/>
              </a:rPr>
              <a:t>). </a:t>
            </a:r>
            <a:r>
              <a:rPr lang="ca-ES" sz="2000" b="0" strike="noStrike" spc="-1" dirty="0">
                <a:solidFill>
                  <a:srgbClr val="000000"/>
                </a:solidFill>
                <a:uFill>
                  <a:solidFill>
                    <a:srgbClr val="FFFFFF"/>
                  </a:solidFill>
                </a:uFill>
                <a:latin typeface="Arial"/>
                <a:ea typeface="DejaVu Sans"/>
              </a:rPr>
              <a:t>Any 1990.</a:t>
            </a:r>
            <a:endParaRPr lang="ca-ES" sz="2000" b="0" strike="noStrike" spc="-1" dirty="0">
              <a:solidFill>
                <a:srgbClr val="000000"/>
              </a:solidFill>
              <a:uFill>
                <a:solidFill>
                  <a:srgbClr val="FFFFFF"/>
                </a:solidFill>
              </a:uFill>
              <a:latin typeface="Arial"/>
            </a:endParaRPr>
          </a:p>
          <a:p>
            <a:pPr>
              <a:lnSpc>
                <a:spcPct val="100000"/>
              </a:lnSpc>
            </a:pPr>
            <a:r>
              <a:rPr lang="ca-ES" sz="2000" b="0" strike="noStrike" spc="-1" dirty="0">
                <a:solidFill>
                  <a:srgbClr val="000000"/>
                </a:solidFill>
                <a:uFill>
                  <a:solidFill>
                    <a:srgbClr val="FFFFFF"/>
                  </a:solidFill>
                </a:uFill>
                <a:latin typeface="Arial"/>
                <a:ea typeface="DejaVu Sans"/>
              </a:rPr>
              <a:t>      </a:t>
            </a:r>
            <a:r>
              <a:rPr lang="ca-ES" sz="2000" b="1" strike="noStrike" spc="-1" dirty="0">
                <a:solidFill>
                  <a:srgbClr val="002060"/>
                </a:solidFill>
                <a:uFill>
                  <a:solidFill>
                    <a:srgbClr val="FFFFFF"/>
                  </a:solidFill>
                </a:uFill>
                <a:latin typeface="Arial"/>
                <a:ea typeface="DejaVu Sans"/>
              </a:rPr>
              <a:t>- Aïllament de còpies funcionals del gen ADA.</a:t>
            </a:r>
            <a:endParaRPr lang="ca-ES" sz="2000" b="1" strike="noStrike" spc="-1" dirty="0">
              <a:solidFill>
                <a:srgbClr val="002060"/>
              </a:solidFill>
              <a:uFill>
                <a:solidFill>
                  <a:srgbClr val="FFFFFF"/>
                </a:solidFill>
              </a:uFill>
              <a:latin typeface="Arial"/>
            </a:endParaRPr>
          </a:p>
          <a:p>
            <a:pPr>
              <a:lnSpc>
                <a:spcPct val="100000"/>
              </a:lnSpc>
            </a:pPr>
            <a:r>
              <a:rPr lang="ca-ES" sz="2000" b="0" strike="noStrike" spc="-1" dirty="0">
                <a:solidFill>
                  <a:srgbClr val="000000"/>
                </a:solidFill>
                <a:uFill>
                  <a:solidFill>
                    <a:srgbClr val="FFFFFF"/>
                  </a:solidFill>
                </a:uFill>
                <a:latin typeface="Arial"/>
                <a:ea typeface="DejaVu Sans"/>
              </a:rPr>
              <a:t>     </a:t>
            </a:r>
            <a:r>
              <a:rPr lang="ca-ES" sz="2000" b="0" strike="noStrike" spc="-1" dirty="0">
                <a:solidFill>
                  <a:srgbClr val="002060"/>
                </a:solidFill>
                <a:uFill>
                  <a:solidFill>
                    <a:srgbClr val="FFFFFF"/>
                  </a:solidFill>
                </a:uFill>
                <a:latin typeface="Arial"/>
                <a:ea typeface="DejaVu Sans"/>
              </a:rPr>
              <a:t> </a:t>
            </a:r>
            <a:r>
              <a:rPr lang="ca-ES" sz="2000" b="1" strike="noStrike" spc="-1" dirty="0">
                <a:solidFill>
                  <a:srgbClr val="002060"/>
                </a:solidFill>
                <a:uFill>
                  <a:solidFill>
                    <a:srgbClr val="FFFFFF"/>
                  </a:solidFill>
                </a:uFill>
                <a:latin typeface="Arial"/>
                <a:ea typeface="DejaVu Sans"/>
              </a:rPr>
              <a:t>- Introduir les còpies del gen en retrovirus modificats </a:t>
            </a:r>
            <a:r>
              <a:rPr lang="ca-ES" sz="2000" b="0" strike="noStrike" spc="-1" dirty="0">
                <a:solidFill>
                  <a:srgbClr val="000000"/>
                </a:solidFill>
                <a:uFill>
                  <a:solidFill>
                    <a:srgbClr val="FFFFFF"/>
                  </a:solidFill>
                </a:uFill>
                <a:latin typeface="Arial"/>
                <a:ea typeface="DejaVu Sans"/>
              </a:rPr>
              <a:t>(un tipus de virus que infecta cèl·lules i els transfereix els gens que transporta)</a:t>
            </a:r>
            <a:endParaRPr lang="ca-ES" sz="2000" b="0" strike="noStrike" spc="-1" dirty="0">
              <a:solidFill>
                <a:srgbClr val="000000"/>
              </a:solidFill>
              <a:uFill>
                <a:solidFill>
                  <a:srgbClr val="FFFFFF"/>
                </a:solidFill>
              </a:uFill>
              <a:latin typeface="Arial"/>
            </a:endParaRPr>
          </a:p>
          <a:p>
            <a:pPr>
              <a:lnSpc>
                <a:spcPct val="100000"/>
              </a:lnSpc>
            </a:pPr>
            <a:r>
              <a:rPr lang="ca-ES" sz="2000" b="0" strike="noStrike" spc="-1" dirty="0">
                <a:solidFill>
                  <a:srgbClr val="000000"/>
                </a:solidFill>
                <a:uFill>
                  <a:solidFill>
                    <a:srgbClr val="FFFFFF"/>
                  </a:solidFill>
                </a:uFill>
                <a:latin typeface="Arial"/>
                <a:ea typeface="DejaVu Sans"/>
              </a:rPr>
              <a:t>      </a:t>
            </a:r>
            <a:r>
              <a:rPr lang="ca-ES" sz="2000" b="1" strike="noStrike" spc="-1" dirty="0">
                <a:solidFill>
                  <a:srgbClr val="002060"/>
                </a:solidFill>
                <a:uFill>
                  <a:solidFill>
                    <a:srgbClr val="FFFFFF"/>
                  </a:solidFill>
                </a:uFill>
                <a:latin typeface="Arial"/>
                <a:ea typeface="DejaVu Sans"/>
              </a:rPr>
              <a:t>-  </a:t>
            </a:r>
            <a:r>
              <a:rPr lang="ca-ES" sz="2000" b="1" strike="noStrike" spc="-1" dirty="0" err="1">
                <a:solidFill>
                  <a:srgbClr val="002060"/>
                </a:solidFill>
                <a:uFill>
                  <a:solidFill>
                    <a:srgbClr val="FFFFFF"/>
                  </a:solidFill>
                </a:uFill>
                <a:latin typeface="Arial"/>
                <a:ea typeface="DejaVu Sans"/>
              </a:rPr>
              <a:t>Paral.lelament</a:t>
            </a:r>
            <a:r>
              <a:rPr lang="ca-ES" sz="2000" b="1" strike="noStrike" spc="-1" dirty="0">
                <a:solidFill>
                  <a:srgbClr val="002060"/>
                </a:solidFill>
                <a:uFill>
                  <a:solidFill>
                    <a:srgbClr val="FFFFFF"/>
                  </a:solidFill>
                </a:uFill>
                <a:latin typeface="Arial"/>
                <a:ea typeface="DejaVu Sans"/>
              </a:rPr>
              <a:t> van obtenir uns quants limfòcits T de la sang del pacient </a:t>
            </a:r>
            <a:r>
              <a:rPr lang="ca-ES" sz="2000" b="0" strike="noStrike" spc="-1" dirty="0">
                <a:solidFill>
                  <a:srgbClr val="000000"/>
                </a:solidFill>
                <a:uFill>
                  <a:solidFill>
                    <a:srgbClr val="FFFFFF"/>
                  </a:solidFill>
                </a:uFill>
                <a:latin typeface="Arial"/>
                <a:ea typeface="DejaVu Sans"/>
              </a:rPr>
              <a:t>(que no eren funcionals)</a:t>
            </a:r>
            <a:endParaRPr lang="ca-ES" sz="2000" b="0" strike="noStrike" spc="-1" dirty="0">
              <a:solidFill>
                <a:srgbClr val="000000"/>
              </a:solidFill>
              <a:uFill>
                <a:solidFill>
                  <a:srgbClr val="FFFFFF"/>
                </a:solidFill>
              </a:uFill>
              <a:latin typeface="Arial"/>
            </a:endParaRPr>
          </a:p>
          <a:p>
            <a:pPr>
              <a:lnSpc>
                <a:spcPct val="100000"/>
              </a:lnSpc>
            </a:pPr>
            <a:r>
              <a:rPr lang="ca-ES" sz="2000" b="0" strike="noStrike" spc="-1" dirty="0">
                <a:solidFill>
                  <a:srgbClr val="000000"/>
                </a:solidFill>
                <a:uFill>
                  <a:solidFill>
                    <a:srgbClr val="FFFFFF"/>
                  </a:solidFill>
                </a:uFill>
                <a:latin typeface="Arial"/>
                <a:ea typeface="DejaVu Sans"/>
              </a:rPr>
              <a:t>      </a:t>
            </a:r>
            <a:r>
              <a:rPr lang="ca-ES" sz="2000" b="1" strike="noStrike" spc="-1" dirty="0">
                <a:solidFill>
                  <a:srgbClr val="002060"/>
                </a:solidFill>
                <a:uFill>
                  <a:solidFill>
                    <a:srgbClr val="FFFFFF"/>
                  </a:solidFill>
                </a:uFill>
                <a:latin typeface="Arial"/>
                <a:ea typeface="DejaVu Sans"/>
              </a:rPr>
              <a:t>- En condicions de cultiu de laboratori  els van transferir una còpia funcional del gen ADA, aprofitant el poder transportador dels retrovirus modificats.</a:t>
            </a:r>
          </a:p>
          <a:p>
            <a:pPr>
              <a:lnSpc>
                <a:spcPct val="100000"/>
              </a:lnSpc>
            </a:pPr>
            <a:endParaRPr lang="ca-ES" sz="2000" b="1" strike="noStrike" spc="-1" dirty="0">
              <a:solidFill>
                <a:srgbClr val="002060"/>
              </a:solidFill>
              <a:uFill>
                <a:solidFill>
                  <a:srgbClr val="FFFFFF"/>
                </a:solidFill>
              </a:uFill>
              <a:latin typeface="Arial"/>
            </a:endParaRPr>
          </a:p>
          <a:p>
            <a:pPr marL="343080" indent="-341640">
              <a:lnSpc>
                <a:spcPct val="100000"/>
              </a:lnSpc>
              <a:buClr>
                <a:srgbClr val="000000"/>
              </a:buClr>
              <a:buFont typeface="Arial"/>
              <a:buChar char="•"/>
            </a:pPr>
            <a:r>
              <a:rPr lang="ca-ES" sz="2000" b="1" strike="noStrike" spc="-1" dirty="0">
                <a:solidFill>
                  <a:srgbClr val="FF0000"/>
                </a:solidFill>
                <a:uFill>
                  <a:solidFill>
                    <a:srgbClr val="FFFFFF"/>
                  </a:solidFill>
                </a:uFill>
                <a:latin typeface="Arial"/>
                <a:ea typeface="DejaVu Sans"/>
              </a:rPr>
              <a:t>Quines malalties es preveu que es puguin guarir mitjançant teràpia gènica?</a:t>
            </a:r>
            <a:endParaRPr lang="ca-ES" sz="2000" b="1" strike="noStrike" spc="-1" dirty="0">
              <a:solidFill>
                <a:srgbClr val="FF0000"/>
              </a:solidFill>
              <a:uFill>
                <a:solidFill>
                  <a:srgbClr val="FFFFFF"/>
                </a:solidFill>
              </a:uFill>
              <a:latin typeface="Arial"/>
            </a:endParaRPr>
          </a:p>
          <a:p>
            <a:pPr>
              <a:lnSpc>
                <a:spcPct val="100000"/>
              </a:lnSpc>
            </a:pPr>
            <a:r>
              <a:rPr lang="ca-ES" sz="2000" b="0" strike="noStrike" spc="-1" dirty="0">
                <a:solidFill>
                  <a:srgbClr val="000000"/>
                </a:solidFill>
                <a:uFill>
                  <a:solidFill>
                    <a:srgbClr val="FFFFFF"/>
                  </a:solidFill>
                </a:uFill>
                <a:latin typeface="Arial"/>
                <a:ea typeface="DejaVu Sans"/>
              </a:rPr>
              <a:t>De les més de 3000 malalties genètiques, </a:t>
            </a:r>
            <a:r>
              <a:rPr lang="ca-ES" sz="2000" b="1" strike="noStrike" spc="-1" dirty="0">
                <a:solidFill>
                  <a:srgbClr val="000000"/>
                </a:solidFill>
                <a:uFill>
                  <a:solidFill>
                    <a:srgbClr val="FFFFFF"/>
                  </a:solidFill>
                </a:uFill>
                <a:latin typeface="Arial"/>
                <a:ea typeface="DejaVu Sans"/>
              </a:rPr>
              <a:t>de moment només unes quantes podrien ser tractades. Els criteris per poder tractar una malaltia amb aquesta tecnologia són clars:</a:t>
            </a:r>
          </a:p>
          <a:p>
            <a:pPr>
              <a:lnSpc>
                <a:spcPct val="100000"/>
              </a:lnSpc>
            </a:pPr>
            <a:endParaRPr lang="ca-ES" sz="2000" b="1" strike="noStrike" spc="-1" dirty="0">
              <a:solidFill>
                <a:srgbClr val="000000"/>
              </a:solidFill>
              <a:uFill>
                <a:solidFill>
                  <a:srgbClr val="FFFFFF"/>
                </a:solidFill>
              </a:uFill>
              <a:latin typeface="Arial"/>
            </a:endParaRPr>
          </a:p>
          <a:p>
            <a:pPr marL="343080" indent="-341640">
              <a:lnSpc>
                <a:spcPct val="100000"/>
              </a:lnSpc>
              <a:buClr>
                <a:srgbClr val="000000"/>
              </a:buClr>
              <a:buFont typeface="Arial"/>
              <a:buChar char="-"/>
            </a:pPr>
            <a:r>
              <a:rPr lang="ca-ES" sz="2000" b="1" strike="noStrike" spc="-1" dirty="0">
                <a:solidFill>
                  <a:srgbClr val="002060"/>
                </a:solidFill>
                <a:uFill>
                  <a:solidFill>
                    <a:srgbClr val="FFFFFF"/>
                  </a:solidFill>
                </a:uFill>
                <a:latin typeface="Arial"/>
                <a:ea typeface="DejaVu Sans"/>
              </a:rPr>
              <a:t>Ha de ser causada pel funcionament anòmal d’un únic gen.</a:t>
            </a:r>
            <a:endParaRPr lang="ca-ES" sz="2000" b="1" strike="noStrike" spc="-1" dirty="0">
              <a:solidFill>
                <a:srgbClr val="002060"/>
              </a:solidFill>
              <a:uFill>
                <a:solidFill>
                  <a:srgbClr val="FFFFFF"/>
                </a:solidFill>
              </a:uFill>
              <a:latin typeface="Arial"/>
            </a:endParaRPr>
          </a:p>
          <a:p>
            <a:pPr marL="343080" indent="-341640">
              <a:lnSpc>
                <a:spcPct val="100000"/>
              </a:lnSpc>
              <a:buClr>
                <a:srgbClr val="000000"/>
              </a:buClr>
              <a:buFont typeface="Arial"/>
              <a:buChar char="-"/>
            </a:pPr>
            <a:r>
              <a:rPr lang="ca-ES" sz="2000" b="1" strike="noStrike" spc="-1" dirty="0">
                <a:solidFill>
                  <a:srgbClr val="002060"/>
                </a:solidFill>
                <a:uFill>
                  <a:solidFill>
                    <a:srgbClr val="FFFFFF"/>
                  </a:solidFill>
                </a:uFill>
                <a:latin typeface="Arial"/>
                <a:ea typeface="DejaVu Sans"/>
              </a:rPr>
              <a:t>S’ha de disposar d’una còpia funcional del gen en qüestió.</a:t>
            </a:r>
            <a:endParaRPr lang="ca-ES" sz="2000" b="1" strike="noStrike" spc="-1" dirty="0">
              <a:solidFill>
                <a:srgbClr val="002060"/>
              </a:solidFill>
              <a:uFill>
                <a:solidFill>
                  <a:srgbClr val="FFFFFF"/>
                </a:solidFill>
              </a:uFill>
              <a:latin typeface="Arial"/>
            </a:endParaRPr>
          </a:p>
          <a:p>
            <a:pPr marL="343080" indent="-341640">
              <a:lnSpc>
                <a:spcPct val="100000"/>
              </a:lnSpc>
              <a:buClr>
                <a:srgbClr val="000000"/>
              </a:buClr>
              <a:buFont typeface="Arial"/>
              <a:buChar char="-"/>
            </a:pPr>
            <a:r>
              <a:rPr lang="ca-ES" sz="2000" b="1" strike="noStrike" spc="-1" dirty="0">
                <a:solidFill>
                  <a:srgbClr val="002060"/>
                </a:solidFill>
                <a:uFill>
                  <a:solidFill>
                    <a:srgbClr val="FFFFFF"/>
                  </a:solidFill>
                </a:uFill>
                <a:latin typeface="Arial"/>
                <a:ea typeface="DejaVu Sans"/>
              </a:rPr>
              <a:t>Calen un grup de cèl·lules que puguin ser extretes del pacient i manipulades al laboratori.</a:t>
            </a:r>
            <a:endParaRPr lang="ca-ES" sz="2000" b="1" strike="noStrike" spc="-1" dirty="0">
              <a:solidFill>
                <a:srgbClr val="002060"/>
              </a:solidFill>
              <a:uFill>
                <a:solidFill>
                  <a:srgbClr val="FFFFFF"/>
                </a:solidFill>
              </a:uFill>
              <a:latin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CustomShape 1"/>
          <p:cNvSpPr/>
          <p:nvPr/>
        </p:nvSpPr>
        <p:spPr>
          <a:xfrm>
            <a:off x="504000" y="371880"/>
            <a:ext cx="9070200" cy="7036310"/>
          </a:xfrm>
          <a:prstGeom prst="rect">
            <a:avLst/>
          </a:prstGeom>
          <a:solidFill>
            <a:schemeClr val="accent1">
              <a:lumMod val="40000"/>
              <a:lumOff val="60000"/>
            </a:schemeClr>
          </a:solidFill>
          <a:ln>
            <a:noFill/>
          </a:ln>
        </p:spPr>
        <p:style>
          <a:lnRef idx="0">
            <a:scrgbClr r="0" g="0" b="0"/>
          </a:lnRef>
          <a:fillRef idx="0">
            <a:scrgbClr r="0" g="0" b="0"/>
          </a:fillRef>
          <a:effectRef idx="0">
            <a:scrgbClr r="0" g="0" b="0"/>
          </a:effectRef>
          <a:fontRef idx="minor"/>
        </p:style>
        <p:txBody>
          <a:bodyPr lIns="0" tIns="0" rIns="0" bIns="0"/>
          <a:lstStyle/>
          <a:p>
            <a:pPr marL="343080" indent="-341640">
              <a:lnSpc>
                <a:spcPct val="100000"/>
              </a:lnSpc>
              <a:buClr>
                <a:srgbClr val="000000"/>
              </a:buClr>
              <a:buFont typeface="Arial"/>
              <a:buChar char="•"/>
            </a:pPr>
            <a:r>
              <a:rPr lang="ca-ES" sz="2000" b="1" strike="noStrike" spc="-1" dirty="0">
                <a:solidFill>
                  <a:srgbClr val="FF0000"/>
                </a:solidFill>
                <a:uFill>
                  <a:solidFill>
                    <a:srgbClr val="FFFFFF"/>
                  </a:solidFill>
                </a:uFill>
                <a:latin typeface="Arial"/>
                <a:ea typeface="DejaVu Sans"/>
              </a:rPr>
              <a:t>Es pot utilitzar la teràpia gènica per guarir malalties tumorals i infeccioses?</a:t>
            </a:r>
            <a:endParaRPr lang="ca-ES" sz="2000" b="1" strike="noStrike" spc="-1" dirty="0">
              <a:solidFill>
                <a:srgbClr val="FF0000"/>
              </a:solidFill>
              <a:uFill>
                <a:solidFill>
                  <a:srgbClr val="FFFFFF"/>
                </a:solidFill>
              </a:uFill>
              <a:latin typeface="Arial"/>
            </a:endParaRPr>
          </a:p>
          <a:p>
            <a:pPr marL="343080" indent="-341640">
              <a:lnSpc>
                <a:spcPct val="100000"/>
              </a:lnSpc>
              <a:buClr>
                <a:srgbClr val="000000"/>
              </a:buClr>
              <a:buFont typeface="Arial"/>
              <a:buChar char="-"/>
            </a:pPr>
            <a:r>
              <a:rPr lang="ca-ES" sz="2000" b="1" strike="noStrike" spc="-1" dirty="0">
                <a:solidFill>
                  <a:srgbClr val="002060"/>
                </a:solidFill>
                <a:uFill>
                  <a:solidFill>
                    <a:srgbClr val="FFFFFF"/>
                  </a:solidFill>
                </a:uFill>
                <a:latin typeface="Arial"/>
                <a:ea typeface="DejaVu Sans"/>
              </a:rPr>
              <a:t>S’aïllen unes quantes cèl·lules del tumor</a:t>
            </a:r>
            <a:endParaRPr lang="ca-ES" sz="2000" b="1" strike="noStrike" spc="-1" dirty="0">
              <a:solidFill>
                <a:srgbClr val="002060"/>
              </a:solidFill>
              <a:uFill>
                <a:solidFill>
                  <a:srgbClr val="FFFFFF"/>
                </a:solidFill>
              </a:uFill>
              <a:latin typeface="Arial"/>
            </a:endParaRPr>
          </a:p>
          <a:p>
            <a:pPr marL="343080" indent="-341640">
              <a:lnSpc>
                <a:spcPct val="100000"/>
              </a:lnSpc>
              <a:buClr>
                <a:srgbClr val="000000"/>
              </a:buClr>
              <a:buFont typeface="Arial"/>
              <a:buChar char="-"/>
            </a:pPr>
            <a:r>
              <a:rPr lang="ca-ES" sz="2000" b="1" strike="noStrike" spc="-1" dirty="0">
                <a:solidFill>
                  <a:srgbClr val="002060"/>
                </a:solidFill>
                <a:uFill>
                  <a:solidFill>
                    <a:srgbClr val="FFFFFF"/>
                  </a:solidFill>
                </a:uFill>
                <a:latin typeface="Arial"/>
                <a:ea typeface="DejaVu Sans"/>
              </a:rPr>
              <a:t>Es modifiquen genèticament introduint-los un gen no present a les persones que permeti que el sistema immunitari del pacient les reconegui </a:t>
            </a:r>
            <a:r>
              <a:rPr lang="ca-ES" sz="2000" b="0" strike="noStrike" spc="-1" dirty="0">
                <a:solidFill>
                  <a:srgbClr val="000000"/>
                </a:solidFill>
                <a:uFill>
                  <a:solidFill>
                    <a:srgbClr val="FFFFFF"/>
                  </a:solidFill>
                </a:uFill>
                <a:latin typeface="Arial"/>
                <a:ea typeface="DejaVu Sans"/>
              </a:rPr>
              <a:t>(altrament no ho faria </a:t>
            </a:r>
            <a:r>
              <a:rPr lang="ca-ES" sz="2000" b="0" strike="noStrike" spc="-1" dirty="0" err="1">
                <a:solidFill>
                  <a:srgbClr val="000000"/>
                </a:solidFill>
                <a:uFill>
                  <a:solidFill>
                    <a:srgbClr val="FFFFFF"/>
                  </a:solidFill>
                </a:uFill>
                <a:latin typeface="Arial"/>
                <a:ea typeface="DejaVu Sans"/>
              </a:rPr>
              <a:t>pq</a:t>
            </a:r>
            <a:r>
              <a:rPr lang="ca-ES" sz="2000" b="0" strike="noStrike" spc="-1" dirty="0">
                <a:solidFill>
                  <a:srgbClr val="000000"/>
                </a:solidFill>
                <a:uFill>
                  <a:solidFill>
                    <a:srgbClr val="FFFFFF"/>
                  </a:solidFill>
                </a:uFill>
                <a:latin typeface="Arial"/>
                <a:ea typeface="DejaVu Sans"/>
              </a:rPr>
              <a:t> no les veuria com a foranes- ja que no ho són).</a:t>
            </a:r>
            <a:endParaRPr lang="ca-ES" sz="2000" b="0" strike="noStrike" spc="-1" dirty="0">
              <a:solidFill>
                <a:srgbClr val="000000"/>
              </a:solidFill>
              <a:uFill>
                <a:solidFill>
                  <a:srgbClr val="FFFFFF"/>
                </a:solidFill>
              </a:uFill>
              <a:latin typeface="Arial"/>
            </a:endParaRPr>
          </a:p>
          <a:p>
            <a:pPr marL="343080" indent="-341640">
              <a:lnSpc>
                <a:spcPct val="100000"/>
              </a:lnSpc>
              <a:buClr>
                <a:srgbClr val="000000"/>
              </a:buClr>
              <a:buFont typeface="Arial"/>
              <a:buChar char="-"/>
            </a:pPr>
            <a:r>
              <a:rPr lang="ca-ES" sz="2000" b="1" strike="noStrike" spc="-1" dirty="0">
                <a:solidFill>
                  <a:srgbClr val="002060"/>
                </a:solidFill>
                <a:uFill>
                  <a:solidFill>
                    <a:srgbClr val="FFFFFF"/>
                  </a:solidFill>
                </a:uFill>
                <a:latin typeface="Arial"/>
                <a:ea typeface="DejaVu Sans"/>
              </a:rPr>
              <a:t>Es fan créixer en el laboratori, s’estimula la seva reproducció i s’injecten al pacient per via intravenosa.</a:t>
            </a:r>
            <a:endParaRPr lang="ca-ES" sz="2000" b="1" strike="noStrike" spc="-1" dirty="0">
              <a:solidFill>
                <a:srgbClr val="002060"/>
              </a:solidFill>
              <a:uFill>
                <a:solidFill>
                  <a:srgbClr val="FFFFFF"/>
                </a:solidFill>
              </a:uFill>
              <a:latin typeface="Arial"/>
            </a:endParaRPr>
          </a:p>
          <a:p>
            <a:pPr marL="343080" indent="-341640">
              <a:lnSpc>
                <a:spcPct val="100000"/>
              </a:lnSpc>
              <a:buClr>
                <a:srgbClr val="000000"/>
              </a:buClr>
              <a:buFont typeface="Arial"/>
              <a:buChar char="-"/>
            </a:pPr>
            <a:r>
              <a:rPr lang="ca-ES" sz="2000" b="1" strike="noStrike" spc="-1" dirty="0">
                <a:solidFill>
                  <a:srgbClr val="000000"/>
                </a:solidFill>
                <a:uFill>
                  <a:solidFill>
                    <a:srgbClr val="FFFFFF"/>
                  </a:solidFill>
                </a:uFill>
                <a:latin typeface="Arial"/>
                <a:ea typeface="DejaVu Sans"/>
              </a:rPr>
              <a:t>Les cèl·lules tumorals genèticament modificades estimulen el sistema immunitari a fer anticossos per combatre-les i eliminar-les </a:t>
            </a:r>
            <a:r>
              <a:rPr lang="ca-ES" sz="2000" b="0" strike="noStrike" spc="-1" dirty="0">
                <a:solidFill>
                  <a:srgbClr val="000000"/>
                </a:solidFill>
                <a:uFill>
                  <a:solidFill>
                    <a:srgbClr val="FFFFFF"/>
                  </a:solidFill>
                </a:uFill>
                <a:latin typeface="Arial"/>
                <a:ea typeface="DejaVu Sans"/>
              </a:rPr>
              <a:t>( </a:t>
            </a:r>
            <a:r>
              <a:rPr lang="ca-ES" sz="2000" b="0" u="sng" strike="noStrike" spc="-1" dirty="0">
                <a:solidFill>
                  <a:srgbClr val="000000"/>
                </a:solidFill>
                <a:uFill>
                  <a:solidFill>
                    <a:srgbClr val="FFFFFF"/>
                  </a:solidFill>
                </a:uFill>
                <a:latin typeface="Arial"/>
                <a:ea typeface="DejaVu Sans"/>
              </a:rPr>
              <a:t>en aquest punt, els anticossos produïts no actuen només contra les cèl·lules tumorals introduïdes sinó també contra les del tumor del pacient</a:t>
            </a:r>
            <a:r>
              <a:rPr lang="ca-ES" sz="2000" b="0" strike="noStrike" spc="-1" dirty="0">
                <a:solidFill>
                  <a:srgbClr val="000000"/>
                </a:solidFill>
                <a:uFill>
                  <a:solidFill>
                    <a:srgbClr val="FFFFFF"/>
                  </a:solidFill>
                </a:uFill>
                <a:latin typeface="Arial"/>
                <a:ea typeface="DejaVu Sans"/>
              </a:rPr>
              <a:t>).</a:t>
            </a:r>
            <a:endParaRPr lang="ca-ES" sz="2000" b="0" strike="noStrike" spc="-1" dirty="0">
              <a:solidFill>
                <a:srgbClr val="000000"/>
              </a:solidFill>
              <a:uFill>
                <a:solidFill>
                  <a:srgbClr val="FFFFFF"/>
                </a:solidFill>
              </a:uFill>
              <a:latin typeface="Arial"/>
            </a:endParaRPr>
          </a:p>
        </p:txBody>
      </p:sp>
      <p:pic>
        <p:nvPicPr>
          <p:cNvPr id="3" name="Imagen 2">
            <a:extLst>
              <a:ext uri="{FF2B5EF4-FFF2-40B4-BE49-F238E27FC236}">
                <a16:creationId xmlns:a16="http://schemas.microsoft.com/office/drawing/2014/main" id="{67FA5452-1A5B-41C5-A78A-C4CEB79FB4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2362" y="4482686"/>
            <a:ext cx="6544461" cy="2925504"/>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CustomShape 1"/>
          <p:cNvSpPr/>
          <p:nvPr/>
        </p:nvSpPr>
        <p:spPr>
          <a:xfrm>
            <a:off x="504000" y="301320"/>
            <a:ext cx="9070200" cy="580680"/>
          </a:xfrm>
          <a:prstGeom prst="rect">
            <a:avLst/>
          </a:prstGeom>
          <a:solidFill>
            <a:schemeClr val="accent6"/>
          </a:solid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ca-ES" sz="2400" b="0" strike="noStrike" spc="-1" dirty="0">
                <a:solidFill>
                  <a:srgbClr val="000000"/>
                </a:solidFill>
                <a:uFill>
                  <a:solidFill>
                    <a:srgbClr val="FFFFFF"/>
                  </a:solidFill>
                </a:uFill>
                <a:latin typeface="Arial"/>
                <a:ea typeface="DejaVu Sans"/>
              </a:rPr>
              <a:t>7.Les plantes transgèniques</a:t>
            </a:r>
            <a:endParaRPr lang="ca-ES" sz="2400" b="0" strike="noStrike" spc="-1" dirty="0">
              <a:solidFill>
                <a:srgbClr val="000000"/>
              </a:solidFill>
              <a:uFill>
                <a:solidFill>
                  <a:srgbClr val="FFFFFF"/>
                </a:solidFill>
              </a:uFill>
              <a:latin typeface="Arial"/>
            </a:endParaRPr>
          </a:p>
        </p:txBody>
      </p:sp>
      <p:sp>
        <p:nvSpPr>
          <p:cNvPr id="109" name="CustomShape 2"/>
          <p:cNvSpPr/>
          <p:nvPr/>
        </p:nvSpPr>
        <p:spPr>
          <a:xfrm>
            <a:off x="504000" y="883440"/>
            <a:ext cx="9070200" cy="7036194"/>
          </a:xfrm>
          <a:prstGeom prst="rect">
            <a:avLst/>
          </a:prstGeom>
          <a:solidFill>
            <a:schemeClr val="accent1">
              <a:lumMod val="40000"/>
              <a:lumOff val="60000"/>
            </a:schemeClr>
          </a:solidFill>
          <a:ln>
            <a:noFill/>
          </a:ln>
        </p:spPr>
        <p:style>
          <a:lnRef idx="0">
            <a:scrgbClr r="0" g="0" b="0"/>
          </a:lnRef>
          <a:fillRef idx="0">
            <a:scrgbClr r="0" g="0" b="0"/>
          </a:fillRef>
          <a:effectRef idx="0">
            <a:scrgbClr r="0" g="0" b="0"/>
          </a:effectRef>
          <a:fontRef idx="minor"/>
        </p:style>
        <p:txBody>
          <a:bodyPr lIns="0" tIns="0" rIns="0" bIns="0"/>
          <a:lstStyle/>
          <a:p>
            <a:pPr marL="457200" indent="-455760">
              <a:lnSpc>
                <a:spcPct val="100000"/>
              </a:lnSpc>
              <a:buClr>
                <a:srgbClr val="000000"/>
              </a:buClr>
              <a:buFont typeface="Arial"/>
              <a:buChar char="•"/>
            </a:pPr>
            <a:r>
              <a:rPr lang="ca-ES" sz="2000" b="1" strike="noStrike" spc="-1" dirty="0">
                <a:solidFill>
                  <a:srgbClr val="FF0000"/>
                </a:solidFill>
                <a:uFill>
                  <a:solidFill>
                    <a:srgbClr val="FFFFFF"/>
                  </a:solidFill>
                </a:uFill>
                <a:latin typeface="Arial"/>
                <a:ea typeface="DejaVu Sans"/>
              </a:rPr>
              <a:t>Quin lloc ocupen les plantes transgèniques dins dels diferents tipus de producció?</a:t>
            </a:r>
            <a:endParaRPr lang="ca-ES" sz="2000" b="1" strike="noStrike" spc="-1" dirty="0">
              <a:solidFill>
                <a:srgbClr val="FF0000"/>
              </a:solidFill>
              <a:uFill>
                <a:solidFill>
                  <a:srgbClr val="FFFFFF"/>
                </a:solidFill>
              </a:uFill>
              <a:latin typeface="Arial"/>
            </a:endParaRPr>
          </a:p>
          <a:p>
            <a:pPr>
              <a:lnSpc>
                <a:spcPct val="100000"/>
              </a:lnSpc>
            </a:pPr>
            <a:r>
              <a:rPr lang="ca-ES" sz="2000" b="0" strike="noStrike" spc="-1" dirty="0">
                <a:solidFill>
                  <a:srgbClr val="000000"/>
                </a:solidFill>
                <a:uFill>
                  <a:solidFill>
                    <a:srgbClr val="FFFFFF"/>
                  </a:solidFill>
                </a:uFill>
                <a:latin typeface="Arial"/>
                <a:ea typeface="DejaVu Sans"/>
              </a:rPr>
              <a:t>No es poden considerar cultius ecològics. Tanmateix, </a:t>
            </a:r>
            <a:r>
              <a:rPr lang="ca-ES" sz="2000" b="1" strike="noStrike" spc="-1" dirty="0">
                <a:solidFill>
                  <a:srgbClr val="000000"/>
                </a:solidFill>
                <a:uFill>
                  <a:solidFill>
                    <a:srgbClr val="FFFFFF"/>
                  </a:solidFill>
                </a:uFill>
                <a:latin typeface="Arial"/>
                <a:ea typeface="DejaVu Sans"/>
              </a:rPr>
              <a:t>són derivats dels cultius convencionals, ara bé utilitzen molts menys adobs i productes fitosanitaris, sobretot en aquells casos en què incorporen gens per protegir-se </a:t>
            </a:r>
            <a:r>
              <a:rPr lang="ca-ES" sz="2000" b="1" strike="noStrike" spc="-1" dirty="0" err="1">
                <a:solidFill>
                  <a:srgbClr val="000000"/>
                </a:solidFill>
                <a:uFill>
                  <a:solidFill>
                    <a:srgbClr val="FFFFFF"/>
                  </a:solidFill>
                </a:uFill>
                <a:latin typeface="Arial"/>
                <a:ea typeface="DejaVu Sans"/>
              </a:rPr>
              <a:t>contraplagues</a:t>
            </a:r>
            <a:r>
              <a:rPr lang="ca-ES" sz="2000" b="1" strike="noStrike" spc="-1" dirty="0">
                <a:solidFill>
                  <a:srgbClr val="000000"/>
                </a:solidFill>
                <a:uFill>
                  <a:solidFill>
                    <a:srgbClr val="FFFFFF"/>
                  </a:solidFill>
                </a:uFill>
                <a:latin typeface="Arial"/>
                <a:ea typeface="DejaVu Sans"/>
              </a:rPr>
              <a:t>, malalties i herbicides.</a:t>
            </a:r>
            <a:endParaRPr lang="ca-ES" sz="2000" b="1" strike="noStrike" spc="-1" dirty="0">
              <a:solidFill>
                <a:srgbClr val="000000"/>
              </a:solidFill>
              <a:uFill>
                <a:solidFill>
                  <a:srgbClr val="FFFFFF"/>
                </a:solidFill>
              </a:uFill>
              <a:latin typeface="Arial"/>
            </a:endParaRPr>
          </a:p>
          <a:p>
            <a:pPr marL="343080" indent="-341640">
              <a:lnSpc>
                <a:spcPct val="100000"/>
              </a:lnSpc>
              <a:buClr>
                <a:srgbClr val="000000"/>
              </a:buClr>
              <a:buFont typeface="Arial"/>
              <a:buChar char="•"/>
            </a:pPr>
            <a:r>
              <a:rPr lang="ca-ES" sz="2000" b="1" strike="noStrike" spc="-1" dirty="0">
                <a:solidFill>
                  <a:srgbClr val="FF0000"/>
                </a:solidFill>
                <a:uFill>
                  <a:solidFill>
                    <a:srgbClr val="FFFFFF"/>
                  </a:solidFill>
                </a:uFill>
                <a:latin typeface="Arial"/>
                <a:ea typeface="DejaVu Sans"/>
              </a:rPr>
              <a:t>Quina utilitat tenen les plantes transgèniques en recerca bàsica? </a:t>
            </a:r>
            <a:endParaRPr lang="ca-ES" sz="2000" b="1" strike="noStrike" spc="-1" dirty="0">
              <a:solidFill>
                <a:srgbClr val="FF0000"/>
              </a:solidFill>
              <a:uFill>
                <a:solidFill>
                  <a:srgbClr val="FFFFFF"/>
                </a:solidFill>
              </a:uFill>
              <a:latin typeface="Arial"/>
            </a:endParaRPr>
          </a:p>
          <a:p>
            <a:pPr>
              <a:lnSpc>
                <a:spcPct val="100000"/>
              </a:lnSpc>
            </a:pPr>
            <a:r>
              <a:rPr lang="ca-ES" sz="2000" b="0" strike="noStrike" spc="-1" dirty="0">
                <a:solidFill>
                  <a:srgbClr val="000000"/>
                </a:solidFill>
                <a:uFill>
                  <a:solidFill>
                    <a:srgbClr val="FFFFFF"/>
                  </a:solidFill>
                </a:uFill>
                <a:latin typeface="Arial"/>
                <a:ea typeface="DejaVu Sans"/>
              </a:rPr>
              <a:t>És </a:t>
            </a:r>
            <a:r>
              <a:rPr lang="ca-ES" sz="2000" b="1" strike="noStrike" spc="-1" dirty="0">
                <a:solidFill>
                  <a:srgbClr val="000000"/>
                </a:solidFill>
                <a:uFill>
                  <a:solidFill>
                    <a:srgbClr val="FFFFFF"/>
                  </a:solidFill>
                </a:uFill>
                <a:latin typeface="Arial"/>
                <a:ea typeface="DejaVu Sans"/>
              </a:rPr>
              <a:t>una eina per a l’estudi de la fisiologia vegetal, per exemple per a identificar els gens implicats en el desenvolupament de les plantes o per estudiar la maquinària molecular que regula la floració i les característiques dels fruits.</a:t>
            </a:r>
            <a:endParaRPr lang="ca-ES" sz="2000" b="1" strike="noStrike" spc="-1" dirty="0">
              <a:solidFill>
                <a:srgbClr val="000000"/>
              </a:solidFill>
              <a:uFill>
                <a:solidFill>
                  <a:srgbClr val="FFFFFF"/>
                </a:solidFill>
              </a:uFill>
              <a:latin typeface="Arial"/>
            </a:endParaRPr>
          </a:p>
        </p:txBody>
      </p:sp>
      <p:pic>
        <p:nvPicPr>
          <p:cNvPr id="3" name="Imagen 2">
            <a:extLst>
              <a:ext uri="{FF2B5EF4-FFF2-40B4-BE49-F238E27FC236}">
                <a16:creationId xmlns:a16="http://schemas.microsoft.com/office/drawing/2014/main" id="{20E5D647-4E69-422B-84F8-74D57340B6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6293" y="4261446"/>
            <a:ext cx="5982344" cy="3507149"/>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CustomShape 2"/>
          <p:cNvSpPr/>
          <p:nvPr/>
        </p:nvSpPr>
        <p:spPr>
          <a:xfrm>
            <a:off x="504000" y="371959"/>
            <a:ext cx="9070200" cy="7186241"/>
          </a:xfrm>
          <a:prstGeom prst="rect">
            <a:avLst/>
          </a:prstGeom>
          <a:solidFill>
            <a:schemeClr val="accent1">
              <a:lumMod val="40000"/>
              <a:lumOff val="60000"/>
            </a:schemeClr>
          </a:solidFill>
          <a:ln>
            <a:noFill/>
          </a:ln>
        </p:spPr>
        <p:style>
          <a:lnRef idx="0">
            <a:scrgbClr r="0" g="0" b="0"/>
          </a:lnRef>
          <a:fillRef idx="0">
            <a:scrgbClr r="0" g="0" b="0"/>
          </a:fillRef>
          <a:effectRef idx="0">
            <a:scrgbClr r="0" g="0" b="0"/>
          </a:effectRef>
          <a:fontRef idx="minor"/>
        </p:style>
        <p:txBody>
          <a:bodyPr lIns="0" tIns="0" rIns="0" bIns="0"/>
          <a:lstStyle/>
          <a:p>
            <a:pPr marL="343080" indent="-341640">
              <a:lnSpc>
                <a:spcPct val="100000"/>
              </a:lnSpc>
              <a:buClr>
                <a:srgbClr val="000000"/>
              </a:buClr>
              <a:buFont typeface="Arial"/>
              <a:buChar char="•"/>
            </a:pPr>
            <a:r>
              <a:rPr lang="ca-ES" sz="2000" b="1" strike="noStrike" spc="-1" dirty="0">
                <a:solidFill>
                  <a:srgbClr val="FF0000"/>
                </a:solidFill>
                <a:uFill>
                  <a:solidFill>
                    <a:srgbClr val="FFFFFF"/>
                  </a:solidFill>
                </a:uFill>
                <a:latin typeface="Arial"/>
                <a:ea typeface="DejaVu Sans"/>
              </a:rPr>
              <a:t>Quines utilitats comercials tenen o poden tenir en un futur proper les plantes genèticament modificades?</a:t>
            </a:r>
            <a:endParaRPr lang="ca-ES" sz="2000" b="1" strike="noStrike" spc="-1" dirty="0">
              <a:solidFill>
                <a:srgbClr val="FF0000"/>
              </a:solidFill>
              <a:uFill>
                <a:solidFill>
                  <a:srgbClr val="FFFFFF"/>
                </a:solidFill>
              </a:uFill>
              <a:latin typeface="Arial"/>
            </a:endParaRPr>
          </a:p>
          <a:p>
            <a:pPr>
              <a:lnSpc>
                <a:spcPct val="100000"/>
              </a:lnSpc>
            </a:pPr>
            <a:r>
              <a:rPr lang="ca-ES" sz="2000" b="1" strike="noStrike" spc="-1" dirty="0">
                <a:solidFill>
                  <a:srgbClr val="000000"/>
                </a:solidFill>
                <a:uFill>
                  <a:solidFill>
                    <a:srgbClr val="FFFFFF"/>
                  </a:solidFill>
                </a:uFill>
                <a:latin typeface="Arial"/>
                <a:ea typeface="DejaVu Sans"/>
              </a:rPr>
              <a:t>Obtenir plantes resistents a plagues, malalties i herbicides, i a condicions ambientals adverses de temperatura, sequera i salinitat.</a:t>
            </a:r>
            <a:endParaRPr lang="ca-ES" sz="2000" b="1" strike="noStrike" spc="-1" dirty="0">
              <a:solidFill>
                <a:srgbClr val="000000"/>
              </a:solidFill>
              <a:uFill>
                <a:solidFill>
                  <a:srgbClr val="FFFFFF"/>
                </a:solidFill>
              </a:uFill>
              <a:latin typeface="Arial"/>
            </a:endParaRPr>
          </a:p>
          <a:p>
            <a:pPr>
              <a:lnSpc>
                <a:spcPct val="100000"/>
              </a:lnSpc>
            </a:pPr>
            <a:r>
              <a:rPr lang="ca-ES" sz="2000" b="1" strike="noStrike" spc="-1" dirty="0">
                <a:solidFill>
                  <a:srgbClr val="002060"/>
                </a:solidFill>
                <a:uFill>
                  <a:solidFill>
                    <a:srgbClr val="FFFFFF"/>
                  </a:solidFill>
                </a:uFill>
                <a:latin typeface="Arial"/>
                <a:ea typeface="DejaVu Sans"/>
              </a:rPr>
              <a:t>També permet obtenir plantes que actuïn de </a:t>
            </a:r>
            <a:r>
              <a:rPr lang="ca-ES" sz="2000" b="1" strike="noStrike" spc="-1" dirty="0" err="1">
                <a:solidFill>
                  <a:srgbClr val="002060"/>
                </a:solidFill>
                <a:uFill>
                  <a:solidFill>
                    <a:srgbClr val="FFFFFF"/>
                  </a:solidFill>
                </a:uFill>
                <a:latin typeface="Arial"/>
                <a:ea typeface="DejaVu Sans"/>
              </a:rPr>
              <a:t>biofactories</a:t>
            </a:r>
            <a:r>
              <a:rPr lang="ca-ES" sz="2000" b="1" strike="noStrike" spc="-1" dirty="0">
                <a:solidFill>
                  <a:srgbClr val="002060"/>
                </a:solidFill>
                <a:uFill>
                  <a:solidFill>
                    <a:srgbClr val="FFFFFF"/>
                  </a:solidFill>
                </a:uFill>
                <a:latin typeface="Arial"/>
                <a:ea typeface="DejaVu Sans"/>
              </a:rPr>
              <a:t> per la producció de fàrmacs, plàstics biodegradables i </a:t>
            </a:r>
            <a:r>
              <a:rPr lang="ca-ES" sz="2000" b="1" strike="noStrike" spc="-1" dirty="0" err="1">
                <a:solidFill>
                  <a:srgbClr val="002060"/>
                </a:solidFill>
                <a:uFill>
                  <a:solidFill>
                    <a:srgbClr val="FFFFFF"/>
                  </a:solidFill>
                </a:uFill>
                <a:latin typeface="Arial"/>
                <a:ea typeface="DejaVu Sans"/>
              </a:rPr>
              <a:t>biocombustibles</a:t>
            </a:r>
            <a:r>
              <a:rPr lang="ca-ES" sz="2000" b="1" strike="noStrike" spc="-1" dirty="0">
                <a:solidFill>
                  <a:srgbClr val="002060"/>
                </a:solidFill>
                <a:uFill>
                  <a:solidFill>
                    <a:srgbClr val="FFFFFF"/>
                  </a:solidFill>
                </a:uFill>
                <a:latin typeface="Arial"/>
                <a:ea typeface="DejaVu Sans"/>
              </a:rPr>
              <a:t>, i plantes d’interès en alimentació amb la qualitat nutritiva millorada </a:t>
            </a:r>
            <a:r>
              <a:rPr lang="ca-ES" sz="2000" b="0" strike="noStrike" spc="-1" dirty="0">
                <a:solidFill>
                  <a:srgbClr val="000000"/>
                </a:solidFill>
                <a:uFill>
                  <a:solidFill>
                    <a:srgbClr val="FFFFFF"/>
                  </a:solidFill>
                </a:uFill>
                <a:latin typeface="Arial"/>
                <a:ea typeface="DejaVu Sans"/>
              </a:rPr>
              <a:t>(</a:t>
            </a:r>
            <a:r>
              <a:rPr lang="ca-ES" sz="2000" b="1" strike="noStrike" spc="-1" dirty="0">
                <a:solidFill>
                  <a:srgbClr val="000000"/>
                </a:solidFill>
                <a:uFill>
                  <a:solidFill>
                    <a:srgbClr val="FFFFFF"/>
                  </a:solidFill>
                </a:uFill>
                <a:latin typeface="Arial"/>
                <a:ea typeface="DejaVu Sans"/>
              </a:rPr>
              <a:t>ex: plantes que produeixen més vitamina A, o més proteïnes riques en aminoàcids essencials</a:t>
            </a:r>
            <a:r>
              <a:rPr lang="ca-ES" sz="2000" b="0" strike="noStrike" spc="-1" dirty="0">
                <a:solidFill>
                  <a:srgbClr val="000000"/>
                </a:solidFill>
                <a:uFill>
                  <a:solidFill>
                    <a:srgbClr val="FFFFFF"/>
                  </a:solidFill>
                </a:uFill>
                <a:latin typeface="Arial"/>
                <a:ea typeface="DejaVu Sans"/>
              </a:rPr>
              <a:t>).</a:t>
            </a:r>
            <a:endParaRPr lang="ca-ES" sz="2000" b="0" strike="noStrike" spc="-1" dirty="0">
              <a:solidFill>
                <a:srgbClr val="000000"/>
              </a:solidFill>
              <a:uFill>
                <a:solidFill>
                  <a:srgbClr val="FFFFFF"/>
                </a:solidFill>
              </a:uFill>
              <a:latin typeface="Arial"/>
            </a:endParaRPr>
          </a:p>
        </p:txBody>
      </p:sp>
      <p:pic>
        <p:nvPicPr>
          <p:cNvPr id="3" name="Imagen 2">
            <a:extLst>
              <a:ext uri="{FF2B5EF4-FFF2-40B4-BE49-F238E27FC236}">
                <a16:creationId xmlns:a16="http://schemas.microsoft.com/office/drawing/2014/main" id="{4EFCA559-9D36-4D47-85A7-39C89DB149FE}"/>
              </a:ext>
            </a:extLst>
          </p:cNvPr>
          <p:cNvPicPr>
            <a:picLocks noChangeAspect="1"/>
          </p:cNvPicPr>
          <p:nvPr/>
        </p:nvPicPr>
        <p:blipFill rotWithShape="1">
          <a:blip r:embed="rId3">
            <a:extLst>
              <a:ext uri="{28A0092B-C50C-407E-A947-70E740481C1C}">
                <a14:useLocalDpi xmlns:a14="http://schemas.microsoft.com/office/drawing/2010/main" val="0"/>
              </a:ext>
            </a:extLst>
          </a:blip>
          <a:srcRect l="13459" t="45821" r="15192" b="3516"/>
          <a:stretch/>
        </p:blipFill>
        <p:spPr>
          <a:xfrm>
            <a:off x="2231758" y="3084163"/>
            <a:ext cx="5904854" cy="4293029"/>
          </a:xfrm>
          <a:prstGeom prst="rect">
            <a:avLst/>
          </a:prstGeom>
        </p:spPr>
      </p:pic>
    </p:spTree>
    <p:extLst>
      <p:ext uri="{BB962C8B-B14F-4D97-AF65-F5344CB8AC3E}">
        <p14:creationId xmlns:p14="http://schemas.microsoft.com/office/powerpoint/2010/main" val="17995135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CustomShape 1"/>
          <p:cNvSpPr/>
          <p:nvPr/>
        </p:nvSpPr>
        <p:spPr>
          <a:xfrm>
            <a:off x="504000" y="433800"/>
            <a:ext cx="9070200" cy="6910920"/>
          </a:xfrm>
          <a:prstGeom prst="rect">
            <a:avLst/>
          </a:prstGeom>
          <a:solidFill>
            <a:schemeClr val="accent1">
              <a:lumMod val="40000"/>
              <a:lumOff val="60000"/>
            </a:schemeClr>
          </a:solidFill>
          <a:ln>
            <a:noFill/>
          </a:ln>
        </p:spPr>
        <p:style>
          <a:lnRef idx="0">
            <a:scrgbClr r="0" g="0" b="0"/>
          </a:lnRef>
          <a:fillRef idx="0">
            <a:scrgbClr r="0" g="0" b="0"/>
          </a:fillRef>
          <a:effectRef idx="0">
            <a:scrgbClr r="0" g="0" b="0"/>
          </a:effectRef>
          <a:fontRef idx="minor"/>
        </p:style>
        <p:txBody>
          <a:bodyPr lIns="0" tIns="0" rIns="0" bIns="0"/>
          <a:lstStyle/>
          <a:p>
            <a:pPr marL="343080" indent="-341640">
              <a:lnSpc>
                <a:spcPct val="100000"/>
              </a:lnSpc>
              <a:buClr>
                <a:srgbClr val="000000"/>
              </a:buClr>
              <a:buFont typeface="Arial"/>
              <a:buChar char="•"/>
            </a:pPr>
            <a:r>
              <a:rPr lang="ca-ES" sz="2000" b="1" strike="noStrike" spc="-1" dirty="0">
                <a:solidFill>
                  <a:srgbClr val="FF0000"/>
                </a:solidFill>
                <a:uFill>
                  <a:solidFill>
                    <a:srgbClr val="FFFFFF"/>
                  </a:solidFill>
                </a:uFill>
                <a:latin typeface="Arial"/>
                <a:ea typeface="DejaVu Sans"/>
              </a:rPr>
              <a:t>Què és la vitamina A i per què és essencial?</a:t>
            </a:r>
            <a:endParaRPr lang="ca-ES" sz="2000" b="1" strike="noStrike" spc="-1" dirty="0">
              <a:solidFill>
                <a:srgbClr val="FF0000"/>
              </a:solidFill>
              <a:uFill>
                <a:solidFill>
                  <a:srgbClr val="FFFFFF"/>
                </a:solidFill>
              </a:uFill>
              <a:latin typeface="Arial"/>
            </a:endParaRPr>
          </a:p>
          <a:p>
            <a:pPr>
              <a:lnSpc>
                <a:spcPct val="100000"/>
              </a:lnSpc>
            </a:pPr>
            <a:r>
              <a:rPr lang="ca-ES" sz="2000" b="1" strike="noStrike" spc="-1" dirty="0">
                <a:solidFill>
                  <a:srgbClr val="000000"/>
                </a:solidFill>
                <a:uFill>
                  <a:solidFill>
                    <a:srgbClr val="FFFFFF"/>
                  </a:solidFill>
                </a:uFill>
                <a:latin typeface="Arial"/>
                <a:ea typeface="DejaVu Sans"/>
              </a:rPr>
              <a:t>És un factor dietètic essencial per al creixement, està implicat en la visió i en la regulació de molts gens. </a:t>
            </a:r>
            <a:r>
              <a:rPr lang="ca-ES" sz="2000" b="1" strike="noStrike" spc="-1" dirty="0">
                <a:solidFill>
                  <a:srgbClr val="002060"/>
                </a:solidFill>
                <a:uFill>
                  <a:solidFill>
                    <a:srgbClr val="FFFFFF"/>
                  </a:solidFill>
                </a:uFill>
                <a:latin typeface="Arial"/>
                <a:ea typeface="DejaVu Sans"/>
              </a:rPr>
              <a:t>El nostre cos només pot fabricar vitamina A </a:t>
            </a:r>
            <a:r>
              <a:rPr lang="ca-ES" sz="2000" b="1" strike="noStrike" spc="-1" dirty="0" err="1">
                <a:solidFill>
                  <a:srgbClr val="002060"/>
                </a:solidFill>
                <a:uFill>
                  <a:solidFill>
                    <a:srgbClr val="FFFFFF"/>
                  </a:solidFill>
                </a:uFill>
                <a:latin typeface="Arial"/>
                <a:ea typeface="DejaVu Sans"/>
              </a:rPr>
              <a:t>a</a:t>
            </a:r>
            <a:r>
              <a:rPr lang="ca-ES" sz="2000" b="1" strike="noStrike" spc="-1" dirty="0">
                <a:solidFill>
                  <a:srgbClr val="002060"/>
                </a:solidFill>
                <a:uFill>
                  <a:solidFill>
                    <a:srgbClr val="FFFFFF"/>
                  </a:solidFill>
                </a:uFill>
                <a:latin typeface="Arial"/>
                <a:ea typeface="DejaVu Sans"/>
              </a:rPr>
              <a:t> partir d’alguns precursors que hem d’ingerir amb la dieta, molècules de la família dels </a:t>
            </a:r>
            <a:r>
              <a:rPr lang="ca-ES" sz="2000" b="1" strike="noStrike" spc="-1" dirty="0" err="1">
                <a:solidFill>
                  <a:srgbClr val="002060"/>
                </a:solidFill>
                <a:uFill>
                  <a:solidFill>
                    <a:srgbClr val="FFFFFF"/>
                  </a:solidFill>
                </a:uFill>
                <a:latin typeface="Arial"/>
                <a:ea typeface="DejaVu Sans"/>
              </a:rPr>
              <a:t>retinoids</a:t>
            </a:r>
            <a:r>
              <a:rPr lang="ca-ES" sz="2000" b="0" strike="noStrike" spc="-1" dirty="0">
                <a:solidFill>
                  <a:srgbClr val="000000"/>
                </a:solidFill>
                <a:uFill>
                  <a:solidFill>
                    <a:srgbClr val="FFFFFF"/>
                  </a:solidFill>
                </a:uFill>
                <a:latin typeface="Arial"/>
                <a:ea typeface="DejaVu Sans"/>
              </a:rPr>
              <a:t> (anomenades així per la funció que realitzen en la capacitat de captar llum de la retina</a:t>
            </a:r>
            <a:r>
              <a:rPr lang="ca-ES" sz="2000" strike="noStrike" spc="-1" dirty="0">
                <a:solidFill>
                  <a:srgbClr val="002060"/>
                </a:solidFill>
                <a:uFill>
                  <a:solidFill>
                    <a:srgbClr val="FFFFFF"/>
                  </a:solidFill>
                </a:uFill>
                <a:latin typeface="Arial"/>
                <a:ea typeface="DejaVu Sans"/>
              </a:rPr>
              <a:t>)</a:t>
            </a:r>
            <a:r>
              <a:rPr lang="ca-ES" sz="2000" b="1" strike="noStrike" spc="-1" dirty="0">
                <a:solidFill>
                  <a:srgbClr val="002060"/>
                </a:solidFill>
                <a:uFill>
                  <a:solidFill>
                    <a:srgbClr val="FFFFFF"/>
                  </a:solidFill>
                </a:uFill>
                <a:latin typeface="Arial"/>
                <a:ea typeface="DejaVu Sans"/>
              </a:rPr>
              <a:t> i beta-carotens</a:t>
            </a:r>
            <a:r>
              <a:rPr lang="ca-ES" sz="2000" b="0" strike="noStrike" spc="-1" dirty="0">
                <a:solidFill>
                  <a:srgbClr val="000000"/>
                </a:solidFill>
                <a:uFill>
                  <a:solidFill>
                    <a:srgbClr val="FFFFFF"/>
                  </a:solidFill>
                </a:uFill>
                <a:latin typeface="Arial"/>
                <a:ea typeface="DejaVu Sans"/>
              </a:rPr>
              <a:t>.</a:t>
            </a:r>
            <a:endParaRPr lang="ca-ES" sz="2000" b="0" strike="noStrike" spc="-1" dirty="0">
              <a:solidFill>
                <a:srgbClr val="000000"/>
              </a:solidFill>
              <a:uFill>
                <a:solidFill>
                  <a:srgbClr val="FFFFFF"/>
                </a:solidFill>
              </a:uFill>
              <a:latin typeface="Arial"/>
            </a:endParaRPr>
          </a:p>
          <a:p>
            <a:pPr>
              <a:lnSpc>
                <a:spcPct val="100000"/>
              </a:lnSpc>
            </a:pPr>
            <a:r>
              <a:rPr lang="ca-ES" sz="2000" b="1" strike="noStrike" spc="-1" dirty="0">
                <a:solidFill>
                  <a:srgbClr val="000000"/>
                </a:solidFill>
                <a:uFill>
                  <a:solidFill>
                    <a:srgbClr val="FFFFFF"/>
                  </a:solidFill>
                </a:uFill>
                <a:latin typeface="Arial"/>
                <a:ea typeface="DejaVu Sans"/>
              </a:rPr>
              <a:t>Els </a:t>
            </a:r>
            <a:r>
              <a:rPr lang="ca-ES" sz="2000" b="1" strike="noStrike" spc="-1" dirty="0" err="1">
                <a:solidFill>
                  <a:srgbClr val="000000"/>
                </a:solidFill>
                <a:uFill>
                  <a:solidFill>
                    <a:srgbClr val="FFFFFF"/>
                  </a:solidFill>
                </a:uFill>
                <a:latin typeface="Arial"/>
                <a:ea typeface="DejaVu Sans"/>
              </a:rPr>
              <a:t>retinoids</a:t>
            </a:r>
            <a:r>
              <a:rPr lang="ca-ES" sz="2000" b="1" strike="noStrike" spc="-1" dirty="0">
                <a:solidFill>
                  <a:srgbClr val="000000"/>
                </a:solidFill>
                <a:uFill>
                  <a:solidFill>
                    <a:srgbClr val="FFFFFF"/>
                  </a:solidFill>
                </a:uFill>
                <a:latin typeface="Arial"/>
                <a:ea typeface="DejaVu Sans"/>
              </a:rPr>
              <a:t> es troben en els ous, la carn i la llet. </a:t>
            </a:r>
            <a:endParaRPr lang="ca-ES" sz="2000" b="1" strike="noStrike" spc="-1" dirty="0">
              <a:solidFill>
                <a:srgbClr val="000000"/>
              </a:solidFill>
              <a:uFill>
                <a:solidFill>
                  <a:srgbClr val="FFFFFF"/>
                </a:solidFill>
              </a:uFill>
              <a:latin typeface="Arial"/>
            </a:endParaRPr>
          </a:p>
          <a:p>
            <a:pPr>
              <a:lnSpc>
                <a:spcPct val="100000"/>
              </a:lnSpc>
            </a:pPr>
            <a:r>
              <a:rPr lang="ca-ES" sz="2000" b="1" strike="noStrike" spc="-1" dirty="0">
                <a:solidFill>
                  <a:srgbClr val="000000"/>
                </a:solidFill>
                <a:uFill>
                  <a:solidFill>
                    <a:srgbClr val="FFFFFF"/>
                  </a:solidFill>
                </a:uFill>
                <a:latin typeface="Arial"/>
                <a:ea typeface="DejaVu Sans"/>
              </a:rPr>
              <a:t>Els beta-carotens, en verdures i hortalisses.</a:t>
            </a:r>
          </a:p>
          <a:p>
            <a:pPr>
              <a:lnSpc>
                <a:spcPct val="100000"/>
              </a:lnSpc>
            </a:pPr>
            <a:endParaRPr lang="ca-ES" sz="2000" b="1" strike="noStrike" spc="-1" dirty="0">
              <a:solidFill>
                <a:srgbClr val="000000"/>
              </a:solidFill>
              <a:uFill>
                <a:solidFill>
                  <a:srgbClr val="FFFFFF"/>
                </a:solidFill>
              </a:uFill>
              <a:latin typeface="Arial"/>
            </a:endParaRPr>
          </a:p>
          <a:p>
            <a:pPr>
              <a:lnSpc>
                <a:spcPct val="100000"/>
              </a:lnSpc>
            </a:pPr>
            <a:r>
              <a:rPr lang="ca-ES" sz="2000" b="1" strike="noStrike" spc="-1" dirty="0">
                <a:solidFill>
                  <a:srgbClr val="002060"/>
                </a:solidFill>
                <a:uFill>
                  <a:solidFill>
                    <a:srgbClr val="FFFFFF"/>
                  </a:solidFill>
                </a:uFill>
                <a:latin typeface="Arial"/>
                <a:ea typeface="DejaVu Sans"/>
              </a:rPr>
              <a:t>En algunes poblacions d’Àsia i Àfrica, on la base principal i pràcticament exclusiva de la dieta és l’arròs, la deficiència en vitamina A és un problema sociosanitari molt greu.</a:t>
            </a:r>
            <a:endParaRPr lang="ca-ES" sz="2000" b="1" strike="noStrike" spc="-1" dirty="0">
              <a:solidFill>
                <a:srgbClr val="002060"/>
              </a:solidFill>
              <a:uFill>
                <a:solidFill>
                  <a:srgbClr val="FFFFFF"/>
                </a:solidFill>
              </a:uFill>
              <a:latin typeface="Arial"/>
            </a:endParaRPr>
          </a:p>
        </p:txBody>
      </p:sp>
      <p:pic>
        <p:nvPicPr>
          <p:cNvPr id="3" name="Imagen 2">
            <a:extLst>
              <a:ext uri="{FF2B5EF4-FFF2-40B4-BE49-F238E27FC236}">
                <a16:creationId xmlns:a16="http://schemas.microsoft.com/office/drawing/2014/main" id="{DFC2A9D7-B02A-40B2-8DD9-AAAC5A0121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7054" y="4260527"/>
            <a:ext cx="3860892" cy="2573928"/>
          </a:xfrm>
          <a:prstGeom prst="rect">
            <a:avLst/>
          </a:prstGeom>
        </p:spPr>
      </p:pic>
      <p:pic>
        <p:nvPicPr>
          <p:cNvPr id="5" name="Imagen 4">
            <a:extLst>
              <a:ext uri="{FF2B5EF4-FFF2-40B4-BE49-F238E27FC236}">
                <a16:creationId xmlns:a16="http://schemas.microsoft.com/office/drawing/2014/main" id="{F56A56D6-E660-4155-BD36-651DDB9684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000" y="4260527"/>
            <a:ext cx="4876800" cy="2200275"/>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CustomShape 1"/>
          <p:cNvSpPr/>
          <p:nvPr/>
        </p:nvSpPr>
        <p:spPr>
          <a:xfrm>
            <a:off x="504000" y="433800"/>
            <a:ext cx="9070200" cy="6910920"/>
          </a:xfrm>
          <a:prstGeom prst="rect">
            <a:avLst/>
          </a:prstGeom>
          <a:solidFill>
            <a:schemeClr val="accent1">
              <a:lumMod val="40000"/>
              <a:lumOff val="60000"/>
            </a:schemeClr>
          </a:solidFill>
          <a:ln>
            <a:noFill/>
          </a:ln>
        </p:spPr>
        <p:style>
          <a:lnRef idx="0">
            <a:scrgbClr r="0" g="0" b="0"/>
          </a:lnRef>
          <a:fillRef idx="0">
            <a:scrgbClr r="0" g="0" b="0"/>
          </a:fillRef>
          <a:effectRef idx="0">
            <a:scrgbClr r="0" g="0" b="0"/>
          </a:effectRef>
          <a:fontRef idx="minor"/>
        </p:style>
        <p:txBody>
          <a:bodyPr lIns="0" tIns="0" rIns="0" bIns="0"/>
          <a:lstStyle/>
          <a:p>
            <a:pPr>
              <a:lnSpc>
                <a:spcPct val="100000"/>
              </a:lnSpc>
            </a:pPr>
            <a:r>
              <a:rPr lang="ca-ES" sz="2000" b="1" strike="noStrike" spc="-1" dirty="0">
                <a:solidFill>
                  <a:srgbClr val="000000"/>
                </a:solidFill>
                <a:uFill>
                  <a:solidFill>
                    <a:srgbClr val="FFFFFF"/>
                  </a:solidFill>
                </a:uFill>
                <a:latin typeface="Arial"/>
                <a:ea typeface="DejaVu Sans"/>
              </a:rPr>
              <a:t>Es calcula que afecte més de 124 milions de nens d’arreu del món en 118 països d’aquests continents, pot provocar ceguesa, susceptibilitat a patir malalties infeccioses per dèficits del sistema immunitari, problemes dermatològics, dolors musculars, problemes estomacals, malformacions dentals i un estat de cansament crònic per manca de glòbuls vermells (que transporten l’oxigen).</a:t>
            </a:r>
          </a:p>
          <a:p>
            <a:pPr>
              <a:lnSpc>
                <a:spcPct val="100000"/>
              </a:lnSpc>
            </a:pPr>
            <a:endParaRPr lang="ca-ES" sz="2000" b="1" strike="noStrike" spc="-1" dirty="0">
              <a:solidFill>
                <a:srgbClr val="000000"/>
              </a:solidFill>
              <a:uFill>
                <a:solidFill>
                  <a:srgbClr val="FFFFFF"/>
                </a:solidFill>
              </a:uFill>
              <a:latin typeface="Arial"/>
            </a:endParaRPr>
          </a:p>
          <a:p>
            <a:pPr>
              <a:lnSpc>
                <a:spcPct val="100000"/>
              </a:lnSpc>
            </a:pPr>
            <a:r>
              <a:rPr lang="ca-ES" sz="2000" b="1" strike="noStrike" spc="-1" dirty="0">
                <a:solidFill>
                  <a:srgbClr val="002060"/>
                </a:solidFill>
                <a:uFill>
                  <a:solidFill>
                    <a:srgbClr val="FFFFFF"/>
                  </a:solidFill>
                </a:uFill>
                <a:latin typeface="Arial"/>
                <a:ea typeface="DejaVu Sans"/>
              </a:rPr>
              <a:t>Una possible solució consisteix a obtenir plantes d’arròs que produeixin vitamina A, ja sigui en forma de </a:t>
            </a:r>
            <a:r>
              <a:rPr lang="ca-ES" sz="2000" b="1" strike="noStrike" spc="-1" dirty="0" err="1">
                <a:solidFill>
                  <a:srgbClr val="002060"/>
                </a:solidFill>
                <a:uFill>
                  <a:solidFill>
                    <a:srgbClr val="FFFFFF"/>
                  </a:solidFill>
                </a:uFill>
                <a:latin typeface="Arial"/>
                <a:ea typeface="DejaVu Sans"/>
              </a:rPr>
              <a:t>retinoids</a:t>
            </a:r>
            <a:r>
              <a:rPr lang="ca-ES" sz="2000" b="1" strike="noStrike" spc="-1" dirty="0">
                <a:solidFill>
                  <a:srgbClr val="002060"/>
                </a:solidFill>
                <a:uFill>
                  <a:solidFill>
                    <a:srgbClr val="FFFFFF"/>
                  </a:solidFill>
                </a:uFill>
                <a:latin typeface="Arial"/>
                <a:ea typeface="DejaVu Sans"/>
              </a:rPr>
              <a:t> o de beta-carotens.</a:t>
            </a:r>
          </a:p>
          <a:p>
            <a:pPr>
              <a:lnSpc>
                <a:spcPct val="100000"/>
              </a:lnSpc>
            </a:pPr>
            <a:endParaRPr lang="ca-ES" sz="2000" spc="-1" dirty="0">
              <a:solidFill>
                <a:srgbClr val="000000"/>
              </a:solidFill>
              <a:uFill>
                <a:solidFill>
                  <a:srgbClr val="FFFFFF"/>
                </a:solidFill>
              </a:uFill>
              <a:latin typeface="Arial"/>
              <a:ea typeface="DejaVu Sans"/>
            </a:endParaRPr>
          </a:p>
          <a:p>
            <a:pPr>
              <a:lnSpc>
                <a:spcPct val="100000"/>
              </a:lnSpc>
            </a:pPr>
            <a:endParaRPr lang="ca-ES" sz="2000" b="0" strike="noStrike" spc="-1" dirty="0">
              <a:solidFill>
                <a:srgbClr val="000000"/>
              </a:solidFill>
              <a:uFill>
                <a:solidFill>
                  <a:srgbClr val="FFFFFF"/>
                </a:solidFill>
              </a:uFill>
              <a:latin typeface="Arial"/>
            </a:endParaRPr>
          </a:p>
        </p:txBody>
      </p:sp>
      <p:pic>
        <p:nvPicPr>
          <p:cNvPr id="3" name="Imagen 2">
            <a:extLst>
              <a:ext uri="{FF2B5EF4-FFF2-40B4-BE49-F238E27FC236}">
                <a16:creationId xmlns:a16="http://schemas.microsoft.com/office/drawing/2014/main" id="{AC5B6AC2-AF52-4E52-A603-6B20A2C5BF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799" y="3391031"/>
            <a:ext cx="5672380" cy="3767406"/>
          </a:xfrm>
          <a:prstGeom prst="rect">
            <a:avLst/>
          </a:prstGeom>
        </p:spPr>
      </p:pic>
    </p:spTree>
    <p:extLst>
      <p:ext uri="{BB962C8B-B14F-4D97-AF65-F5344CB8AC3E}">
        <p14:creationId xmlns:p14="http://schemas.microsoft.com/office/powerpoint/2010/main" val="23405783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CustomShape 1"/>
          <p:cNvSpPr/>
          <p:nvPr/>
        </p:nvSpPr>
        <p:spPr>
          <a:xfrm>
            <a:off x="504000" y="387359"/>
            <a:ext cx="9070200" cy="7172315"/>
          </a:xfrm>
          <a:prstGeom prst="rect">
            <a:avLst/>
          </a:prstGeom>
          <a:solidFill>
            <a:schemeClr val="accent1">
              <a:lumMod val="40000"/>
              <a:lumOff val="60000"/>
            </a:schemeClr>
          </a:solidFill>
          <a:ln>
            <a:noFill/>
          </a:ln>
        </p:spPr>
        <p:style>
          <a:lnRef idx="0">
            <a:scrgbClr r="0" g="0" b="0"/>
          </a:lnRef>
          <a:fillRef idx="0">
            <a:scrgbClr r="0" g="0" b="0"/>
          </a:fillRef>
          <a:effectRef idx="0">
            <a:scrgbClr r="0" g="0" b="0"/>
          </a:effectRef>
          <a:fontRef idx="minor"/>
        </p:style>
        <p:txBody>
          <a:bodyPr lIns="0" tIns="0" rIns="0" bIns="0"/>
          <a:lstStyle/>
          <a:p>
            <a:pPr marL="343080" indent="-341640">
              <a:lnSpc>
                <a:spcPct val="100000"/>
              </a:lnSpc>
              <a:buClr>
                <a:srgbClr val="000000"/>
              </a:buClr>
              <a:buFont typeface="Arial"/>
              <a:buChar char="•"/>
            </a:pPr>
            <a:r>
              <a:rPr lang="ca-ES" sz="2000" b="1" strike="noStrike" spc="-1" dirty="0">
                <a:solidFill>
                  <a:srgbClr val="FF0000"/>
                </a:solidFill>
                <a:uFill>
                  <a:solidFill>
                    <a:srgbClr val="FFFFFF"/>
                  </a:solidFill>
                </a:uFill>
                <a:latin typeface="Arial"/>
                <a:ea typeface="DejaVu Sans"/>
              </a:rPr>
              <a:t>Com s’han </a:t>
            </a:r>
            <a:r>
              <a:rPr lang="ca-ES" sz="2000" b="1" strike="noStrike" spc="-1" dirty="0" err="1">
                <a:solidFill>
                  <a:srgbClr val="FF0000"/>
                </a:solidFill>
                <a:uFill>
                  <a:solidFill>
                    <a:srgbClr val="FFFFFF"/>
                  </a:solidFill>
                </a:uFill>
                <a:latin typeface="Arial"/>
                <a:ea typeface="DejaVu Sans"/>
              </a:rPr>
              <a:t>obtinugt</a:t>
            </a:r>
            <a:r>
              <a:rPr lang="ca-ES" sz="2000" b="1" strike="noStrike" spc="-1" dirty="0">
                <a:solidFill>
                  <a:srgbClr val="FF0000"/>
                </a:solidFill>
                <a:uFill>
                  <a:solidFill>
                    <a:srgbClr val="FFFFFF"/>
                  </a:solidFill>
                </a:uFill>
                <a:latin typeface="Arial"/>
                <a:ea typeface="DejaVu Sans"/>
              </a:rPr>
              <a:t> plantes productores de vitamina A? El cas de l’arròs daurat.</a:t>
            </a:r>
          </a:p>
          <a:p>
            <a:pPr marL="1440">
              <a:lnSpc>
                <a:spcPct val="100000"/>
              </a:lnSpc>
              <a:buClr>
                <a:srgbClr val="000000"/>
              </a:buClr>
            </a:pPr>
            <a:endParaRPr lang="ca-ES" sz="2000" b="1" strike="noStrike" spc="-1" dirty="0">
              <a:solidFill>
                <a:srgbClr val="FF0000"/>
              </a:solidFill>
              <a:uFill>
                <a:solidFill>
                  <a:srgbClr val="FFFFFF"/>
                </a:solidFill>
              </a:uFill>
              <a:latin typeface="Arial"/>
            </a:endParaRPr>
          </a:p>
          <a:p>
            <a:pPr>
              <a:lnSpc>
                <a:spcPct val="100000"/>
              </a:lnSpc>
            </a:pPr>
            <a:r>
              <a:rPr lang="ca-ES" sz="2000" b="1" strike="noStrike" spc="-1" dirty="0">
                <a:solidFill>
                  <a:srgbClr val="000000"/>
                </a:solidFill>
                <a:uFill>
                  <a:solidFill>
                    <a:srgbClr val="FFFFFF"/>
                  </a:solidFill>
                </a:uFill>
                <a:latin typeface="Arial"/>
                <a:ea typeface="DejaVu Sans"/>
              </a:rPr>
              <a:t>El projecte es va iniciar el 1992a </a:t>
            </a:r>
            <a:r>
              <a:rPr lang="ca-ES" sz="2000" b="1" strike="noStrike" spc="-1" dirty="0" err="1">
                <a:solidFill>
                  <a:srgbClr val="000000"/>
                </a:solidFill>
                <a:uFill>
                  <a:solidFill>
                    <a:srgbClr val="FFFFFF"/>
                  </a:solidFill>
                </a:uFill>
                <a:latin typeface="Arial"/>
                <a:ea typeface="DejaVu Sans"/>
              </a:rPr>
              <a:t>l’Institute</a:t>
            </a:r>
            <a:r>
              <a:rPr lang="ca-ES" sz="2000" b="1" strike="noStrike" spc="-1" dirty="0">
                <a:solidFill>
                  <a:srgbClr val="000000"/>
                </a:solidFill>
                <a:uFill>
                  <a:solidFill>
                    <a:srgbClr val="FFFFFF"/>
                  </a:solidFill>
                </a:uFill>
                <a:latin typeface="Arial"/>
                <a:ea typeface="DejaVu Sans"/>
              </a:rPr>
              <a:t> of Plant </a:t>
            </a:r>
            <a:r>
              <a:rPr lang="ca-ES" sz="2000" b="1" strike="noStrike" spc="-1" dirty="0" err="1">
                <a:solidFill>
                  <a:srgbClr val="000000"/>
                </a:solidFill>
                <a:uFill>
                  <a:solidFill>
                    <a:srgbClr val="FFFFFF"/>
                  </a:solidFill>
                </a:uFill>
                <a:latin typeface="Arial"/>
                <a:ea typeface="DejaVu Sans"/>
              </a:rPr>
              <a:t>Sciences</a:t>
            </a:r>
            <a:r>
              <a:rPr lang="ca-ES" sz="2000" b="1" strike="noStrike" spc="-1" dirty="0">
                <a:solidFill>
                  <a:srgbClr val="000000"/>
                </a:solidFill>
                <a:uFill>
                  <a:solidFill>
                    <a:srgbClr val="FFFFFF"/>
                  </a:solidFill>
                </a:uFill>
                <a:latin typeface="Arial"/>
                <a:ea typeface="DejaVu Sans"/>
              </a:rPr>
              <a:t> del </a:t>
            </a:r>
            <a:r>
              <a:rPr lang="ca-ES" sz="2000" b="1" strike="noStrike" spc="-1" dirty="0" err="1">
                <a:solidFill>
                  <a:srgbClr val="000000"/>
                </a:solidFill>
                <a:uFill>
                  <a:solidFill>
                    <a:srgbClr val="FFFFFF"/>
                  </a:solidFill>
                </a:uFill>
                <a:latin typeface="Arial"/>
                <a:ea typeface="DejaVu Sans"/>
              </a:rPr>
              <a:t>Swiss</a:t>
            </a:r>
            <a:r>
              <a:rPr lang="ca-ES" sz="2000" b="1" strike="noStrike" spc="-1" dirty="0">
                <a:solidFill>
                  <a:srgbClr val="000000"/>
                </a:solidFill>
                <a:uFill>
                  <a:solidFill>
                    <a:srgbClr val="FFFFFF"/>
                  </a:solidFill>
                </a:uFill>
                <a:latin typeface="Arial"/>
                <a:ea typeface="DejaVu Sans"/>
              </a:rPr>
              <a:t> Federal </a:t>
            </a:r>
            <a:r>
              <a:rPr lang="ca-ES" sz="2000" b="1" strike="noStrike" spc="-1" dirty="0" err="1">
                <a:solidFill>
                  <a:srgbClr val="000000"/>
                </a:solidFill>
                <a:uFill>
                  <a:solidFill>
                    <a:srgbClr val="FFFFFF"/>
                  </a:solidFill>
                </a:uFill>
                <a:latin typeface="Arial"/>
                <a:ea typeface="DejaVu Sans"/>
              </a:rPr>
              <a:t>Institute</a:t>
            </a:r>
            <a:r>
              <a:rPr lang="ca-ES" sz="2000" b="1" strike="noStrike" spc="-1" dirty="0">
                <a:solidFill>
                  <a:srgbClr val="000000"/>
                </a:solidFill>
                <a:uFill>
                  <a:solidFill>
                    <a:srgbClr val="FFFFFF"/>
                  </a:solidFill>
                </a:uFill>
                <a:latin typeface="Arial"/>
                <a:ea typeface="DejaVu Sans"/>
              </a:rPr>
              <a:t> of Technology, en col·laboració amb la Universitat de </a:t>
            </a:r>
            <a:r>
              <a:rPr lang="ca-ES" sz="2000" b="1" strike="noStrike" spc="-1" dirty="0" err="1">
                <a:solidFill>
                  <a:srgbClr val="000000"/>
                </a:solidFill>
                <a:uFill>
                  <a:solidFill>
                    <a:srgbClr val="FFFFFF"/>
                  </a:solidFill>
                </a:uFill>
                <a:latin typeface="Arial"/>
                <a:ea typeface="DejaVu Sans"/>
              </a:rPr>
              <a:t>Freiburg</a:t>
            </a:r>
            <a:r>
              <a:rPr lang="ca-ES" sz="2000" b="1" strike="noStrike" spc="-1" dirty="0">
                <a:solidFill>
                  <a:srgbClr val="000000"/>
                </a:solidFill>
                <a:uFill>
                  <a:solidFill>
                    <a:srgbClr val="FFFFFF"/>
                  </a:solidFill>
                </a:uFill>
                <a:latin typeface="Arial"/>
                <a:ea typeface="DejaVu Sans"/>
              </a:rPr>
              <a:t>.</a:t>
            </a:r>
          </a:p>
          <a:p>
            <a:pPr>
              <a:lnSpc>
                <a:spcPct val="100000"/>
              </a:lnSpc>
            </a:pPr>
            <a:endParaRPr lang="ca-ES" sz="2000" b="1" strike="noStrike" spc="-1" dirty="0">
              <a:solidFill>
                <a:srgbClr val="000000"/>
              </a:solidFill>
              <a:uFill>
                <a:solidFill>
                  <a:srgbClr val="FFFFFF"/>
                </a:solidFill>
              </a:uFill>
              <a:latin typeface="Arial"/>
            </a:endParaRPr>
          </a:p>
          <a:p>
            <a:pPr marL="343080" indent="-341640">
              <a:lnSpc>
                <a:spcPct val="100000"/>
              </a:lnSpc>
              <a:buClr>
                <a:srgbClr val="000000"/>
              </a:buClr>
              <a:buFont typeface="Arial"/>
              <a:buChar char="-"/>
            </a:pPr>
            <a:r>
              <a:rPr lang="ca-ES" sz="2000" b="1" strike="noStrike" spc="-1" dirty="0">
                <a:solidFill>
                  <a:srgbClr val="002060"/>
                </a:solidFill>
                <a:uFill>
                  <a:solidFill>
                    <a:srgbClr val="FFFFFF"/>
                  </a:solidFill>
                </a:uFill>
                <a:latin typeface="Arial"/>
                <a:ea typeface="DejaVu Sans"/>
              </a:rPr>
              <a:t>1r es van identificar els gens que codifiquen els enzims responsables de la producció de beta-carotens en plantes que els produeixen de manera natural.</a:t>
            </a:r>
          </a:p>
          <a:p>
            <a:pPr marL="343080" indent="-341640">
              <a:lnSpc>
                <a:spcPct val="100000"/>
              </a:lnSpc>
              <a:buClr>
                <a:srgbClr val="000000"/>
              </a:buClr>
              <a:buFont typeface="Arial"/>
              <a:buChar char="-"/>
            </a:pPr>
            <a:endParaRPr lang="ca-ES" sz="2000" b="1" strike="noStrike" spc="-1" dirty="0">
              <a:solidFill>
                <a:srgbClr val="002060"/>
              </a:solidFill>
              <a:uFill>
                <a:solidFill>
                  <a:srgbClr val="FFFFFF"/>
                </a:solidFill>
              </a:uFill>
              <a:latin typeface="Arial"/>
            </a:endParaRPr>
          </a:p>
          <a:p>
            <a:pPr marL="343080" indent="-341640">
              <a:lnSpc>
                <a:spcPct val="100000"/>
              </a:lnSpc>
              <a:buClr>
                <a:srgbClr val="000000"/>
              </a:buClr>
              <a:buFont typeface="Arial"/>
              <a:buChar char="-"/>
            </a:pPr>
            <a:r>
              <a:rPr lang="ca-ES" sz="2000" b="1" strike="noStrike" spc="-1" dirty="0">
                <a:solidFill>
                  <a:srgbClr val="002060"/>
                </a:solidFill>
                <a:uFill>
                  <a:solidFill>
                    <a:srgbClr val="FFFFFF"/>
                  </a:solidFill>
                </a:uFill>
                <a:latin typeface="Arial"/>
                <a:ea typeface="DejaVu Sans"/>
              </a:rPr>
              <a:t>Després es van introduir aquests gens en plantes d’arròs sota el control de seqüències reguladores que n’asseguraven l’expressió en l’endosperma </a:t>
            </a:r>
            <a:r>
              <a:rPr lang="ca-ES" sz="2000" b="0" strike="noStrike" spc="-1" dirty="0">
                <a:solidFill>
                  <a:srgbClr val="000000"/>
                </a:solidFill>
                <a:uFill>
                  <a:solidFill>
                    <a:srgbClr val="FFFFFF"/>
                  </a:solidFill>
                </a:uFill>
                <a:latin typeface="Arial"/>
                <a:ea typeface="DejaVu Sans"/>
              </a:rPr>
              <a:t>(teixit que utilitza la planta per iniciar el seu creixement)</a:t>
            </a:r>
          </a:p>
          <a:p>
            <a:pPr marL="343080" indent="-341640">
              <a:lnSpc>
                <a:spcPct val="100000"/>
              </a:lnSpc>
              <a:buClr>
                <a:srgbClr val="000000"/>
              </a:buClr>
              <a:buFont typeface="Arial"/>
              <a:buChar char="-"/>
            </a:pPr>
            <a:endParaRPr lang="ca-ES" sz="2000" b="0" strike="noStrike" spc="-1" dirty="0">
              <a:solidFill>
                <a:srgbClr val="000000"/>
              </a:solidFill>
              <a:uFill>
                <a:solidFill>
                  <a:srgbClr val="FFFFFF"/>
                </a:solidFill>
              </a:uFill>
              <a:latin typeface="Arial"/>
            </a:endParaRPr>
          </a:p>
          <a:p>
            <a:pPr>
              <a:lnSpc>
                <a:spcPct val="100000"/>
              </a:lnSpc>
            </a:pPr>
            <a:r>
              <a:rPr lang="ca-ES" sz="2000" b="1" strike="noStrike" spc="-1" dirty="0">
                <a:solidFill>
                  <a:srgbClr val="000000"/>
                </a:solidFill>
                <a:uFill>
                  <a:solidFill>
                    <a:srgbClr val="FFFFFF"/>
                  </a:solidFill>
                </a:uFill>
                <a:latin typeface="Arial"/>
                <a:ea typeface="DejaVu Sans"/>
              </a:rPr>
              <a:t>Com que de forma natural els beta-carotens tenen un color ataronjat, els grans d’arròs de les plantes transgèniques productores de beta-carotens són groguencs, per això aquest arròs transgènic es coneix com arròs daurat.</a:t>
            </a:r>
            <a:endParaRPr lang="ca-ES" sz="2000" b="1" strike="noStrike" spc="-1" dirty="0">
              <a:solidFill>
                <a:srgbClr val="000000"/>
              </a:solidFill>
              <a:uFill>
                <a:solidFill>
                  <a:srgbClr val="FFFFFF"/>
                </a:solidFill>
              </a:uFill>
              <a:latin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 name="CustomShape 1"/>
          <p:cNvSpPr/>
          <p:nvPr/>
        </p:nvSpPr>
        <p:spPr>
          <a:xfrm>
            <a:off x="504000" y="130842"/>
            <a:ext cx="9070200" cy="658080"/>
          </a:xfrm>
          <a:prstGeom prst="rect">
            <a:avLst/>
          </a:prstGeom>
          <a:solidFill>
            <a:schemeClr val="accent6"/>
          </a:solid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ca-ES" sz="2400" b="0" strike="noStrike" spc="-1" dirty="0">
                <a:solidFill>
                  <a:srgbClr val="000000"/>
                </a:solidFill>
                <a:uFill>
                  <a:solidFill>
                    <a:srgbClr val="FFFFFF"/>
                  </a:solidFill>
                </a:uFill>
                <a:latin typeface="Arial"/>
                <a:ea typeface="DejaVu Sans"/>
              </a:rPr>
              <a:t>8. El debat entorn els organismes genèticament modificats</a:t>
            </a:r>
            <a:endParaRPr lang="ca-ES" sz="2400" b="0" strike="noStrike" spc="-1" dirty="0">
              <a:solidFill>
                <a:srgbClr val="000000"/>
              </a:solidFill>
              <a:uFill>
                <a:solidFill>
                  <a:srgbClr val="FFFFFF"/>
                </a:solidFill>
              </a:uFill>
              <a:latin typeface="Arial"/>
            </a:endParaRPr>
          </a:p>
        </p:txBody>
      </p:sp>
      <p:sp>
        <p:nvSpPr>
          <p:cNvPr id="113" name="CustomShape 2"/>
          <p:cNvSpPr/>
          <p:nvPr/>
        </p:nvSpPr>
        <p:spPr>
          <a:xfrm>
            <a:off x="504000" y="788922"/>
            <a:ext cx="9070200" cy="6770753"/>
          </a:xfrm>
          <a:prstGeom prst="rect">
            <a:avLst/>
          </a:prstGeom>
          <a:solidFill>
            <a:schemeClr val="accent1">
              <a:lumMod val="40000"/>
              <a:lumOff val="60000"/>
            </a:schemeClr>
          </a:solidFill>
          <a:ln>
            <a:noFill/>
          </a:ln>
        </p:spPr>
        <p:style>
          <a:lnRef idx="0">
            <a:scrgbClr r="0" g="0" b="0"/>
          </a:lnRef>
          <a:fillRef idx="0">
            <a:scrgbClr r="0" g="0" b="0"/>
          </a:fillRef>
          <a:effectRef idx="0">
            <a:scrgbClr r="0" g="0" b="0"/>
          </a:effectRef>
          <a:fontRef idx="minor"/>
        </p:style>
        <p:txBody>
          <a:bodyPr lIns="0" tIns="0" rIns="0" bIns="0"/>
          <a:lstStyle/>
          <a:p>
            <a:pPr marL="343080" indent="-341640">
              <a:lnSpc>
                <a:spcPct val="100000"/>
              </a:lnSpc>
              <a:buClr>
                <a:srgbClr val="000000"/>
              </a:buClr>
              <a:buFont typeface="Arial"/>
              <a:buChar char="•"/>
            </a:pPr>
            <a:r>
              <a:rPr lang="ca-ES" sz="2000" b="1" strike="noStrike" spc="-1" dirty="0">
                <a:solidFill>
                  <a:srgbClr val="FF0000"/>
                </a:solidFill>
                <a:uFill>
                  <a:solidFill>
                    <a:srgbClr val="FFFFFF"/>
                  </a:solidFill>
                </a:uFill>
                <a:latin typeface="Arial"/>
                <a:ea typeface="DejaVu Sans"/>
              </a:rPr>
              <a:t>Com percep la societat les noves tecnologies?</a:t>
            </a:r>
            <a:endParaRPr lang="ca-ES" sz="2000" b="1" strike="noStrike" spc="-1" dirty="0">
              <a:solidFill>
                <a:srgbClr val="FF0000"/>
              </a:solidFill>
              <a:uFill>
                <a:solidFill>
                  <a:srgbClr val="FFFFFF"/>
                </a:solidFill>
              </a:uFill>
              <a:latin typeface="Arial"/>
            </a:endParaRPr>
          </a:p>
          <a:p>
            <a:pPr>
              <a:lnSpc>
                <a:spcPct val="100000"/>
              </a:lnSpc>
            </a:pPr>
            <a:r>
              <a:rPr lang="ca-ES" sz="2000" b="1" strike="noStrike" spc="-1" dirty="0">
                <a:solidFill>
                  <a:srgbClr val="000000"/>
                </a:solidFill>
                <a:uFill>
                  <a:solidFill>
                    <a:srgbClr val="FFFFFF"/>
                  </a:solidFill>
                </a:uFill>
                <a:latin typeface="Arial"/>
                <a:ea typeface="DejaVu Sans"/>
              </a:rPr>
              <a:t>Possiblement mai abans en la història del desenvolupament de la humanitat no s’havia estat tant pendent dels resultats i les implicacions d’un desenvolupament tecnològic.</a:t>
            </a:r>
          </a:p>
          <a:p>
            <a:pPr>
              <a:lnSpc>
                <a:spcPct val="100000"/>
              </a:lnSpc>
            </a:pPr>
            <a:endParaRPr lang="ca-ES" sz="2000" b="1" strike="noStrike" spc="-1" dirty="0">
              <a:solidFill>
                <a:srgbClr val="000000"/>
              </a:solidFill>
              <a:uFill>
                <a:solidFill>
                  <a:srgbClr val="FFFFFF"/>
                </a:solidFill>
              </a:uFill>
              <a:latin typeface="Arial"/>
            </a:endParaRPr>
          </a:p>
          <a:p>
            <a:pPr>
              <a:lnSpc>
                <a:spcPct val="100000"/>
              </a:lnSpc>
            </a:pPr>
            <a:r>
              <a:rPr lang="ca-ES" sz="2000" b="1" strike="noStrike" spc="-1" dirty="0">
                <a:solidFill>
                  <a:srgbClr val="002060"/>
                </a:solidFill>
                <a:uFill>
                  <a:solidFill>
                    <a:srgbClr val="FFFFFF"/>
                  </a:solidFill>
                </a:uFill>
                <a:latin typeface="Arial"/>
                <a:ea typeface="DejaVu Sans"/>
              </a:rPr>
              <a:t>Això ha fet que molts hipotètics perills hagin estat mitificats fins al punt de convertir-se en dogmes intocables, malgrat que, com veurem  n’hi ha que hagin estat basats en falses premisses.</a:t>
            </a:r>
          </a:p>
          <a:p>
            <a:pPr>
              <a:lnSpc>
                <a:spcPct val="100000"/>
              </a:lnSpc>
            </a:pPr>
            <a:endParaRPr lang="ca-ES" sz="2000" b="1" strike="noStrike" spc="-1" dirty="0">
              <a:solidFill>
                <a:srgbClr val="002060"/>
              </a:solidFill>
              <a:uFill>
                <a:solidFill>
                  <a:srgbClr val="FFFFFF"/>
                </a:solidFill>
              </a:uFill>
              <a:latin typeface="Arial"/>
            </a:endParaRPr>
          </a:p>
          <a:p>
            <a:pPr>
              <a:lnSpc>
                <a:spcPct val="100000"/>
              </a:lnSpc>
            </a:pPr>
            <a:r>
              <a:rPr lang="ca-ES" sz="2000" b="0" strike="noStrike" spc="-1" dirty="0">
                <a:solidFill>
                  <a:srgbClr val="000000"/>
                </a:solidFill>
                <a:uFill>
                  <a:solidFill>
                    <a:srgbClr val="FFFFFF"/>
                  </a:solidFill>
                </a:uFill>
                <a:latin typeface="Arial"/>
                <a:ea typeface="DejaVu Sans"/>
              </a:rPr>
              <a:t>Certament, </a:t>
            </a:r>
            <a:r>
              <a:rPr lang="ca-ES" sz="2000" b="1" strike="noStrike" spc="-1" dirty="0">
                <a:solidFill>
                  <a:srgbClr val="000000"/>
                </a:solidFill>
                <a:uFill>
                  <a:solidFill>
                    <a:srgbClr val="FFFFFF"/>
                  </a:solidFill>
                </a:uFill>
                <a:latin typeface="Arial"/>
                <a:ea typeface="DejaVu Sans"/>
              </a:rPr>
              <a:t>fa la impressió que determinades aplicacions de la biotecnologia comptin amb un gran nombre de detractors mobilitzats, tenint en compte les repercussions de les accions que fan.</a:t>
            </a:r>
            <a:endParaRPr lang="ca-ES" sz="2000" b="1" strike="noStrike" spc="-1" dirty="0">
              <a:solidFill>
                <a:srgbClr val="000000"/>
              </a:solidFill>
              <a:uFill>
                <a:solidFill>
                  <a:srgbClr val="FFFFFF"/>
                </a:solidFill>
              </a:uFill>
              <a:latin typeface="Arial"/>
            </a:endParaRPr>
          </a:p>
        </p:txBody>
      </p:sp>
      <p:pic>
        <p:nvPicPr>
          <p:cNvPr id="3" name="Imagen 2">
            <a:extLst>
              <a:ext uri="{FF2B5EF4-FFF2-40B4-BE49-F238E27FC236}">
                <a16:creationId xmlns:a16="http://schemas.microsoft.com/office/drawing/2014/main" id="{AE0C4937-5AD9-4041-8EB2-143A3EB067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2292" y="4495750"/>
            <a:ext cx="2269574" cy="306392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stomShape 1"/>
          <p:cNvSpPr/>
          <p:nvPr/>
        </p:nvSpPr>
        <p:spPr>
          <a:xfrm>
            <a:off x="504000" y="301320"/>
            <a:ext cx="9070200" cy="634320"/>
          </a:xfrm>
          <a:prstGeom prst="rect">
            <a:avLst/>
          </a:prstGeom>
          <a:solidFill>
            <a:srgbClr val="FF8080"/>
          </a:solid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ca-ES" sz="2400" b="0" strike="noStrike" spc="-1">
                <a:solidFill>
                  <a:srgbClr val="000000"/>
                </a:solidFill>
                <a:uFill>
                  <a:solidFill>
                    <a:srgbClr val="FFFFFF"/>
                  </a:solidFill>
                </a:uFill>
                <a:latin typeface="Arial"/>
                <a:ea typeface="DejaVu Sans"/>
              </a:rPr>
              <a:t>2. Les revolucions cientificotècniques</a:t>
            </a:r>
            <a:endParaRPr lang="ca-ES" sz="2400" b="0" strike="noStrike" spc="-1">
              <a:solidFill>
                <a:srgbClr val="000000"/>
              </a:solidFill>
              <a:uFill>
                <a:solidFill>
                  <a:srgbClr val="FFFFFF"/>
                </a:solidFill>
              </a:uFill>
              <a:latin typeface="Arial"/>
            </a:endParaRPr>
          </a:p>
        </p:txBody>
      </p:sp>
      <p:sp>
        <p:nvSpPr>
          <p:cNvPr id="53" name="CustomShape 2"/>
          <p:cNvSpPr/>
          <p:nvPr/>
        </p:nvSpPr>
        <p:spPr>
          <a:xfrm>
            <a:off x="504000" y="936000"/>
            <a:ext cx="9070200" cy="6335640"/>
          </a:xfrm>
          <a:prstGeom prst="rect">
            <a:avLst/>
          </a:prstGeom>
          <a:solidFill>
            <a:srgbClr val="CFE7F5"/>
          </a:solidFill>
          <a:ln>
            <a:noFill/>
          </a:ln>
        </p:spPr>
        <p:style>
          <a:lnRef idx="0">
            <a:scrgbClr r="0" g="0" b="0"/>
          </a:lnRef>
          <a:fillRef idx="0">
            <a:scrgbClr r="0" g="0" b="0"/>
          </a:fillRef>
          <a:effectRef idx="0">
            <a:scrgbClr r="0" g="0" b="0"/>
          </a:effectRef>
          <a:fontRef idx="minor"/>
        </p:style>
        <p:txBody>
          <a:bodyPr lIns="0" tIns="0" rIns="0" bIns="0"/>
          <a:lstStyle/>
          <a:p>
            <a:pPr marL="432000" indent="-322920" algn="just">
              <a:lnSpc>
                <a:spcPct val="100000"/>
              </a:lnSpc>
              <a:buClr>
                <a:srgbClr val="000000"/>
              </a:buClr>
              <a:buSzPct val="45000"/>
              <a:buFont typeface="Wingdings" charset="2"/>
              <a:buChar char=""/>
            </a:pPr>
            <a:r>
              <a:rPr lang="ca-ES" sz="2000" b="0" strike="noStrike" spc="-1">
                <a:solidFill>
                  <a:srgbClr val="000000"/>
                </a:solidFill>
                <a:uFill>
                  <a:solidFill>
                    <a:srgbClr val="FFFFFF"/>
                  </a:solidFill>
                </a:uFill>
                <a:latin typeface="Arial"/>
                <a:ea typeface="DejaVu Sans"/>
              </a:rPr>
              <a:t>El desenvolupament de la </a:t>
            </a:r>
            <a:r>
              <a:rPr lang="ca-ES" sz="2000" b="0" u="sng" strike="noStrike" spc="-1">
                <a:solidFill>
                  <a:srgbClr val="FF0000"/>
                </a:solidFill>
                <a:uFill>
                  <a:solidFill>
                    <a:srgbClr val="FFFFFF"/>
                  </a:solidFill>
                </a:uFill>
                <a:latin typeface="Arial"/>
                <a:ea typeface="DejaVu Sans"/>
              </a:rPr>
              <a:t>biologia molecular</a:t>
            </a:r>
            <a:r>
              <a:rPr lang="ca-ES" sz="2000" b="0" strike="noStrike" spc="-1">
                <a:solidFill>
                  <a:srgbClr val="000000"/>
                </a:solidFill>
                <a:uFill>
                  <a:solidFill>
                    <a:srgbClr val="FFFFFF"/>
                  </a:solidFill>
                </a:uFill>
                <a:latin typeface="Arial"/>
                <a:ea typeface="DejaVu Sans"/>
              </a:rPr>
              <a:t> està permetent desenvolupar </a:t>
            </a:r>
            <a:r>
              <a:rPr lang="ca-ES" sz="2000" b="1" strike="noStrike" spc="-1">
                <a:solidFill>
                  <a:srgbClr val="000000"/>
                </a:solidFill>
                <a:uFill>
                  <a:solidFill>
                    <a:srgbClr val="FFFFFF"/>
                  </a:solidFill>
                </a:uFill>
                <a:latin typeface="Arial"/>
                <a:ea typeface="DejaVu Sans"/>
              </a:rPr>
              <a:t>nous productes industrials i processos productius</a:t>
            </a:r>
            <a:r>
              <a:rPr lang="ca-ES" sz="2000" b="0" strike="noStrike" spc="-1">
                <a:solidFill>
                  <a:srgbClr val="000000"/>
                </a:solidFill>
                <a:uFill>
                  <a:solidFill>
                    <a:srgbClr val="FFFFFF"/>
                  </a:solidFill>
                </a:uFill>
                <a:latin typeface="Arial"/>
                <a:ea typeface="DejaVu Sans"/>
              </a:rPr>
              <a:t> </a:t>
            </a:r>
            <a:r>
              <a:rPr lang="ca-ES" sz="2000" b="0" i="1" strike="noStrike" spc="-1">
                <a:solidFill>
                  <a:srgbClr val="000000"/>
                </a:solidFill>
                <a:uFill>
                  <a:solidFill>
                    <a:srgbClr val="FFFFFF"/>
                  </a:solidFill>
                </a:uFill>
                <a:latin typeface="Arial"/>
                <a:ea typeface="DejaVu Sans"/>
              </a:rPr>
              <a:t>que poden ser aplicats per millorar la qualitat de vida de les persones pel que fa a l’alimentació, la salut i el medi ambient.</a:t>
            </a:r>
            <a:endParaRPr lang="ca-ES" sz="2000" b="0" strike="noStrike" spc="-1">
              <a:solidFill>
                <a:srgbClr val="000000"/>
              </a:solidFill>
              <a:uFill>
                <a:solidFill>
                  <a:srgbClr val="FFFFFF"/>
                </a:solidFill>
              </a:uFill>
              <a:latin typeface="Arial"/>
            </a:endParaRPr>
          </a:p>
          <a:p>
            <a:pPr marL="432000" indent="-322920" algn="just">
              <a:lnSpc>
                <a:spcPct val="100000"/>
              </a:lnSpc>
              <a:buClr>
                <a:srgbClr val="000000"/>
              </a:buClr>
              <a:buSzPct val="45000"/>
              <a:buFont typeface="Wingdings" charset="2"/>
              <a:buChar char=""/>
            </a:pPr>
            <a:endParaRPr lang="ca-ES" sz="2000" b="0" strike="noStrike" spc="-1">
              <a:solidFill>
                <a:srgbClr val="000000"/>
              </a:solidFill>
              <a:uFill>
                <a:solidFill>
                  <a:srgbClr val="FFFFFF"/>
                </a:solidFill>
              </a:uFill>
              <a:latin typeface="Arial"/>
            </a:endParaRPr>
          </a:p>
          <a:p>
            <a:pPr marL="432000" indent="-322920" algn="just">
              <a:lnSpc>
                <a:spcPct val="100000"/>
              </a:lnSpc>
              <a:buClr>
                <a:srgbClr val="000000"/>
              </a:buClr>
              <a:buSzPct val="45000"/>
              <a:buFont typeface="Wingdings" charset="2"/>
              <a:buChar char=""/>
            </a:pPr>
            <a:r>
              <a:rPr lang="ca-ES" sz="2000" b="0" strike="noStrike" spc="-1">
                <a:solidFill>
                  <a:srgbClr val="000000"/>
                </a:solidFill>
                <a:uFill>
                  <a:solidFill>
                    <a:srgbClr val="FFFFFF"/>
                  </a:solidFill>
                </a:uFill>
                <a:latin typeface="Arial"/>
                <a:ea typeface="DejaVu Sans"/>
              </a:rPr>
              <a:t>Però la modificació de les </a:t>
            </a:r>
            <a:r>
              <a:rPr lang="ca-ES" sz="2000" b="0" u="sng" strike="noStrike" spc="-1">
                <a:solidFill>
                  <a:srgbClr val="FF0000"/>
                </a:solidFill>
                <a:uFill>
                  <a:solidFill>
                    <a:srgbClr val="FFFFFF"/>
                  </a:solidFill>
                </a:uFill>
                <a:latin typeface="Arial"/>
                <a:ea typeface="DejaVu Sans"/>
              </a:rPr>
              <a:t>característiques biològiques</a:t>
            </a:r>
            <a:r>
              <a:rPr lang="ca-ES" sz="2000" b="0" strike="noStrike" spc="-1">
                <a:solidFill>
                  <a:srgbClr val="000000"/>
                </a:solidFill>
                <a:uFill>
                  <a:solidFill>
                    <a:srgbClr val="FFFFFF"/>
                  </a:solidFill>
                </a:uFill>
                <a:latin typeface="Arial"/>
                <a:ea typeface="DejaVu Sans"/>
              </a:rPr>
              <a:t> dels organismes no és cap novetat. </a:t>
            </a:r>
            <a:r>
              <a:rPr lang="ca-ES" sz="2000" b="0" i="1" strike="noStrike" spc="-1">
                <a:solidFill>
                  <a:srgbClr val="000000"/>
                </a:solidFill>
                <a:uFill>
                  <a:solidFill>
                    <a:srgbClr val="FFFFFF"/>
                  </a:solidFill>
                </a:uFill>
                <a:latin typeface="Arial"/>
                <a:ea typeface="DejaVu Sans"/>
              </a:rPr>
              <a:t>Va començar fa milers d’anys en espècies d’interès agronòmic. </a:t>
            </a:r>
            <a:r>
              <a:rPr lang="ca-ES" sz="2000" b="0" strike="noStrike" spc="-1">
                <a:solidFill>
                  <a:srgbClr val="000000"/>
                </a:solidFill>
                <a:uFill>
                  <a:solidFill>
                    <a:srgbClr val="FFFFFF"/>
                  </a:solidFill>
                </a:uFill>
                <a:latin typeface="Arial"/>
                <a:ea typeface="DejaVu Sans"/>
              </a:rPr>
              <a:t>Els humans </a:t>
            </a:r>
            <a:r>
              <a:rPr lang="ca-ES" sz="2000" b="1" strike="noStrike" spc="-1">
                <a:solidFill>
                  <a:srgbClr val="000000"/>
                </a:solidFill>
                <a:uFill>
                  <a:solidFill>
                    <a:srgbClr val="FFFFFF"/>
                  </a:solidFill>
                </a:uFill>
                <a:latin typeface="Arial"/>
                <a:ea typeface="DejaVu Sans"/>
              </a:rPr>
              <a:t>hem seleccionat varietats de plantes i animals des del principi de l’agricultura i la ramaderia i, més endavant, també per a aplicacions en medicina, farmacologia (plantes medicinals) i indústria.</a:t>
            </a:r>
            <a:endParaRPr lang="ca-ES" sz="2000" b="0" strike="noStrike" spc="-1">
              <a:solidFill>
                <a:srgbClr val="000000"/>
              </a:solidFill>
              <a:uFill>
                <a:solidFill>
                  <a:srgbClr val="FFFFFF"/>
                </a:solidFill>
              </a:uFill>
              <a:latin typeface="Arial"/>
            </a:endParaRPr>
          </a:p>
          <a:p>
            <a:pPr marL="432000" indent="-322920" algn="just">
              <a:lnSpc>
                <a:spcPct val="100000"/>
              </a:lnSpc>
              <a:buClr>
                <a:srgbClr val="000000"/>
              </a:buClr>
              <a:buSzPct val="45000"/>
              <a:buFont typeface="Wingdings" charset="2"/>
              <a:buChar char=""/>
            </a:pPr>
            <a:endParaRPr lang="ca-ES" sz="2000" b="0" strike="noStrike" spc="-1">
              <a:solidFill>
                <a:srgbClr val="000000"/>
              </a:solidFill>
              <a:uFill>
                <a:solidFill>
                  <a:srgbClr val="FFFFFF"/>
                </a:solidFill>
              </a:uFill>
              <a:latin typeface="Arial"/>
            </a:endParaRPr>
          </a:p>
          <a:p>
            <a:pPr marL="432000" indent="-322920" algn="just">
              <a:lnSpc>
                <a:spcPct val="100000"/>
              </a:lnSpc>
              <a:buClr>
                <a:srgbClr val="000000"/>
              </a:buClr>
              <a:buSzPct val="45000"/>
              <a:buFont typeface="Wingdings" charset="2"/>
              <a:buChar char=""/>
            </a:pPr>
            <a:r>
              <a:rPr lang="ca-ES" sz="2000" b="0" strike="noStrike" spc="-1">
                <a:solidFill>
                  <a:srgbClr val="000000"/>
                </a:solidFill>
                <a:uFill>
                  <a:solidFill>
                    <a:srgbClr val="FFFFFF"/>
                  </a:solidFill>
                </a:uFill>
                <a:latin typeface="Arial"/>
                <a:ea typeface="DejaVu Sans"/>
              </a:rPr>
              <a:t> </a:t>
            </a:r>
            <a:endParaRPr lang="ca-ES" sz="2000" b="0" strike="noStrike" spc="-1">
              <a:solidFill>
                <a:srgbClr val="000000"/>
              </a:solidFill>
              <a:uFill>
                <a:solidFill>
                  <a:srgbClr val="FFFFFF"/>
                </a:solidFill>
              </a:uFill>
              <a:latin typeface="Arial"/>
            </a:endParaRPr>
          </a:p>
          <a:p>
            <a:pPr marL="432000" indent="-322920" algn="just">
              <a:lnSpc>
                <a:spcPct val="100000"/>
              </a:lnSpc>
              <a:buClr>
                <a:srgbClr val="000000"/>
              </a:buClr>
              <a:buSzPct val="45000"/>
              <a:buFont typeface="Wingdings" charset="2"/>
              <a:buChar char=""/>
            </a:pPr>
            <a:r>
              <a:rPr lang="ca-ES" sz="2000" b="0" strike="noStrike" spc="-1">
                <a:solidFill>
                  <a:srgbClr val="000000"/>
                </a:solidFill>
                <a:uFill>
                  <a:solidFill>
                    <a:srgbClr val="FFFFFF"/>
                  </a:solidFill>
                </a:uFill>
                <a:latin typeface="Arial"/>
                <a:ea typeface="DejaVu Sans"/>
              </a:rPr>
              <a:t> </a:t>
            </a:r>
            <a:endParaRPr lang="ca-ES" sz="2000" b="0" strike="noStrike" spc="-1">
              <a:solidFill>
                <a:srgbClr val="000000"/>
              </a:solidFill>
              <a:uFill>
                <a:solidFill>
                  <a:srgbClr val="FFFFFF"/>
                </a:solidFill>
              </a:uFill>
              <a:latin typeface="Arial"/>
            </a:endParaRPr>
          </a:p>
        </p:txBody>
      </p:sp>
      <p:pic>
        <p:nvPicPr>
          <p:cNvPr id="54" name="Imagen 53"/>
          <p:cNvPicPr/>
          <p:nvPr/>
        </p:nvPicPr>
        <p:blipFill>
          <a:blip r:embed="rId3"/>
          <a:stretch/>
        </p:blipFill>
        <p:spPr>
          <a:xfrm>
            <a:off x="684000" y="4536000"/>
            <a:ext cx="4372200" cy="2054880"/>
          </a:xfrm>
          <a:prstGeom prst="rect">
            <a:avLst/>
          </a:prstGeom>
          <a:ln>
            <a:noFill/>
          </a:ln>
        </p:spPr>
      </p:pic>
      <p:pic>
        <p:nvPicPr>
          <p:cNvPr id="55" name="Imagen 54"/>
          <p:cNvPicPr/>
          <p:nvPr/>
        </p:nvPicPr>
        <p:blipFill>
          <a:blip r:embed="rId4"/>
          <a:stretch/>
        </p:blipFill>
        <p:spPr>
          <a:xfrm>
            <a:off x="5472000" y="4228200"/>
            <a:ext cx="3889800" cy="2827800"/>
          </a:xfrm>
          <a:prstGeom prst="rect">
            <a:avLst/>
          </a:prstGeom>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 name="CustomShape 1"/>
          <p:cNvSpPr/>
          <p:nvPr/>
        </p:nvSpPr>
        <p:spPr>
          <a:xfrm>
            <a:off x="504000" y="301320"/>
            <a:ext cx="9070200" cy="658080"/>
          </a:xfrm>
          <a:prstGeom prst="rect">
            <a:avLst/>
          </a:prstGeom>
          <a:solidFill>
            <a:schemeClr val="accent6"/>
          </a:solid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ca-ES" sz="2400" b="0" strike="noStrike" spc="-1" dirty="0">
                <a:solidFill>
                  <a:srgbClr val="000000"/>
                </a:solidFill>
                <a:uFill>
                  <a:solidFill>
                    <a:srgbClr val="FFFFFF"/>
                  </a:solidFill>
                </a:uFill>
                <a:latin typeface="Arial"/>
                <a:ea typeface="DejaVu Sans"/>
              </a:rPr>
              <a:t>8. El debat entorn els organismes genèticament modificats</a:t>
            </a:r>
            <a:endParaRPr lang="ca-ES" sz="2400" b="0" strike="noStrike" spc="-1" dirty="0">
              <a:solidFill>
                <a:srgbClr val="000000"/>
              </a:solidFill>
              <a:uFill>
                <a:solidFill>
                  <a:srgbClr val="FFFFFF"/>
                </a:solidFill>
              </a:uFill>
              <a:latin typeface="Arial"/>
            </a:endParaRPr>
          </a:p>
        </p:txBody>
      </p:sp>
      <p:sp>
        <p:nvSpPr>
          <p:cNvPr id="113" name="CustomShape 2"/>
          <p:cNvSpPr/>
          <p:nvPr/>
        </p:nvSpPr>
        <p:spPr>
          <a:xfrm>
            <a:off x="504000" y="960840"/>
            <a:ext cx="9070200" cy="6597360"/>
          </a:xfrm>
          <a:prstGeom prst="rect">
            <a:avLst/>
          </a:prstGeom>
          <a:solidFill>
            <a:schemeClr val="accent1">
              <a:lumMod val="40000"/>
              <a:lumOff val="60000"/>
            </a:schemeClr>
          </a:solidFill>
          <a:ln>
            <a:noFill/>
          </a:ln>
        </p:spPr>
        <p:style>
          <a:lnRef idx="0">
            <a:scrgbClr r="0" g="0" b="0"/>
          </a:lnRef>
          <a:fillRef idx="0">
            <a:scrgbClr r="0" g="0" b="0"/>
          </a:fillRef>
          <a:effectRef idx="0">
            <a:scrgbClr r="0" g="0" b="0"/>
          </a:effectRef>
          <a:fontRef idx="minor"/>
        </p:style>
        <p:txBody>
          <a:bodyPr lIns="0" tIns="0" rIns="0" bIns="0"/>
          <a:lstStyle/>
          <a:p>
            <a:pPr marL="343080" indent="-341640">
              <a:lnSpc>
                <a:spcPct val="100000"/>
              </a:lnSpc>
              <a:buClr>
                <a:srgbClr val="000000"/>
              </a:buClr>
              <a:buFont typeface="Arial"/>
              <a:buChar char="•"/>
            </a:pPr>
            <a:r>
              <a:rPr lang="ca-ES" sz="2000" b="1" strike="noStrike" spc="-1" dirty="0">
                <a:solidFill>
                  <a:srgbClr val="FF0000"/>
                </a:solidFill>
                <a:uFill>
                  <a:solidFill>
                    <a:srgbClr val="FFFFFF"/>
                  </a:solidFill>
                </a:uFill>
                <a:latin typeface="Arial"/>
                <a:ea typeface="DejaVu Sans"/>
              </a:rPr>
              <a:t>Com percep la societat les noves tecnologies?</a:t>
            </a:r>
            <a:endParaRPr lang="ca-ES" sz="2000" b="1" strike="noStrike" spc="-1" dirty="0">
              <a:solidFill>
                <a:srgbClr val="FF0000"/>
              </a:solidFill>
              <a:uFill>
                <a:solidFill>
                  <a:srgbClr val="FFFFFF"/>
                </a:solidFill>
              </a:uFill>
              <a:latin typeface="Arial"/>
            </a:endParaRPr>
          </a:p>
          <a:p>
            <a:pPr>
              <a:lnSpc>
                <a:spcPct val="100000"/>
              </a:lnSpc>
            </a:pPr>
            <a:r>
              <a:rPr lang="ca-ES" sz="2000" b="1" strike="noStrike" spc="-1" dirty="0">
                <a:solidFill>
                  <a:srgbClr val="000000"/>
                </a:solidFill>
                <a:uFill>
                  <a:solidFill>
                    <a:srgbClr val="FFFFFF"/>
                  </a:solidFill>
                </a:uFill>
                <a:latin typeface="Arial"/>
                <a:ea typeface="DejaVu Sans"/>
              </a:rPr>
              <a:t>Possiblement mai abans en la història del desenvolupament de la humanitat no s’havia estat tant pendent dels resultats i les implicacions d’un desenvolupament tecnològic.</a:t>
            </a:r>
            <a:endParaRPr lang="ca-ES" sz="2000" b="1" strike="noStrike" spc="-1" dirty="0">
              <a:solidFill>
                <a:srgbClr val="000000"/>
              </a:solidFill>
              <a:uFill>
                <a:solidFill>
                  <a:srgbClr val="FFFFFF"/>
                </a:solidFill>
              </a:uFill>
              <a:latin typeface="Arial"/>
            </a:endParaRPr>
          </a:p>
          <a:p>
            <a:pPr>
              <a:lnSpc>
                <a:spcPct val="100000"/>
              </a:lnSpc>
            </a:pPr>
            <a:r>
              <a:rPr lang="ca-ES" sz="2000" b="1" strike="noStrike" spc="-1" dirty="0">
                <a:solidFill>
                  <a:srgbClr val="002060"/>
                </a:solidFill>
                <a:uFill>
                  <a:solidFill>
                    <a:srgbClr val="FFFFFF"/>
                  </a:solidFill>
                </a:uFill>
                <a:latin typeface="Arial"/>
                <a:ea typeface="DejaVu Sans"/>
              </a:rPr>
              <a:t>Això ha fet que molts hipotètics perills hagin estat mitificats fins al punt de convertir-se en dogmes intocables, malgrat que, com veurem  n’hi ha que hagin estat basats en falses premisses.</a:t>
            </a:r>
            <a:endParaRPr lang="ca-ES" sz="2000" b="1" strike="noStrike" spc="-1" dirty="0">
              <a:solidFill>
                <a:srgbClr val="002060"/>
              </a:solidFill>
              <a:uFill>
                <a:solidFill>
                  <a:srgbClr val="FFFFFF"/>
                </a:solidFill>
              </a:uFill>
              <a:latin typeface="Arial"/>
            </a:endParaRPr>
          </a:p>
          <a:p>
            <a:pPr>
              <a:lnSpc>
                <a:spcPct val="100000"/>
              </a:lnSpc>
            </a:pPr>
            <a:r>
              <a:rPr lang="ca-ES" sz="2000" b="0" strike="noStrike" spc="-1" dirty="0">
                <a:solidFill>
                  <a:srgbClr val="000000"/>
                </a:solidFill>
                <a:uFill>
                  <a:solidFill>
                    <a:srgbClr val="FFFFFF"/>
                  </a:solidFill>
                </a:uFill>
                <a:latin typeface="Arial"/>
                <a:ea typeface="DejaVu Sans"/>
              </a:rPr>
              <a:t>Certament, fa la impressió que determinades aplicacions de la biotecnologia comptin amb un gran nombre de detractors mobilitzats, tenint en compte les repercussions de les accions que fan.</a:t>
            </a:r>
            <a:endParaRPr lang="ca-ES" sz="2000" b="0" strike="noStrike" spc="-1" dirty="0">
              <a:solidFill>
                <a:srgbClr val="000000"/>
              </a:solidFill>
              <a:uFill>
                <a:solidFill>
                  <a:srgbClr val="FFFFFF"/>
                </a:solidFill>
              </a:uFill>
              <a:latin typeface="Arial"/>
            </a:endParaRPr>
          </a:p>
          <a:p>
            <a:pPr>
              <a:lnSpc>
                <a:spcPct val="100000"/>
              </a:lnSpc>
            </a:pPr>
            <a:r>
              <a:rPr lang="ca-ES" sz="2000" b="0" strike="noStrike" spc="-1" dirty="0">
                <a:solidFill>
                  <a:srgbClr val="000000"/>
                </a:solidFill>
                <a:uFill>
                  <a:solidFill>
                    <a:srgbClr val="FFFFFF"/>
                  </a:solidFill>
                </a:uFill>
                <a:latin typeface="Arial"/>
                <a:ea typeface="DejaVu Sans"/>
              </a:rPr>
              <a:t>A més, cal tenir present que moltes de les opinions que se senten no parteixen de fets científics contrastats, sinó d’opinions elevades a la categoria de certeses, que són seguides incondicionalment pels detractors d’aquests conreus.</a:t>
            </a:r>
            <a:endParaRPr lang="ca-ES" sz="2000" b="0" strike="noStrike" spc="-1" dirty="0">
              <a:solidFill>
                <a:srgbClr val="000000"/>
              </a:solidFill>
              <a:uFill>
                <a:solidFill>
                  <a:srgbClr val="FFFFFF"/>
                </a:solidFill>
              </a:uFill>
              <a:latin typeface="Arial"/>
            </a:endParaRPr>
          </a:p>
          <a:p>
            <a:pPr>
              <a:lnSpc>
                <a:spcPct val="100000"/>
              </a:lnSpc>
            </a:pPr>
            <a:r>
              <a:rPr lang="ca-ES" sz="2000" b="0" strike="noStrike" spc="-1" dirty="0">
                <a:solidFill>
                  <a:srgbClr val="000000"/>
                </a:solidFill>
                <a:uFill>
                  <a:solidFill>
                    <a:srgbClr val="FFFFFF"/>
                  </a:solidFill>
                </a:uFill>
                <a:latin typeface="Arial"/>
                <a:ea typeface="DejaVu Sans"/>
              </a:rPr>
              <a:t>Ex: Comparació: Tots usem telèfons mòbils però llevat d’algunes accions sobre antenes situades prop de zones escolars, no hi ha cap mobilització per demanar prohibicions o la declaració de zones lliures de telefonia mòbil, com es fa amb els transgènics.</a:t>
            </a:r>
            <a:endParaRPr lang="ca-ES" sz="20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5697787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CustomShape 1"/>
          <p:cNvSpPr/>
          <p:nvPr/>
        </p:nvSpPr>
        <p:spPr>
          <a:xfrm>
            <a:off x="504000" y="217080"/>
            <a:ext cx="9070200" cy="6414840"/>
          </a:xfrm>
          <a:prstGeom prst="rect">
            <a:avLst/>
          </a:prstGeom>
          <a:solidFill>
            <a:schemeClr val="accent1">
              <a:lumMod val="40000"/>
              <a:lumOff val="60000"/>
            </a:schemeClr>
          </a:solidFill>
          <a:ln>
            <a:noFill/>
          </a:ln>
        </p:spPr>
        <p:style>
          <a:lnRef idx="0">
            <a:scrgbClr r="0" g="0" b="0"/>
          </a:lnRef>
          <a:fillRef idx="0">
            <a:scrgbClr r="0" g="0" b="0"/>
          </a:fillRef>
          <a:effectRef idx="0">
            <a:scrgbClr r="0" g="0" b="0"/>
          </a:effectRef>
          <a:fontRef idx="minor"/>
        </p:style>
        <p:txBody>
          <a:bodyPr lIns="0" tIns="0" rIns="0" bIns="0"/>
          <a:lstStyle/>
          <a:p>
            <a:pPr marL="343080" indent="-341640">
              <a:lnSpc>
                <a:spcPct val="100000"/>
              </a:lnSpc>
              <a:buClr>
                <a:srgbClr val="000000"/>
              </a:buClr>
              <a:buFont typeface="Arial"/>
              <a:buChar char="•"/>
            </a:pPr>
            <a:r>
              <a:rPr lang="ca-ES" sz="2000" b="1" strike="noStrike" spc="-1" dirty="0">
                <a:solidFill>
                  <a:srgbClr val="FF0000"/>
                </a:solidFill>
                <a:uFill>
                  <a:solidFill>
                    <a:srgbClr val="FFFFFF"/>
                  </a:solidFill>
                </a:uFill>
                <a:latin typeface="Arial"/>
                <a:ea typeface="DejaVu Sans"/>
              </a:rPr>
              <a:t>Es perceben igual tots els OGM?</a:t>
            </a:r>
            <a:endParaRPr lang="ca-ES" sz="2000" b="1" strike="noStrike" spc="-1" dirty="0">
              <a:solidFill>
                <a:srgbClr val="FF0000"/>
              </a:solidFill>
              <a:uFill>
                <a:solidFill>
                  <a:srgbClr val="FFFFFF"/>
                </a:solidFill>
              </a:uFill>
              <a:latin typeface="Arial"/>
            </a:endParaRPr>
          </a:p>
          <a:p>
            <a:pPr algn="just">
              <a:lnSpc>
                <a:spcPct val="100000"/>
              </a:lnSpc>
            </a:pPr>
            <a:r>
              <a:rPr lang="ca-ES" sz="2000" b="1" strike="noStrike" spc="-1" dirty="0">
                <a:solidFill>
                  <a:srgbClr val="000000"/>
                </a:solidFill>
                <a:uFill>
                  <a:solidFill>
                    <a:srgbClr val="FFFFFF"/>
                  </a:solidFill>
                </a:uFill>
                <a:latin typeface="Arial"/>
                <a:ea typeface="DejaVu Sans"/>
              </a:rPr>
              <a:t>La utilització d’OGM en alimentació, especialment, plantes transgèniques, és la que provoca més rebuig. </a:t>
            </a:r>
            <a:r>
              <a:rPr lang="ca-ES" sz="2000" b="1" strike="noStrike" spc="-1" dirty="0">
                <a:solidFill>
                  <a:srgbClr val="002060"/>
                </a:solidFill>
                <a:uFill>
                  <a:solidFill>
                    <a:srgbClr val="FFFFFF"/>
                  </a:solidFill>
                </a:uFill>
                <a:latin typeface="Arial"/>
                <a:ea typeface="DejaVu Sans"/>
              </a:rPr>
              <a:t>No obstant, s’han fet enquestes i sembla que el rebuig no és tan gran com de vegades percebem a través dels mitjans de comunicació, ni tan sols dins la Unió Europea, l’espai econòmic més reticent a acceptar-los.</a:t>
            </a:r>
          </a:p>
          <a:p>
            <a:pPr algn="just">
              <a:lnSpc>
                <a:spcPct val="100000"/>
              </a:lnSpc>
            </a:pPr>
            <a:endParaRPr lang="ca-ES" sz="2000" b="1" strike="noStrike" spc="-1" dirty="0">
              <a:solidFill>
                <a:srgbClr val="002060"/>
              </a:solidFill>
              <a:uFill>
                <a:solidFill>
                  <a:srgbClr val="FFFFFF"/>
                </a:solidFill>
              </a:uFill>
              <a:latin typeface="Arial"/>
            </a:endParaRPr>
          </a:p>
          <a:p>
            <a:pPr algn="just">
              <a:lnSpc>
                <a:spcPct val="100000"/>
              </a:lnSpc>
            </a:pPr>
            <a:r>
              <a:rPr lang="ca-ES" sz="2000" b="0" strike="noStrike" spc="-1" dirty="0">
                <a:solidFill>
                  <a:srgbClr val="000000"/>
                </a:solidFill>
                <a:uFill>
                  <a:solidFill>
                    <a:srgbClr val="FFFFFF"/>
                  </a:solidFill>
                </a:uFill>
                <a:latin typeface="Arial"/>
                <a:ea typeface="DejaVu Sans"/>
              </a:rPr>
              <a:t>A més a més, </a:t>
            </a:r>
            <a:r>
              <a:rPr lang="ca-ES" sz="2000" b="1" strike="noStrike" spc="-1" dirty="0">
                <a:solidFill>
                  <a:srgbClr val="000000"/>
                </a:solidFill>
                <a:uFill>
                  <a:solidFill>
                    <a:srgbClr val="FFFFFF"/>
                  </a:solidFill>
                </a:uFill>
                <a:latin typeface="Arial"/>
                <a:ea typeface="DejaVu Sans"/>
              </a:rPr>
              <a:t>si la comercialització d’aliments procedents de plantes transgèniques suposés un abaratiment significatiu dels productes, moltes persones dels països desenvolupats no dubtarien tant a </a:t>
            </a:r>
            <a:r>
              <a:rPr lang="ca-ES" sz="2000" b="1" strike="noStrike" spc="-1" dirty="0">
                <a:uFill>
                  <a:solidFill>
                    <a:srgbClr val="FFFFFF"/>
                  </a:solidFill>
                </a:uFill>
                <a:latin typeface="Arial"/>
                <a:ea typeface="DejaVu Sans"/>
              </a:rPr>
              <a:t>comprar-los.</a:t>
            </a:r>
          </a:p>
          <a:p>
            <a:pPr algn="just">
              <a:lnSpc>
                <a:spcPct val="100000"/>
              </a:lnSpc>
            </a:pPr>
            <a:endParaRPr lang="ca-ES" sz="2000" b="0" strike="noStrike" spc="-1" dirty="0">
              <a:solidFill>
                <a:srgbClr val="000000"/>
              </a:solidFill>
              <a:uFill>
                <a:solidFill>
                  <a:srgbClr val="FFFFFF"/>
                </a:solidFill>
              </a:uFill>
              <a:latin typeface="Arial"/>
              <a:ea typeface="DejaVu Sans"/>
            </a:endParaRPr>
          </a:p>
          <a:p>
            <a:pPr algn="just">
              <a:lnSpc>
                <a:spcPct val="100000"/>
              </a:lnSpc>
            </a:pPr>
            <a:r>
              <a:rPr lang="ca-ES" sz="2000" b="1" strike="noStrike" spc="-1" dirty="0">
                <a:solidFill>
                  <a:srgbClr val="002060"/>
                </a:solidFill>
                <a:uFill>
                  <a:solidFill>
                    <a:srgbClr val="FFFFFF"/>
                  </a:solidFill>
                </a:uFill>
                <a:latin typeface="Arial"/>
                <a:ea typeface="DejaVu Sans"/>
              </a:rPr>
              <a:t>Potser això també expliqui que, en general, la percepció que es té d’aquests conreus sigui més favorable en els països en vies de desenvolupament, on les persones enquestades potser hi veuen una manera d’incrementar la producció agrícola i els beneficis que s’obtenen dels camps de conreu.</a:t>
            </a:r>
            <a:endParaRPr lang="ca-ES" sz="2000" b="1" strike="noStrike" spc="-1" dirty="0">
              <a:solidFill>
                <a:srgbClr val="002060"/>
              </a:solidFill>
              <a:uFill>
                <a:solidFill>
                  <a:srgbClr val="FFFFFF"/>
                </a:solidFill>
              </a:uFill>
              <a:latin typeface="Arial"/>
            </a:endParaRPr>
          </a:p>
          <a:p>
            <a:pPr>
              <a:lnSpc>
                <a:spcPct val="100000"/>
              </a:lnSpc>
            </a:pPr>
            <a:endParaRPr lang="ca-ES" sz="2000" b="0" strike="noStrike" spc="-1" dirty="0">
              <a:solidFill>
                <a:srgbClr val="000000"/>
              </a:solidFill>
              <a:uFill>
                <a:solidFill>
                  <a:srgbClr val="FFFFFF"/>
                </a:solidFill>
              </a:uFill>
              <a:latin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CustomShape 1"/>
          <p:cNvSpPr/>
          <p:nvPr/>
        </p:nvSpPr>
        <p:spPr>
          <a:xfrm>
            <a:off x="504000" y="356400"/>
            <a:ext cx="9070200" cy="70038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343080" indent="-341640">
              <a:lnSpc>
                <a:spcPct val="100000"/>
              </a:lnSpc>
              <a:buClr>
                <a:srgbClr val="000000"/>
              </a:buClr>
              <a:buFont typeface="Arial"/>
              <a:buChar char="•"/>
            </a:pPr>
            <a:r>
              <a:rPr lang="ca-ES" sz="2000" b="0" strike="noStrike" spc="-1">
                <a:solidFill>
                  <a:srgbClr val="000000"/>
                </a:solidFill>
                <a:uFill>
                  <a:solidFill>
                    <a:srgbClr val="FFFFFF"/>
                  </a:solidFill>
                </a:uFill>
                <a:latin typeface="Arial"/>
                <a:ea typeface="DejaVu Sans"/>
              </a:rPr>
              <a:t>Quins són els avantatges econòmics dels OGM?</a:t>
            </a:r>
            <a:endParaRPr lang="ca-ES" sz="2000" b="0" strike="noStrike" spc="-1">
              <a:solidFill>
                <a:srgbClr val="000000"/>
              </a:solidFill>
              <a:uFill>
                <a:solidFill>
                  <a:srgbClr val="FFFFFF"/>
                </a:solidFill>
              </a:uFill>
              <a:latin typeface="Arial"/>
            </a:endParaRPr>
          </a:p>
          <a:p>
            <a:pPr marL="343080" indent="-341640">
              <a:lnSpc>
                <a:spcPct val="100000"/>
              </a:lnSpc>
              <a:buClr>
                <a:srgbClr val="000000"/>
              </a:buClr>
              <a:buFont typeface="Arial"/>
              <a:buChar char="-"/>
            </a:pPr>
            <a:r>
              <a:rPr lang="ca-ES" sz="2000" b="0" strike="noStrike" spc="-1">
                <a:solidFill>
                  <a:srgbClr val="000000"/>
                </a:solidFill>
                <a:uFill>
                  <a:solidFill>
                    <a:srgbClr val="FFFFFF"/>
                  </a:solidFill>
                </a:uFill>
                <a:latin typeface="Arial"/>
                <a:ea typeface="DejaVu Sans"/>
              </a:rPr>
              <a:t>Abaratiment dels costos de producció: Proteïnes farmacològiques</a:t>
            </a:r>
            <a:endParaRPr lang="ca-ES" sz="2000" b="0" strike="noStrike" spc="-1">
              <a:solidFill>
                <a:srgbClr val="000000"/>
              </a:solidFill>
              <a:uFill>
                <a:solidFill>
                  <a:srgbClr val="FFFFFF"/>
                </a:solidFill>
              </a:uFill>
              <a:latin typeface="Arial"/>
            </a:endParaRPr>
          </a:p>
          <a:p>
            <a:pPr marL="343080" indent="-341640">
              <a:lnSpc>
                <a:spcPct val="100000"/>
              </a:lnSpc>
              <a:buClr>
                <a:srgbClr val="000000"/>
              </a:buClr>
              <a:buFont typeface="Arial"/>
              <a:buChar char="-"/>
            </a:pPr>
            <a:r>
              <a:rPr lang="ca-ES" sz="2000" b="0" strike="noStrike" spc="-1">
                <a:solidFill>
                  <a:srgbClr val="000000"/>
                </a:solidFill>
                <a:uFill>
                  <a:solidFill>
                    <a:srgbClr val="FFFFFF"/>
                  </a:solidFill>
                </a:uFill>
                <a:latin typeface="Arial"/>
                <a:ea typeface="DejaVu Sans"/>
              </a:rPr>
              <a:t>Estalvi econòmic pels agricultors: Les llavors són més cares però es redueixen pesticides i herbicides i la producció és més gran.</a:t>
            </a:r>
            <a:endParaRPr lang="ca-ES" sz="2000" b="0" strike="noStrike" spc="-1">
              <a:solidFill>
                <a:srgbClr val="000000"/>
              </a:solidFill>
              <a:uFill>
                <a:solidFill>
                  <a:srgbClr val="FFFFFF"/>
                </a:solidFill>
              </a:uFill>
              <a:latin typeface="Arial"/>
            </a:endParaRPr>
          </a:p>
          <a:p>
            <a:pPr marL="343080" indent="-341640">
              <a:lnSpc>
                <a:spcPct val="100000"/>
              </a:lnSpc>
              <a:buClr>
                <a:srgbClr val="000000"/>
              </a:buClr>
              <a:buFont typeface="Arial"/>
              <a:buChar char="•"/>
            </a:pPr>
            <a:r>
              <a:rPr lang="ca-ES" sz="2000" b="0" strike="noStrike" spc="-1">
                <a:solidFill>
                  <a:srgbClr val="000000"/>
                </a:solidFill>
                <a:uFill>
                  <a:solidFill>
                    <a:srgbClr val="FFFFFF"/>
                  </a:solidFill>
                </a:uFill>
                <a:latin typeface="Arial"/>
                <a:ea typeface="DejaVu Sans"/>
              </a:rPr>
              <a:t>Quins són els avantatges mediambientals?</a:t>
            </a:r>
            <a:endParaRPr lang="ca-ES" sz="2000" b="0" strike="noStrike" spc="-1">
              <a:solidFill>
                <a:srgbClr val="000000"/>
              </a:solidFill>
              <a:uFill>
                <a:solidFill>
                  <a:srgbClr val="FFFFFF"/>
                </a:solidFill>
              </a:uFill>
              <a:latin typeface="Arial"/>
            </a:endParaRPr>
          </a:p>
          <a:p>
            <a:pPr>
              <a:lnSpc>
                <a:spcPct val="100000"/>
              </a:lnSpc>
            </a:pPr>
            <a:r>
              <a:rPr lang="ca-ES" sz="2000" b="0" strike="noStrike" spc="-1">
                <a:solidFill>
                  <a:srgbClr val="000000"/>
                </a:solidFill>
                <a:uFill>
                  <a:solidFill>
                    <a:srgbClr val="FFFFFF"/>
                  </a:solidFill>
                </a:uFill>
                <a:latin typeface="Arial"/>
                <a:ea typeface="DejaVu Sans"/>
              </a:rPr>
              <a:t>Depenen del tipus d’OGM i de l’aplicació que se’n fa. </a:t>
            </a:r>
            <a:endParaRPr lang="ca-ES" sz="2000" b="0" strike="noStrike" spc="-1">
              <a:solidFill>
                <a:srgbClr val="000000"/>
              </a:solidFill>
              <a:uFill>
                <a:solidFill>
                  <a:srgbClr val="FFFFFF"/>
                </a:solidFill>
              </a:uFill>
              <a:latin typeface="Arial"/>
            </a:endParaRPr>
          </a:p>
          <a:p>
            <a:pPr>
              <a:lnSpc>
                <a:spcPct val="100000"/>
              </a:lnSpc>
            </a:pPr>
            <a:r>
              <a:rPr lang="ca-ES" sz="2000" b="0" strike="noStrike" spc="-1">
                <a:solidFill>
                  <a:srgbClr val="000000"/>
                </a:solidFill>
                <a:uFill>
                  <a:solidFill>
                    <a:srgbClr val="FFFFFF"/>
                  </a:solidFill>
                </a:uFill>
                <a:latin typeface="Arial"/>
                <a:ea typeface="DejaVu Sans"/>
              </a:rPr>
              <a:t>Ex: Utilitzar menys agroquímics.</a:t>
            </a:r>
            <a:endParaRPr lang="ca-ES" sz="2000" b="0" strike="noStrike" spc="-1">
              <a:solidFill>
                <a:srgbClr val="000000"/>
              </a:solidFill>
              <a:uFill>
                <a:solidFill>
                  <a:srgbClr val="FFFFFF"/>
                </a:solidFill>
              </a:uFill>
              <a:latin typeface="Arial"/>
            </a:endParaRPr>
          </a:p>
          <a:p>
            <a:pPr>
              <a:lnSpc>
                <a:spcPct val="100000"/>
              </a:lnSpc>
            </a:pPr>
            <a:r>
              <a:rPr lang="ca-ES" sz="2000" b="0" strike="noStrike" spc="-1">
                <a:solidFill>
                  <a:srgbClr val="000000"/>
                </a:solidFill>
                <a:uFill>
                  <a:solidFill>
                    <a:srgbClr val="FFFFFF"/>
                  </a:solidFill>
                </a:uFill>
                <a:latin typeface="Arial"/>
                <a:ea typeface="DejaVu Sans"/>
              </a:rPr>
              <a:t>Ex: Bioremediació</a:t>
            </a:r>
            <a:endParaRPr lang="ca-ES" sz="2000" b="0" strike="noStrike" spc="-1">
              <a:solidFill>
                <a:srgbClr val="000000"/>
              </a:solidFill>
              <a:uFill>
                <a:solidFill>
                  <a:srgbClr val="FFFFFF"/>
                </a:solidFill>
              </a:uFill>
              <a:latin typeface="Arial"/>
            </a:endParaRPr>
          </a:p>
          <a:p>
            <a:pPr marL="343080" indent="-341640">
              <a:lnSpc>
                <a:spcPct val="100000"/>
              </a:lnSpc>
              <a:buClr>
                <a:srgbClr val="000000"/>
              </a:buClr>
              <a:buFont typeface="Arial"/>
              <a:buChar char="•"/>
            </a:pPr>
            <a:r>
              <a:rPr lang="ca-ES" sz="2000" b="0" strike="noStrike" spc="-1">
                <a:solidFill>
                  <a:srgbClr val="000000"/>
                </a:solidFill>
                <a:uFill>
                  <a:solidFill>
                    <a:srgbClr val="FFFFFF"/>
                  </a:solidFill>
                </a:uFill>
                <a:latin typeface="Arial"/>
                <a:ea typeface="DejaVu Sans"/>
              </a:rPr>
              <a:t>Avantatges alimentaris</a:t>
            </a:r>
            <a:endParaRPr lang="ca-ES" sz="2000" b="0" strike="noStrike" spc="-1">
              <a:solidFill>
                <a:srgbClr val="000000"/>
              </a:solidFill>
              <a:uFill>
                <a:solidFill>
                  <a:srgbClr val="FFFFFF"/>
                </a:solidFill>
              </a:uFill>
              <a:latin typeface="Arial"/>
            </a:endParaRPr>
          </a:p>
          <a:p>
            <a:pPr>
              <a:lnSpc>
                <a:spcPct val="100000"/>
              </a:lnSpc>
            </a:pPr>
            <a:r>
              <a:rPr lang="ca-ES" sz="2000" b="0" strike="noStrike" spc="-1">
                <a:solidFill>
                  <a:srgbClr val="000000"/>
                </a:solidFill>
                <a:uFill>
                  <a:solidFill>
                    <a:srgbClr val="FFFFFF"/>
                  </a:solidFill>
                </a:uFill>
                <a:latin typeface="Arial"/>
                <a:ea typeface="DejaVu Sans"/>
              </a:rPr>
              <a:t>Ex: Microorganismes: producció d’enzims per a l’elaboració de productes alimentaris</a:t>
            </a:r>
            <a:endParaRPr lang="ca-ES" sz="2000" b="0" strike="noStrike" spc="-1">
              <a:solidFill>
                <a:srgbClr val="000000"/>
              </a:solidFill>
              <a:uFill>
                <a:solidFill>
                  <a:srgbClr val="FFFFFF"/>
                </a:solidFill>
              </a:uFill>
              <a:latin typeface="Arial"/>
            </a:endParaRPr>
          </a:p>
          <a:p>
            <a:pPr>
              <a:lnSpc>
                <a:spcPct val="100000"/>
              </a:lnSpc>
            </a:pPr>
            <a:r>
              <a:rPr lang="ca-ES" sz="2000" b="0" strike="noStrike" spc="-1">
                <a:solidFill>
                  <a:srgbClr val="000000"/>
                </a:solidFill>
                <a:uFill>
                  <a:solidFill>
                    <a:srgbClr val="FFFFFF"/>
                  </a:solidFill>
                </a:uFill>
                <a:latin typeface="Arial"/>
                <a:ea typeface="DejaVu Sans"/>
              </a:rPr>
              <a:t>Ex: varietats vegetals enriquides en proteïnes i vitamines</a:t>
            </a:r>
            <a:endParaRPr lang="ca-ES" sz="2000" b="0" strike="noStrike" spc="-1">
              <a:solidFill>
                <a:srgbClr val="000000"/>
              </a:solidFill>
              <a:uFill>
                <a:solidFill>
                  <a:srgbClr val="FFFFFF"/>
                </a:solidFill>
              </a:uFill>
              <a:latin typeface="Arial"/>
            </a:endParaRPr>
          </a:p>
          <a:p>
            <a:pPr marL="343080" indent="-341640">
              <a:lnSpc>
                <a:spcPct val="100000"/>
              </a:lnSpc>
              <a:buClr>
                <a:srgbClr val="000000"/>
              </a:buClr>
              <a:buFont typeface="Arial"/>
              <a:buChar char="•"/>
            </a:pPr>
            <a:r>
              <a:rPr lang="ca-ES" sz="2000" b="0" strike="noStrike" spc="-1">
                <a:solidFill>
                  <a:srgbClr val="000000"/>
                </a:solidFill>
                <a:uFill>
                  <a:solidFill>
                    <a:srgbClr val="FFFFFF"/>
                  </a:solidFill>
                </a:uFill>
                <a:latin typeface="Arial"/>
                <a:ea typeface="DejaVu Sans"/>
              </a:rPr>
              <a:t>Quins avantatges en la salut humana?</a:t>
            </a:r>
            <a:endParaRPr lang="ca-ES" sz="2000" b="0" strike="noStrike" spc="-1">
              <a:solidFill>
                <a:srgbClr val="000000"/>
              </a:solidFill>
              <a:uFill>
                <a:solidFill>
                  <a:srgbClr val="FFFFFF"/>
                </a:solidFill>
              </a:uFill>
              <a:latin typeface="Arial"/>
            </a:endParaRPr>
          </a:p>
          <a:p>
            <a:pPr>
              <a:lnSpc>
                <a:spcPct val="100000"/>
              </a:lnSpc>
            </a:pPr>
            <a:r>
              <a:rPr lang="ca-ES" sz="2000" b="0" strike="noStrike" spc="-1">
                <a:solidFill>
                  <a:srgbClr val="000000"/>
                </a:solidFill>
                <a:uFill>
                  <a:solidFill>
                    <a:srgbClr val="FFFFFF"/>
                  </a:solidFill>
                </a:uFill>
                <a:latin typeface="Arial"/>
                <a:ea typeface="DejaVu Sans"/>
              </a:rPr>
              <a:t>Ex: Obtenció de productes farmacològics</a:t>
            </a:r>
            <a:endParaRPr lang="ca-ES" sz="2000" b="0" strike="noStrike" spc="-1">
              <a:solidFill>
                <a:srgbClr val="000000"/>
              </a:solidFill>
              <a:uFill>
                <a:solidFill>
                  <a:srgbClr val="FFFFFF"/>
                </a:solidFill>
              </a:uFill>
              <a:latin typeface="Arial"/>
            </a:endParaRPr>
          </a:p>
          <a:p>
            <a:pPr>
              <a:lnSpc>
                <a:spcPct val="100000"/>
              </a:lnSpc>
            </a:pPr>
            <a:r>
              <a:rPr lang="ca-ES" sz="2000" b="0" strike="noStrike" spc="-1">
                <a:solidFill>
                  <a:srgbClr val="000000"/>
                </a:solidFill>
                <a:uFill>
                  <a:solidFill>
                    <a:srgbClr val="FFFFFF"/>
                  </a:solidFill>
                </a:uFill>
                <a:latin typeface="Arial"/>
                <a:ea typeface="DejaVu Sans"/>
              </a:rPr>
              <a:t>Ex: Generació d’animals com a organismes models de malalties humanes</a:t>
            </a:r>
            <a:endParaRPr lang="ca-ES" sz="2000" b="0" strike="noStrike" spc="-1">
              <a:solidFill>
                <a:srgbClr val="000000"/>
              </a:solidFill>
              <a:uFill>
                <a:solidFill>
                  <a:srgbClr val="FFFFFF"/>
                </a:solidFill>
              </a:uFill>
              <a:latin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CustomShape 1"/>
          <p:cNvSpPr/>
          <p:nvPr/>
        </p:nvSpPr>
        <p:spPr>
          <a:xfrm>
            <a:off x="504000" y="232560"/>
            <a:ext cx="9070200" cy="732564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343080" indent="-341640">
              <a:lnSpc>
                <a:spcPct val="100000"/>
              </a:lnSpc>
              <a:buClr>
                <a:srgbClr val="000000"/>
              </a:buClr>
              <a:buFont typeface="Arial"/>
              <a:buChar char="•"/>
            </a:pPr>
            <a:r>
              <a:rPr lang="ca-ES" sz="2000" b="0" strike="noStrike" spc="-1">
                <a:solidFill>
                  <a:srgbClr val="000000"/>
                </a:solidFill>
                <a:uFill>
                  <a:solidFill>
                    <a:srgbClr val="FFFFFF"/>
                  </a:solidFill>
                </a:uFill>
                <a:latin typeface="Arial"/>
                <a:ea typeface="DejaVu Sans"/>
              </a:rPr>
              <a:t>Quines són les principals crítiques?</a:t>
            </a:r>
            <a:endParaRPr lang="ca-ES" sz="2000" b="0" strike="noStrike" spc="-1">
              <a:solidFill>
                <a:srgbClr val="000000"/>
              </a:solidFill>
              <a:uFill>
                <a:solidFill>
                  <a:srgbClr val="FFFFFF"/>
                </a:solidFill>
              </a:uFill>
              <a:latin typeface="Arial"/>
            </a:endParaRPr>
          </a:p>
          <a:p>
            <a:pPr marL="343080" indent="-341640">
              <a:lnSpc>
                <a:spcPct val="100000"/>
              </a:lnSpc>
              <a:buClr>
                <a:srgbClr val="000000"/>
              </a:buClr>
              <a:buFont typeface="Arial"/>
              <a:buChar char="-"/>
            </a:pPr>
            <a:r>
              <a:rPr lang="ca-ES" sz="2000" b="0" strike="noStrike" spc="-1">
                <a:solidFill>
                  <a:srgbClr val="000000"/>
                </a:solidFill>
                <a:uFill>
                  <a:solidFill>
                    <a:srgbClr val="FFFFFF"/>
                  </a:solidFill>
                </a:uFill>
                <a:latin typeface="Arial"/>
                <a:ea typeface="DejaVu Sans"/>
              </a:rPr>
              <a:t>Possibles perills per a la salut humana</a:t>
            </a:r>
            <a:endParaRPr lang="ca-ES" sz="2000" b="0" strike="noStrike" spc="-1">
              <a:solidFill>
                <a:srgbClr val="000000"/>
              </a:solidFill>
              <a:uFill>
                <a:solidFill>
                  <a:srgbClr val="FFFFFF"/>
                </a:solidFill>
              </a:uFill>
              <a:latin typeface="Arial"/>
            </a:endParaRPr>
          </a:p>
          <a:p>
            <a:pPr marL="343080" indent="-341640">
              <a:lnSpc>
                <a:spcPct val="100000"/>
              </a:lnSpc>
              <a:buClr>
                <a:srgbClr val="000000"/>
              </a:buClr>
              <a:buFont typeface="Arial"/>
              <a:buChar char="-"/>
            </a:pPr>
            <a:r>
              <a:rPr lang="ca-ES" sz="2000" b="0" strike="noStrike" spc="-1">
                <a:solidFill>
                  <a:srgbClr val="000000"/>
                </a:solidFill>
                <a:uFill>
                  <a:solidFill>
                    <a:srgbClr val="FFFFFF"/>
                  </a:solidFill>
                </a:uFill>
                <a:latin typeface="Arial"/>
                <a:ea typeface="DejaVu Sans"/>
              </a:rPr>
              <a:t>Les possibles repercussions en els ecosistemes (ex: pol·linització creuada).</a:t>
            </a:r>
            <a:endParaRPr lang="ca-ES" sz="2000" b="0" strike="noStrike" spc="-1">
              <a:solidFill>
                <a:srgbClr val="000000"/>
              </a:solidFill>
              <a:uFill>
                <a:solidFill>
                  <a:srgbClr val="FFFFFF"/>
                </a:solidFill>
              </a:uFill>
              <a:latin typeface="Arial"/>
            </a:endParaRPr>
          </a:p>
          <a:p>
            <a:pPr marL="343080" indent="-341640">
              <a:lnSpc>
                <a:spcPct val="100000"/>
              </a:lnSpc>
              <a:buClr>
                <a:srgbClr val="000000"/>
              </a:buClr>
              <a:buFont typeface="Arial"/>
              <a:buChar char="-"/>
            </a:pPr>
            <a:r>
              <a:rPr lang="ca-ES" sz="2000" b="0" strike="noStrike" spc="-1">
                <a:solidFill>
                  <a:srgbClr val="000000"/>
                </a:solidFill>
                <a:uFill>
                  <a:solidFill>
                    <a:srgbClr val="FFFFFF"/>
                  </a:solidFill>
                </a:uFill>
                <a:latin typeface="Arial"/>
                <a:ea typeface="DejaVu Sans"/>
              </a:rPr>
              <a:t>La qüestió dels beneficiaris d’aquesta tecnologia</a:t>
            </a:r>
            <a:endParaRPr lang="ca-ES" sz="2000" b="0" strike="noStrike" spc="-1">
              <a:solidFill>
                <a:srgbClr val="000000"/>
              </a:solidFill>
              <a:uFill>
                <a:solidFill>
                  <a:srgbClr val="FFFFFF"/>
                </a:solidFill>
              </a:uFill>
              <a:latin typeface="Arial"/>
            </a:endParaRPr>
          </a:p>
          <a:p>
            <a:pPr marL="343080" indent="-341640">
              <a:lnSpc>
                <a:spcPct val="100000"/>
              </a:lnSpc>
              <a:buClr>
                <a:srgbClr val="000000"/>
              </a:buClr>
              <a:buFont typeface="Arial"/>
              <a:buChar char="•"/>
            </a:pPr>
            <a:r>
              <a:rPr lang="ca-ES" sz="2000" b="0" strike="noStrike" spc="-1">
                <a:solidFill>
                  <a:srgbClr val="000000"/>
                </a:solidFill>
                <a:uFill>
                  <a:solidFill>
                    <a:srgbClr val="FFFFFF"/>
                  </a:solidFill>
                </a:uFill>
                <a:latin typeface="Arial"/>
                <a:ea typeface="DejaVu Sans"/>
              </a:rPr>
              <a:t>Els OGM representen algun perill per a la salut humana?</a:t>
            </a:r>
            <a:endParaRPr lang="ca-ES" sz="2000" b="0" strike="noStrike" spc="-1">
              <a:solidFill>
                <a:srgbClr val="000000"/>
              </a:solidFill>
              <a:uFill>
                <a:solidFill>
                  <a:srgbClr val="FFFFFF"/>
                </a:solidFill>
              </a:uFill>
              <a:latin typeface="Arial"/>
            </a:endParaRPr>
          </a:p>
          <a:p>
            <a:pPr>
              <a:lnSpc>
                <a:spcPct val="100000"/>
              </a:lnSpc>
            </a:pPr>
            <a:r>
              <a:rPr lang="ca-ES" sz="2000" b="0" strike="noStrike" spc="-1">
                <a:solidFill>
                  <a:srgbClr val="000000"/>
                </a:solidFill>
                <a:uFill>
                  <a:solidFill>
                    <a:srgbClr val="FFFFFF"/>
                  </a:solidFill>
                </a:uFill>
                <a:latin typeface="Arial"/>
                <a:ea typeface="DejaVu Sans"/>
              </a:rPr>
              <a:t>Els detractors pel que fa als </a:t>
            </a:r>
            <a:r>
              <a:rPr lang="ca-ES" sz="2000" b="0" u="sng" strike="noStrike" spc="-1">
                <a:solidFill>
                  <a:srgbClr val="000000"/>
                </a:solidFill>
                <a:uFill>
                  <a:solidFill>
                    <a:srgbClr val="FFFFFF"/>
                  </a:solidFill>
                </a:uFill>
                <a:latin typeface="Arial"/>
                <a:ea typeface="DejaVu Sans"/>
              </a:rPr>
              <a:t>vegetals</a:t>
            </a:r>
            <a:r>
              <a:rPr lang="ca-ES" sz="2000" b="0" strike="noStrike" spc="-1">
                <a:solidFill>
                  <a:srgbClr val="000000"/>
                </a:solidFill>
                <a:uFill>
                  <a:solidFill>
                    <a:srgbClr val="FFFFFF"/>
                  </a:solidFill>
                </a:uFill>
                <a:latin typeface="Arial"/>
                <a:ea typeface="DejaVu Sans"/>
              </a:rPr>
              <a:t> transgènics pensen que:</a:t>
            </a:r>
            <a:endParaRPr lang="ca-ES" sz="2000" b="0" strike="noStrike" spc="-1">
              <a:solidFill>
                <a:srgbClr val="000000"/>
              </a:solidFill>
              <a:uFill>
                <a:solidFill>
                  <a:srgbClr val="FFFFFF"/>
                </a:solidFill>
              </a:uFill>
              <a:latin typeface="Arial"/>
            </a:endParaRPr>
          </a:p>
          <a:p>
            <a:pPr marL="343080" indent="-341640">
              <a:lnSpc>
                <a:spcPct val="100000"/>
              </a:lnSpc>
              <a:buClr>
                <a:srgbClr val="000000"/>
              </a:buClr>
              <a:buFont typeface="Arial"/>
              <a:buChar char="-"/>
            </a:pPr>
            <a:r>
              <a:rPr lang="ca-ES" sz="2000" b="0" strike="noStrike" spc="-1">
                <a:solidFill>
                  <a:srgbClr val="000000"/>
                </a:solidFill>
                <a:uFill>
                  <a:solidFill>
                    <a:srgbClr val="FFFFFF"/>
                  </a:solidFill>
                </a:uFill>
                <a:latin typeface="Arial"/>
                <a:ea typeface="DejaVu Sans"/>
              </a:rPr>
              <a:t>Hi ha possibilitat de reaccions al·lèrgiques als aliments transgènics (però entre l’1 i el 2% de la població en presenta alguna, no és exclusiu  dels aliments derivats de productes transgènics)</a:t>
            </a:r>
            <a:endParaRPr lang="ca-ES" sz="2000" b="0" strike="noStrike" spc="-1">
              <a:solidFill>
                <a:srgbClr val="000000"/>
              </a:solidFill>
              <a:uFill>
                <a:solidFill>
                  <a:srgbClr val="FFFFFF"/>
                </a:solidFill>
              </a:uFill>
              <a:latin typeface="Arial"/>
            </a:endParaRPr>
          </a:p>
          <a:p>
            <a:pPr marL="343080" indent="-341640">
              <a:lnSpc>
                <a:spcPct val="100000"/>
              </a:lnSpc>
              <a:buClr>
                <a:srgbClr val="000000"/>
              </a:buClr>
              <a:buFont typeface="Arial"/>
              <a:buChar char="-"/>
            </a:pPr>
            <a:r>
              <a:rPr lang="ca-ES" sz="2000" b="0" strike="noStrike" spc="-1">
                <a:solidFill>
                  <a:srgbClr val="000000"/>
                </a:solidFill>
                <a:uFill>
                  <a:solidFill>
                    <a:srgbClr val="FFFFFF"/>
                  </a:solidFill>
                </a:uFill>
                <a:latin typeface="Arial"/>
                <a:ea typeface="DejaVu Sans"/>
              </a:rPr>
              <a:t>La possibilitat que els bacteris intestinals incorporin gens de resistència als antibiòtics que s’utilitzen per seleccionar les cèl·lules vegetals modificades durant el procés de generació de plantes transgèniques ( però el que es transfereix és el gen que atorga resistència a un antibiòtic, no pas l’antibiòtic. Suposant que el gen s’expressés, les condicions de l’intestí no són les òptimes pq els bacteris adquireixin un gen forà, a més, els sucs gàstrics degraden el DNA).</a:t>
            </a:r>
            <a:endParaRPr lang="ca-ES" sz="2000" b="0" strike="noStrike" spc="-1">
              <a:solidFill>
                <a:srgbClr val="000000"/>
              </a:solidFill>
              <a:uFill>
                <a:solidFill>
                  <a:srgbClr val="FFFFFF"/>
                </a:solidFill>
              </a:uFill>
              <a:latin typeface="Arial"/>
            </a:endParaRPr>
          </a:p>
          <a:p>
            <a:pPr>
              <a:lnSpc>
                <a:spcPct val="100000"/>
              </a:lnSpc>
            </a:pPr>
            <a:r>
              <a:rPr lang="ca-ES" sz="2000" b="0" strike="noStrike" spc="-1">
                <a:solidFill>
                  <a:srgbClr val="000000"/>
                </a:solidFill>
                <a:uFill>
                  <a:solidFill>
                    <a:srgbClr val="FFFFFF"/>
                  </a:solidFill>
                </a:uFill>
                <a:latin typeface="Arial"/>
                <a:ea typeface="DejaVu Sans"/>
              </a:rPr>
              <a:t>Pel que fa als </a:t>
            </a:r>
            <a:r>
              <a:rPr lang="ca-ES" sz="2000" b="0" u="sng" strike="noStrike" spc="-1">
                <a:solidFill>
                  <a:srgbClr val="000000"/>
                </a:solidFill>
                <a:uFill>
                  <a:solidFill>
                    <a:srgbClr val="FFFFFF"/>
                  </a:solidFill>
                </a:uFill>
                <a:latin typeface="Arial"/>
                <a:ea typeface="DejaVu Sans"/>
              </a:rPr>
              <a:t>animals</a:t>
            </a:r>
            <a:r>
              <a:rPr lang="ca-ES" sz="2000" b="0" strike="noStrike" spc="-1">
                <a:solidFill>
                  <a:srgbClr val="000000"/>
                </a:solidFill>
                <a:uFill>
                  <a:solidFill>
                    <a:srgbClr val="FFFFFF"/>
                  </a:solidFill>
                </a:uFill>
                <a:latin typeface="Arial"/>
                <a:ea typeface="DejaVu Sans"/>
              </a:rPr>
              <a:t>: </a:t>
            </a:r>
            <a:endParaRPr lang="ca-ES" sz="2000" b="0" strike="noStrike" spc="-1">
              <a:solidFill>
                <a:srgbClr val="000000"/>
              </a:solidFill>
              <a:uFill>
                <a:solidFill>
                  <a:srgbClr val="FFFFFF"/>
                </a:solidFill>
              </a:uFill>
              <a:latin typeface="Arial"/>
            </a:endParaRPr>
          </a:p>
          <a:p>
            <a:pPr marL="343080" indent="-341640">
              <a:lnSpc>
                <a:spcPct val="100000"/>
              </a:lnSpc>
              <a:buClr>
                <a:srgbClr val="000000"/>
              </a:buClr>
              <a:buFont typeface="Arial"/>
              <a:buChar char="-"/>
            </a:pPr>
            <a:r>
              <a:rPr lang="ca-ES" sz="2000" b="0" strike="noStrike" spc="-1">
                <a:solidFill>
                  <a:srgbClr val="000000"/>
                </a:solidFill>
                <a:uFill>
                  <a:solidFill>
                    <a:srgbClr val="FFFFFF"/>
                  </a:solidFill>
                </a:uFill>
                <a:latin typeface="Arial"/>
                <a:ea typeface="DejaVu Sans"/>
              </a:rPr>
              <a:t>Quan s’aprovi la comercialització de fàrmacs produïts per animals transgènics el perill per a la salut humana serà el mateix que qualsevol altre producte farmacològic produït per síntesi química, per exemple.</a:t>
            </a:r>
            <a:endParaRPr lang="ca-ES" sz="2000" b="0" strike="noStrike" spc="-1">
              <a:solidFill>
                <a:srgbClr val="000000"/>
              </a:solidFill>
              <a:uFill>
                <a:solidFill>
                  <a:srgbClr val="FFFFFF"/>
                </a:solidFill>
              </a:uFill>
              <a:latin typeface="Arial"/>
            </a:endParaRPr>
          </a:p>
          <a:p>
            <a:pPr marL="343080" indent="-341640">
              <a:lnSpc>
                <a:spcPct val="100000"/>
              </a:lnSpc>
              <a:buClr>
                <a:srgbClr val="000000"/>
              </a:buClr>
              <a:buFont typeface="Arial"/>
              <a:buChar char="-"/>
            </a:pPr>
            <a:r>
              <a:rPr lang="ca-ES" sz="2000" b="0" strike="noStrike" spc="-1">
                <a:solidFill>
                  <a:srgbClr val="000000"/>
                </a:solidFill>
                <a:uFill>
                  <a:solidFill>
                    <a:srgbClr val="FFFFFF"/>
                  </a:solidFill>
                </a:uFill>
                <a:latin typeface="Arial"/>
                <a:ea typeface="DejaVu Sans"/>
              </a:rPr>
              <a:t>Un altre cas diferent és el dels animals que es puguin utilitzar per alimentació, ateses les semblances fisiològiques amb humans (recordar cas salmons). Per això encara no s’havia autoritzat fins ara.</a:t>
            </a:r>
            <a:endParaRPr lang="ca-ES" sz="2000" b="0" strike="noStrike" spc="-1">
              <a:solidFill>
                <a:srgbClr val="000000"/>
              </a:solidFill>
              <a:uFill>
                <a:solidFill>
                  <a:srgbClr val="FFFFFF"/>
                </a:solidFill>
              </a:uFill>
              <a:latin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CustomShape 1"/>
          <p:cNvSpPr/>
          <p:nvPr/>
        </p:nvSpPr>
        <p:spPr>
          <a:xfrm>
            <a:off x="504000" y="263520"/>
            <a:ext cx="9070200" cy="675576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343080" indent="-341640">
              <a:lnSpc>
                <a:spcPct val="100000"/>
              </a:lnSpc>
              <a:buClr>
                <a:srgbClr val="000000"/>
              </a:buClr>
              <a:buFont typeface="Arial"/>
              <a:buChar char="•"/>
            </a:pPr>
            <a:r>
              <a:rPr lang="ca-ES" sz="2000" b="0" strike="noStrike" spc="-1">
                <a:solidFill>
                  <a:srgbClr val="000000"/>
                </a:solidFill>
                <a:uFill>
                  <a:solidFill>
                    <a:srgbClr val="FFFFFF"/>
                  </a:solidFill>
                </a:uFill>
                <a:latin typeface="Arial"/>
                <a:ea typeface="DejaVu Sans"/>
              </a:rPr>
              <a:t>Qui són els beneficiaris dels OGM?</a:t>
            </a:r>
            <a:endParaRPr lang="ca-ES" sz="2000" b="0" strike="noStrike" spc="-1">
              <a:solidFill>
                <a:srgbClr val="000000"/>
              </a:solidFill>
              <a:uFill>
                <a:solidFill>
                  <a:srgbClr val="FFFFFF"/>
                </a:solidFill>
              </a:uFill>
              <a:latin typeface="Arial"/>
            </a:endParaRPr>
          </a:p>
          <a:p>
            <a:pPr>
              <a:lnSpc>
                <a:spcPct val="100000"/>
              </a:lnSpc>
            </a:pPr>
            <a:r>
              <a:rPr lang="ca-ES" sz="2000" b="0" strike="noStrike" spc="-1">
                <a:solidFill>
                  <a:srgbClr val="000000"/>
                </a:solidFill>
                <a:uFill>
                  <a:solidFill>
                    <a:srgbClr val="FFFFFF"/>
                  </a:solidFill>
                </a:uFill>
                <a:latin typeface="Arial"/>
                <a:ea typeface="DejaVu Sans"/>
              </a:rPr>
              <a:t>En 1r lloc les companyies que generen i comercialitzen els OGM o els productes que se n’obtenen. Però també els agricultors i el medi ambient, com hem vist, i la societat en general ateses totes les aplicacions dels OGM que s’han discutit al llarg del tema.</a:t>
            </a:r>
            <a:endParaRPr lang="ca-ES" sz="2000" b="0" strike="noStrike" spc="-1">
              <a:solidFill>
                <a:srgbClr val="000000"/>
              </a:solidFill>
              <a:uFill>
                <a:solidFill>
                  <a:srgbClr val="FFFFFF"/>
                </a:solidFill>
              </a:uFill>
              <a:latin typeface="Arial"/>
            </a:endParaRPr>
          </a:p>
          <a:p>
            <a:pPr>
              <a:lnSpc>
                <a:spcPct val="100000"/>
              </a:lnSpc>
            </a:pPr>
            <a:r>
              <a:rPr lang="ca-ES" sz="2000" b="0" strike="noStrike" spc="-1">
                <a:solidFill>
                  <a:srgbClr val="000000"/>
                </a:solidFill>
                <a:uFill>
                  <a:solidFill>
                    <a:srgbClr val="FFFFFF"/>
                  </a:solidFill>
                </a:uFill>
                <a:latin typeface="Arial"/>
                <a:ea typeface="DejaVu Sans"/>
              </a:rPr>
              <a:t>Ara bé, aquests beneficis redunden especialment sobre els països que, per la situació econòmica, científica i social que tenen, poden gaudir d’aquestes tecnologies i de les aplicacions d’elles.</a:t>
            </a:r>
            <a:endParaRPr lang="ca-ES" sz="2000" b="0" strike="noStrike" spc="-1">
              <a:solidFill>
                <a:srgbClr val="000000"/>
              </a:solidFill>
              <a:uFill>
                <a:solidFill>
                  <a:srgbClr val="FFFFFF"/>
                </a:solidFill>
              </a:uFill>
              <a:latin typeface="Arial"/>
            </a:endParaRPr>
          </a:p>
          <a:p>
            <a:pPr>
              <a:lnSpc>
                <a:spcPct val="100000"/>
              </a:lnSpc>
            </a:pPr>
            <a:r>
              <a:rPr lang="ca-ES" sz="2000" b="0" strike="noStrike" spc="-1">
                <a:solidFill>
                  <a:srgbClr val="000000"/>
                </a:solidFill>
                <a:uFill>
                  <a:solidFill>
                    <a:srgbClr val="FFFFFF"/>
                  </a:solidFill>
                </a:uFill>
                <a:latin typeface="Arial"/>
                <a:ea typeface="DejaVu Sans"/>
              </a:rPr>
              <a:t>Per tal que els països en vies de desenvolupament puguin tenir un major accés a la biotecnologia, l’any 2004 la FAO va enunciar la necessitat d’aplicar mesures concretes.</a:t>
            </a:r>
            <a:endParaRPr lang="ca-ES" sz="2000" b="0" strike="noStrike" spc="-1">
              <a:solidFill>
                <a:srgbClr val="000000"/>
              </a:solidFill>
              <a:uFill>
                <a:solidFill>
                  <a:srgbClr val="FFFFFF"/>
                </a:solidFill>
              </a:uFill>
              <a:latin typeface="Arial"/>
            </a:endParaRPr>
          </a:p>
          <a:p>
            <a:pPr>
              <a:lnSpc>
                <a:spcPct val="100000"/>
              </a:lnSpc>
            </a:pPr>
            <a:r>
              <a:rPr lang="ca-ES" sz="2000" b="0" strike="noStrike" spc="-1">
                <a:solidFill>
                  <a:srgbClr val="000000"/>
                </a:solidFill>
                <a:uFill>
                  <a:solidFill>
                    <a:srgbClr val="FFFFFF"/>
                  </a:solidFill>
                </a:uFill>
                <a:latin typeface="Arial"/>
                <a:ea typeface="DejaVu Sans"/>
              </a:rPr>
              <a:t>D’entrada, la contribució dels OGM a les desigualtats planetàries no és pas superior a qualsevol altre aspecte tecnològic controlat pels països desenvolupats. Tanmateix, amb una política adequada, com la que estan fent algunes companyies de biotecnologia de finançar la patent de l’arròs daurat, els OGM poden rendir beneficis públics i privats, i ser en conseqüència, un instrument que contribueixi al repartiment de recursos del planeta.</a:t>
            </a:r>
            <a:endParaRPr lang="ca-ES" sz="2000" b="0" strike="noStrike" spc="-1">
              <a:solidFill>
                <a:srgbClr val="000000"/>
              </a:solidFill>
              <a:uFill>
                <a:solidFill>
                  <a:srgbClr val="FFFFFF"/>
                </a:solidFill>
              </a:uFill>
              <a:latin typeface="Arial"/>
            </a:endParaRPr>
          </a:p>
          <a:p>
            <a:pPr>
              <a:lnSpc>
                <a:spcPct val="100000"/>
              </a:lnSpc>
            </a:pPr>
            <a:r>
              <a:rPr lang="ca-ES" sz="2000" b="0" strike="noStrike" spc="-1">
                <a:solidFill>
                  <a:srgbClr val="000000"/>
                </a:solidFill>
                <a:uFill>
                  <a:solidFill>
                    <a:srgbClr val="FFFFFF"/>
                  </a:solidFill>
                </a:uFill>
                <a:latin typeface="Arial"/>
                <a:ea typeface="DejaVu Sans"/>
              </a:rPr>
              <a:t> </a:t>
            </a:r>
            <a:endParaRPr lang="ca-ES" sz="2000" b="0" strike="noStrike" spc="-1">
              <a:solidFill>
                <a:srgbClr val="000000"/>
              </a:solidFill>
              <a:uFill>
                <a:solidFill>
                  <a:srgbClr val="FFFFFF"/>
                </a:solidFill>
              </a:uFill>
              <a:latin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CustomShape 1"/>
          <p:cNvSpPr/>
          <p:nvPr/>
        </p:nvSpPr>
        <p:spPr>
          <a:xfrm>
            <a:off x="504000" y="294480"/>
            <a:ext cx="9070200" cy="585756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343080" indent="-341640">
              <a:lnSpc>
                <a:spcPct val="100000"/>
              </a:lnSpc>
              <a:buClr>
                <a:srgbClr val="000000"/>
              </a:buClr>
              <a:buFont typeface="Arial"/>
              <a:buChar char="•"/>
            </a:pPr>
            <a:r>
              <a:rPr lang="ca-ES" sz="2000" b="0" strike="noStrike" spc="-1">
                <a:solidFill>
                  <a:srgbClr val="000000"/>
                </a:solidFill>
                <a:uFill>
                  <a:solidFill>
                    <a:srgbClr val="FFFFFF"/>
                  </a:solidFill>
                </a:uFill>
                <a:latin typeface="Arial"/>
                <a:ea typeface="DejaVu Sans"/>
              </a:rPr>
              <a:t>Es controlens els OGM?</a:t>
            </a:r>
            <a:endParaRPr lang="ca-ES" sz="2000" b="0" strike="noStrike" spc="-1">
              <a:solidFill>
                <a:srgbClr val="000000"/>
              </a:solidFill>
              <a:uFill>
                <a:solidFill>
                  <a:srgbClr val="FFFFFF"/>
                </a:solidFill>
              </a:uFill>
              <a:latin typeface="Arial"/>
            </a:endParaRPr>
          </a:p>
          <a:p>
            <a:pPr>
              <a:lnSpc>
                <a:spcPct val="100000"/>
              </a:lnSpc>
            </a:pPr>
            <a:r>
              <a:rPr lang="ca-ES" sz="2000" b="0" strike="noStrike" spc="-1">
                <a:solidFill>
                  <a:srgbClr val="000000"/>
                </a:solidFill>
                <a:uFill>
                  <a:solidFill>
                    <a:srgbClr val="FFFFFF"/>
                  </a:solidFill>
                </a:uFill>
                <a:latin typeface="Arial"/>
                <a:ea typeface="DejaVu Sans"/>
              </a:rPr>
              <a:t>La regulació actual relativa als OGM és exhaustiva i en contempla tots els aspectes, des de la recerca bàsica fins a la comercialització, des del manteniment en estabularis o hivernacles fins a l’alliberament. I hi ha agències encarregades de vetllar per que es compleixi estrictament.</a:t>
            </a:r>
            <a:endParaRPr lang="ca-ES" sz="2000" b="0" strike="noStrike" spc="-1">
              <a:solidFill>
                <a:srgbClr val="000000"/>
              </a:solidFill>
              <a:uFill>
                <a:solidFill>
                  <a:srgbClr val="FFFFFF"/>
                </a:solidFill>
              </a:uFill>
              <a:latin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CustomShape 1"/>
          <p:cNvSpPr/>
          <p:nvPr/>
        </p:nvSpPr>
        <p:spPr>
          <a:xfrm>
            <a:off x="504000" y="504000"/>
            <a:ext cx="9070200" cy="6767640"/>
          </a:xfrm>
          <a:prstGeom prst="rect">
            <a:avLst/>
          </a:prstGeom>
          <a:solidFill>
            <a:srgbClr val="CFE7F5"/>
          </a:solidFill>
          <a:ln>
            <a:noFill/>
          </a:ln>
        </p:spPr>
        <p:style>
          <a:lnRef idx="0">
            <a:scrgbClr r="0" g="0" b="0"/>
          </a:lnRef>
          <a:fillRef idx="0">
            <a:scrgbClr r="0" g="0" b="0"/>
          </a:fillRef>
          <a:effectRef idx="0">
            <a:scrgbClr r="0" g="0" b="0"/>
          </a:effectRef>
          <a:fontRef idx="minor"/>
        </p:style>
        <p:txBody>
          <a:bodyPr lIns="0" tIns="0" rIns="0" bIns="0"/>
          <a:lstStyle/>
          <a:p>
            <a:pPr marL="432000" indent="-322920" algn="just">
              <a:lnSpc>
                <a:spcPct val="100000"/>
              </a:lnSpc>
              <a:buClr>
                <a:srgbClr val="000000"/>
              </a:buClr>
              <a:buSzPct val="45000"/>
              <a:buFont typeface="Wingdings" charset="2"/>
              <a:buChar char=""/>
            </a:pPr>
            <a:r>
              <a:rPr lang="ca-ES" sz="2000" b="0" strike="noStrike" spc="-1">
                <a:solidFill>
                  <a:srgbClr val="000000"/>
                </a:solidFill>
                <a:uFill>
                  <a:solidFill>
                    <a:srgbClr val="FFFFFF"/>
                  </a:solidFill>
                </a:uFill>
                <a:latin typeface="Arial"/>
                <a:ea typeface="DejaVu Sans"/>
              </a:rPr>
              <a:t>Aquests darrers anys  hem assistit a una </a:t>
            </a:r>
            <a:r>
              <a:rPr lang="ca-ES" sz="2000" b="0" i="1" strike="noStrike" spc="-1">
                <a:solidFill>
                  <a:srgbClr val="FF0000"/>
                </a:solidFill>
                <a:uFill>
                  <a:solidFill>
                    <a:srgbClr val="FFFFFF"/>
                  </a:solidFill>
                </a:uFill>
                <a:latin typeface="Arial"/>
                <a:ea typeface="DejaVu Sans"/>
              </a:rPr>
              <a:t>batalla dialèctica en els mitjans de comunicació sobre la conveniència d’utilitzar productes transgènics  per millorar la producció agrícola</a:t>
            </a:r>
            <a:r>
              <a:rPr lang="ca-ES" sz="2000" b="0" strike="noStrike" spc="-1">
                <a:solidFill>
                  <a:srgbClr val="FF0000"/>
                </a:solidFill>
                <a:uFill>
                  <a:solidFill>
                    <a:srgbClr val="FFFFFF"/>
                  </a:solidFill>
                </a:uFill>
                <a:latin typeface="Arial"/>
                <a:ea typeface="DejaVu Sans"/>
              </a:rPr>
              <a:t>. </a:t>
            </a:r>
            <a:endParaRPr lang="ca-ES" sz="2000" b="0" strike="noStrike" spc="-1">
              <a:solidFill>
                <a:srgbClr val="000000"/>
              </a:solidFill>
              <a:uFill>
                <a:solidFill>
                  <a:srgbClr val="FFFFFF"/>
                </a:solidFill>
              </a:uFill>
              <a:latin typeface="Arial"/>
            </a:endParaRPr>
          </a:p>
          <a:p>
            <a:pPr marL="432000" indent="-322920" algn="just">
              <a:lnSpc>
                <a:spcPct val="100000"/>
              </a:lnSpc>
              <a:buClr>
                <a:srgbClr val="000000"/>
              </a:buClr>
              <a:buSzPct val="45000"/>
              <a:buFont typeface="Wingdings" charset="2"/>
              <a:buChar char=""/>
            </a:pPr>
            <a:endParaRPr lang="ca-ES" sz="2000" b="0" strike="noStrike" spc="-1">
              <a:solidFill>
                <a:srgbClr val="000000"/>
              </a:solidFill>
              <a:uFill>
                <a:solidFill>
                  <a:srgbClr val="FFFFFF"/>
                </a:solidFill>
              </a:uFill>
              <a:latin typeface="Arial"/>
            </a:endParaRPr>
          </a:p>
          <a:p>
            <a:pPr marL="432000" indent="-322920" algn="just">
              <a:lnSpc>
                <a:spcPct val="100000"/>
              </a:lnSpc>
              <a:buClr>
                <a:srgbClr val="000000"/>
              </a:buClr>
              <a:buSzPct val="45000"/>
              <a:buFont typeface="Wingdings" charset="2"/>
              <a:buChar char=""/>
            </a:pPr>
            <a:r>
              <a:rPr lang="ca-ES" sz="2000" b="0" strike="noStrike" spc="-1">
                <a:solidFill>
                  <a:srgbClr val="000000"/>
                </a:solidFill>
                <a:uFill>
                  <a:solidFill>
                    <a:srgbClr val="FFFFFF"/>
                  </a:solidFill>
                </a:uFill>
                <a:latin typeface="Arial"/>
                <a:ea typeface="DejaVu Sans"/>
              </a:rPr>
              <a:t>D’una banda trobem les </a:t>
            </a:r>
            <a:r>
              <a:rPr lang="ca-ES" sz="2000" b="1" strike="noStrike" spc="-1">
                <a:solidFill>
                  <a:srgbClr val="000000"/>
                </a:solidFill>
                <a:uFill>
                  <a:solidFill>
                    <a:srgbClr val="FFFFFF"/>
                  </a:solidFill>
                </a:uFill>
                <a:latin typeface="Arial"/>
                <a:ea typeface="DejaVu Sans"/>
              </a:rPr>
              <a:t>multinacionals implicades en el desenvolupament i la comercialització d’aquests productes</a:t>
            </a:r>
            <a:r>
              <a:rPr lang="ca-ES" sz="2000" b="0" strike="noStrike" spc="-1">
                <a:solidFill>
                  <a:srgbClr val="000000"/>
                </a:solidFill>
                <a:uFill>
                  <a:solidFill>
                    <a:srgbClr val="FFFFFF"/>
                  </a:solidFill>
                </a:uFill>
                <a:latin typeface="Arial"/>
                <a:ea typeface="DejaVu Sans"/>
              </a:rPr>
              <a:t> que defensen els seus interessos i d’altra trobem les </a:t>
            </a:r>
            <a:r>
              <a:rPr lang="ca-ES" sz="2000" b="1" strike="noStrike" spc="-1">
                <a:solidFill>
                  <a:srgbClr val="000000"/>
                </a:solidFill>
                <a:uFill>
                  <a:solidFill>
                    <a:srgbClr val="FFFFFF"/>
                  </a:solidFill>
                </a:uFill>
                <a:latin typeface="Arial"/>
                <a:ea typeface="DejaVu Sans"/>
              </a:rPr>
              <a:t>organitzacions ecologistes i altres organitzacions socials preocupats per les conseqüències ambientals que puguin tenir. </a:t>
            </a:r>
            <a:endParaRPr lang="ca-ES" sz="2000" b="0" strike="noStrike" spc="-1">
              <a:solidFill>
                <a:srgbClr val="000000"/>
              </a:solidFill>
              <a:uFill>
                <a:solidFill>
                  <a:srgbClr val="FFFFFF"/>
                </a:solidFill>
              </a:uFill>
              <a:latin typeface="Arial"/>
            </a:endParaRPr>
          </a:p>
          <a:p>
            <a:pPr marL="432000" indent="-322920" algn="just">
              <a:lnSpc>
                <a:spcPct val="100000"/>
              </a:lnSpc>
              <a:buClr>
                <a:srgbClr val="000000"/>
              </a:buClr>
              <a:buSzPct val="45000"/>
              <a:buFont typeface="Wingdings" charset="2"/>
              <a:buChar char=""/>
            </a:pPr>
            <a:endParaRPr lang="ca-ES" sz="2000" b="0" strike="noStrike" spc="-1">
              <a:solidFill>
                <a:srgbClr val="000000"/>
              </a:solidFill>
              <a:uFill>
                <a:solidFill>
                  <a:srgbClr val="FFFFFF"/>
                </a:solidFill>
              </a:uFill>
              <a:latin typeface="Arial"/>
            </a:endParaRPr>
          </a:p>
          <a:p>
            <a:pPr marL="432000" indent="-322920" algn="just">
              <a:lnSpc>
                <a:spcPct val="100000"/>
              </a:lnSpc>
              <a:buClr>
                <a:srgbClr val="000000"/>
              </a:buClr>
              <a:buSzPct val="45000"/>
              <a:buFont typeface="Wingdings" charset="2"/>
              <a:buChar char=""/>
            </a:pPr>
            <a:r>
              <a:rPr lang="ca-ES" sz="2000" b="0" strike="noStrike" spc="-1">
                <a:solidFill>
                  <a:srgbClr val="9900FF"/>
                </a:solidFill>
                <a:uFill>
                  <a:solidFill>
                    <a:srgbClr val="FFFFFF"/>
                  </a:solidFill>
                </a:uFill>
                <a:latin typeface="Arial"/>
                <a:ea typeface="DejaVu Sans"/>
              </a:rPr>
              <a:t>Aquest enfrontament ha diluït temporalment els enormes beneficis que la biotecnologia aporta al medi ambient, en OGM i en la menor quantitat de pesticides que requereixen determinades plantes transgèniques.</a:t>
            </a:r>
            <a:endParaRPr lang="ca-ES" sz="2000" b="0" strike="noStrike" spc="-1">
              <a:solidFill>
                <a:srgbClr val="000000"/>
              </a:solidFill>
              <a:uFill>
                <a:solidFill>
                  <a:srgbClr val="FFFFFF"/>
                </a:solidFill>
              </a:uFill>
              <a:latin typeface="Arial"/>
            </a:endParaRPr>
          </a:p>
          <a:p>
            <a:pPr marL="432000" indent="-322920" algn="just">
              <a:lnSpc>
                <a:spcPct val="100000"/>
              </a:lnSpc>
              <a:buClr>
                <a:srgbClr val="000000"/>
              </a:buClr>
              <a:buSzPct val="45000"/>
              <a:buFont typeface="Wingdings" charset="2"/>
              <a:buChar char=""/>
            </a:pPr>
            <a:endParaRPr lang="ca-ES" sz="2000" b="0" strike="noStrike" spc="-1">
              <a:solidFill>
                <a:srgbClr val="000000"/>
              </a:solidFill>
              <a:uFill>
                <a:solidFill>
                  <a:srgbClr val="FFFFFF"/>
                </a:solidFill>
              </a:uFill>
              <a:latin typeface="Arial"/>
            </a:endParaRPr>
          </a:p>
        </p:txBody>
      </p:sp>
      <p:pic>
        <p:nvPicPr>
          <p:cNvPr id="57" name="Imagen 56"/>
          <p:cNvPicPr/>
          <p:nvPr/>
        </p:nvPicPr>
        <p:blipFill>
          <a:blip r:embed="rId3"/>
          <a:stretch/>
        </p:blipFill>
        <p:spPr>
          <a:xfrm>
            <a:off x="5976000" y="4825440"/>
            <a:ext cx="3129840" cy="2086560"/>
          </a:xfrm>
          <a:prstGeom prst="rect">
            <a:avLst/>
          </a:prstGeom>
          <a:ln>
            <a:noFill/>
          </a:ln>
        </p:spPr>
      </p:pic>
      <p:pic>
        <p:nvPicPr>
          <p:cNvPr id="58" name="Imagen 57"/>
          <p:cNvPicPr/>
          <p:nvPr/>
        </p:nvPicPr>
        <p:blipFill>
          <a:blip r:embed="rId4"/>
          <a:stretch/>
        </p:blipFill>
        <p:spPr>
          <a:xfrm rot="21595800">
            <a:off x="772920" y="4790880"/>
            <a:ext cx="2825640" cy="2119320"/>
          </a:xfrm>
          <a:prstGeom prst="rect">
            <a:avLst/>
          </a:prstGeom>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CustomShape 1"/>
          <p:cNvSpPr/>
          <p:nvPr/>
        </p:nvSpPr>
        <p:spPr>
          <a:xfrm>
            <a:off x="504000" y="432000"/>
            <a:ext cx="9070200" cy="5720040"/>
          </a:xfrm>
          <a:prstGeom prst="rect">
            <a:avLst/>
          </a:prstGeom>
          <a:solidFill>
            <a:srgbClr val="CFE7F5"/>
          </a:solidFill>
          <a:ln>
            <a:noFill/>
          </a:ln>
        </p:spPr>
        <p:style>
          <a:lnRef idx="0">
            <a:scrgbClr r="0" g="0" b="0"/>
          </a:lnRef>
          <a:fillRef idx="0">
            <a:scrgbClr r="0" g="0" b="0"/>
          </a:fillRef>
          <a:effectRef idx="0">
            <a:scrgbClr r="0" g="0" b="0"/>
          </a:effectRef>
          <a:fontRef idx="minor"/>
        </p:style>
        <p:txBody>
          <a:bodyPr lIns="0" tIns="0" rIns="0" bIns="0"/>
          <a:lstStyle/>
          <a:p>
            <a:pPr marL="432000" indent="-322920" algn="just">
              <a:lnSpc>
                <a:spcPct val="100000"/>
              </a:lnSpc>
              <a:buClr>
                <a:srgbClr val="000000"/>
              </a:buClr>
              <a:buSzPct val="45000"/>
              <a:buFont typeface="Wingdings" charset="2"/>
              <a:buChar char=""/>
            </a:pPr>
            <a:r>
              <a:rPr lang="ca-ES" sz="2000" b="0" strike="noStrike" spc="-1">
                <a:solidFill>
                  <a:srgbClr val="000000"/>
                </a:solidFill>
                <a:uFill>
                  <a:solidFill>
                    <a:srgbClr val="FFFFFF"/>
                  </a:solidFill>
                </a:uFill>
                <a:latin typeface="Arial"/>
                <a:ea typeface="DejaVu Sans"/>
              </a:rPr>
              <a:t>Si volem mantenir la nostra qualitat de vida i contribuir que aquesta arribi a tota la població mundial, cal planificar el futur. </a:t>
            </a:r>
            <a:r>
              <a:rPr lang="ca-ES" sz="2000" b="0" strike="noStrike" spc="-1">
                <a:solidFill>
                  <a:srgbClr val="FF0000"/>
                </a:solidFill>
                <a:uFill>
                  <a:solidFill>
                    <a:srgbClr val="FFFFFF"/>
                  </a:solidFill>
                </a:uFill>
                <a:latin typeface="Arial"/>
                <a:ea typeface="DejaVu Sans"/>
              </a:rPr>
              <a:t>És en aquest punt on els microorganismes, les plantes i els animals transgènics poden desenvolupar un paper cabdal en tots els fronts oberts.</a:t>
            </a:r>
            <a:endParaRPr lang="ca-ES" sz="2000" b="0" strike="noStrike" spc="-1">
              <a:solidFill>
                <a:srgbClr val="000000"/>
              </a:solidFill>
              <a:uFill>
                <a:solidFill>
                  <a:srgbClr val="FFFFFF"/>
                </a:solidFill>
              </a:uFill>
              <a:latin typeface="Arial"/>
            </a:endParaRPr>
          </a:p>
          <a:p>
            <a:pPr marL="432000" indent="-322920" algn="just">
              <a:lnSpc>
                <a:spcPct val="100000"/>
              </a:lnSpc>
              <a:buClr>
                <a:srgbClr val="000000"/>
              </a:buClr>
              <a:buSzPct val="45000"/>
              <a:buFont typeface="Wingdings" charset="2"/>
              <a:buChar char=""/>
            </a:pPr>
            <a:endParaRPr lang="ca-ES" sz="2000" b="0" strike="noStrike" spc="-1">
              <a:solidFill>
                <a:srgbClr val="000000"/>
              </a:solidFill>
              <a:uFill>
                <a:solidFill>
                  <a:srgbClr val="FFFFFF"/>
                </a:solidFill>
              </a:uFill>
              <a:latin typeface="Arial"/>
            </a:endParaRPr>
          </a:p>
          <a:p>
            <a:pPr marL="432000" indent="-322920" algn="just">
              <a:lnSpc>
                <a:spcPct val="100000"/>
              </a:lnSpc>
              <a:buClr>
                <a:srgbClr val="000000"/>
              </a:buClr>
              <a:buSzPct val="45000"/>
              <a:buFont typeface="Wingdings" charset="2"/>
              <a:buChar char=""/>
            </a:pPr>
            <a:r>
              <a:rPr lang="ca-ES" sz="2000" b="0" strike="noStrike" spc="-1">
                <a:solidFill>
                  <a:srgbClr val="000000"/>
                </a:solidFill>
                <a:uFill>
                  <a:solidFill>
                    <a:srgbClr val="FFFFFF"/>
                  </a:solidFill>
                </a:uFill>
                <a:latin typeface="Arial"/>
                <a:ea typeface="DejaVu Sans"/>
              </a:rPr>
              <a:t>Ex: </a:t>
            </a:r>
            <a:r>
              <a:rPr lang="ca-ES" sz="2000" b="0" strike="noStrike" spc="-1">
                <a:solidFill>
                  <a:srgbClr val="9900FF"/>
                </a:solidFill>
                <a:uFill>
                  <a:solidFill>
                    <a:srgbClr val="FFFFFF"/>
                  </a:solidFill>
                </a:uFill>
                <a:latin typeface="Arial"/>
                <a:ea typeface="DejaVu Sans"/>
              </a:rPr>
              <a:t>Millorar conreus per mantenir o augmentar la productivitat amb un consum d’aigua, d’adobs i pesticides molt menor a l’actual, i que els permetin afrontar amb més garanties els rigors del canvi climàtic.</a:t>
            </a:r>
            <a:endParaRPr lang="ca-ES" sz="2000" b="0" strike="noStrike" spc="-1">
              <a:solidFill>
                <a:srgbClr val="000000"/>
              </a:solidFill>
              <a:uFill>
                <a:solidFill>
                  <a:srgbClr val="FFFFFF"/>
                </a:solidFill>
              </a:uFill>
              <a:latin typeface="Arial"/>
            </a:endParaRPr>
          </a:p>
          <a:p>
            <a:pPr marL="432000" indent="-322920" algn="just">
              <a:lnSpc>
                <a:spcPct val="100000"/>
              </a:lnSpc>
              <a:buClr>
                <a:srgbClr val="000000"/>
              </a:buClr>
              <a:buSzPct val="45000"/>
              <a:buFont typeface="Wingdings" charset="2"/>
              <a:buChar char=""/>
            </a:pPr>
            <a:endParaRPr lang="ca-ES" sz="2000" b="0" strike="noStrike" spc="-1">
              <a:solidFill>
                <a:srgbClr val="000000"/>
              </a:solidFill>
              <a:uFill>
                <a:solidFill>
                  <a:srgbClr val="FFFFFF"/>
                </a:solidFill>
              </a:uFill>
              <a:latin typeface="Arial"/>
            </a:endParaRPr>
          </a:p>
        </p:txBody>
      </p:sp>
      <p:pic>
        <p:nvPicPr>
          <p:cNvPr id="60" name="Imagen 59"/>
          <p:cNvPicPr/>
          <p:nvPr/>
        </p:nvPicPr>
        <p:blipFill>
          <a:blip r:embed="rId3"/>
          <a:stretch/>
        </p:blipFill>
        <p:spPr>
          <a:xfrm>
            <a:off x="720000" y="3162960"/>
            <a:ext cx="4609080" cy="2453040"/>
          </a:xfrm>
          <a:prstGeom prst="rect">
            <a:avLst/>
          </a:prstGeom>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CustomShape 1"/>
          <p:cNvSpPr/>
          <p:nvPr/>
        </p:nvSpPr>
        <p:spPr>
          <a:xfrm>
            <a:off x="504000" y="432000"/>
            <a:ext cx="9070200" cy="6840000"/>
          </a:xfrm>
          <a:prstGeom prst="rect">
            <a:avLst/>
          </a:prstGeom>
          <a:solidFill>
            <a:srgbClr val="CFE7F5"/>
          </a:solidFill>
          <a:ln>
            <a:noFill/>
          </a:ln>
        </p:spPr>
        <p:style>
          <a:lnRef idx="0">
            <a:scrgbClr r="0" g="0" b="0"/>
          </a:lnRef>
          <a:fillRef idx="0">
            <a:scrgbClr r="0" g="0" b="0"/>
          </a:fillRef>
          <a:effectRef idx="0">
            <a:scrgbClr r="0" g="0" b="0"/>
          </a:effectRef>
          <a:fontRef idx="minor"/>
        </p:style>
        <p:txBody>
          <a:bodyPr lIns="0" tIns="0" rIns="0" bIns="0"/>
          <a:lstStyle/>
          <a:p>
            <a:pPr marL="432000" indent="-322920" algn="just">
              <a:lnSpc>
                <a:spcPct val="100000"/>
              </a:lnSpc>
              <a:buClr>
                <a:srgbClr val="000000"/>
              </a:buClr>
              <a:buSzPct val="45000"/>
              <a:buFont typeface="Wingdings" charset="2"/>
              <a:buChar char=""/>
            </a:pPr>
            <a:r>
              <a:rPr lang="ca-ES" sz="2000" b="0" strike="noStrike" spc="-1">
                <a:solidFill>
                  <a:srgbClr val="000000"/>
                </a:solidFill>
                <a:uFill>
                  <a:solidFill>
                    <a:srgbClr val="FFFFFF"/>
                  </a:solidFill>
                </a:uFill>
                <a:latin typeface="Arial"/>
                <a:ea typeface="DejaVu Sans"/>
              </a:rPr>
              <a:t>De retruc, </a:t>
            </a:r>
            <a:r>
              <a:rPr lang="ca-ES" sz="2000" b="0" strike="noStrike" spc="-1">
                <a:solidFill>
                  <a:srgbClr val="FF0000"/>
                </a:solidFill>
                <a:uFill>
                  <a:solidFill>
                    <a:srgbClr val="FFFFFF"/>
                  </a:solidFill>
                </a:uFill>
                <a:latin typeface="Arial"/>
                <a:ea typeface="DejaVu Sans"/>
              </a:rPr>
              <a:t>disminució de la sobreexplotació de recursos hídrics i l’acumulació d’agroquímics.</a:t>
            </a:r>
            <a:endParaRPr lang="ca-ES" sz="2000" b="0" strike="noStrike" spc="-1">
              <a:solidFill>
                <a:srgbClr val="000000"/>
              </a:solidFill>
              <a:uFill>
                <a:solidFill>
                  <a:srgbClr val="FFFFFF"/>
                </a:solidFill>
              </a:uFill>
              <a:latin typeface="Arial"/>
            </a:endParaRPr>
          </a:p>
          <a:p>
            <a:pPr marL="432000" indent="-322920" algn="just">
              <a:lnSpc>
                <a:spcPct val="100000"/>
              </a:lnSpc>
              <a:buClr>
                <a:srgbClr val="000000"/>
              </a:buClr>
              <a:buSzPct val="45000"/>
              <a:buFont typeface="Wingdings" charset="2"/>
              <a:buChar char=""/>
            </a:pPr>
            <a:endParaRPr lang="ca-ES" sz="2000" b="0" strike="noStrike" spc="-1">
              <a:solidFill>
                <a:srgbClr val="000000"/>
              </a:solidFill>
              <a:uFill>
                <a:solidFill>
                  <a:srgbClr val="FFFFFF"/>
                </a:solidFill>
              </a:uFill>
              <a:latin typeface="Arial"/>
            </a:endParaRPr>
          </a:p>
          <a:p>
            <a:pPr marL="432000" indent="-322920" algn="just">
              <a:lnSpc>
                <a:spcPct val="100000"/>
              </a:lnSpc>
              <a:buClr>
                <a:srgbClr val="000000"/>
              </a:buClr>
              <a:buSzPct val="45000"/>
              <a:buFont typeface="Wingdings" charset="2"/>
              <a:buChar char=""/>
            </a:pPr>
            <a:r>
              <a:rPr lang="ca-ES" sz="2000" b="0" strike="noStrike" spc="-1">
                <a:solidFill>
                  <a:srgbClr val="000000"/>
                </a:solidFill>
                <a:uFill>
                  <a:solidFill>
                    <a:srgbClr val="FFFFFF"/>
                  </a:solidFill>
                </a:uFill>
                <a:latin typeface="Arial"/>
                <a:ea typeface="DejaVu Sans"/>
              </a:rPr>
              <a:t>Generació de </a:t>
            </a:r>
            <a:r>
              <a:rPr lang="ca-ES" sz="2000" b="0" strike="noStrike" spc="-1">
                <a:solidFill>
                  <a:srgbClr val="FF0000"/>
                </a:solidFill>
                <a:uFill>
                  <a:solidFill>
                    <a:srgbClr val="FFFFFF"/>
                  </a:solidFill>
                </a:uFill>
                <a:latin typeface="Arial"/>
                <a:ea typeface="DejaVu Sans"/>
              </a:rPr>
              <a:t>plantes més adequades per produir biocombustibles</a:t>
            </a:r>
            <a:r>
              <a:rPr lang="ca-ES" sz="2000" b="0" strike="noStrike" spc="-1">
                <a:solidFill>
                  <a:srgbClr val="000000"/>
                </a:solidFill>
                <a:uFill>
                  <a:solidFill>
                    <a:srgbClr val="FFFFFF"/>
                  </a:solidFill>
                </a:uFill>
                <a:latin typeface="Arial"/>
                <a:ea typeface="DejaVu Sans"/>
              </a:rPr>
              <a:t> i de </a:t>
            </a:r>
            <a:r>
              <a:rPr lang="ca-ES" sz="2000" b="0" strike="noStrike" spc="-1">
                <a:solidFill>
                  <a:srgbClr val="FF0000"/>
                </a:solidFill>
                <a:uFill>
                  <a:solidFill>
                    <a:srgbClr val="FFFFFF"/>
                  </a:solidFill>
                </a:uFill>
                <a:latin typeface="Arial"/>
                <a:ea typeface="DejaVu Sans"/>
              </a:rPr>
              <a:t>bacteris bioreparadors, que contribuïssin a eliminar els tòxics de sòls i aigües.</a:t>
            </a:r>
            <a:endParaRPr lang="ca-ES" sz="2000" b="0" strike="noStrike" spc="-1">
              <a:solidFill>
                <a:srgbClr val="000000"/>
              </a:solidFill>
              <a:uFill>
                <a:solidFill>
                  <a:srgbClr val="FFFFFF"/>
                </a:solidFill>
              </a:uFill>
              <a:latin typeface="Arial"/>
            </a:endParaRPr>
          </a:p>
          <a:p>
            <a:pPr marL="432000" indent="-322920" algn="just">
              <a:lnSpc>
                <a:spcPct val="100000"/>
              </a:lnSpc>
              <a:buClr>
                <a:srgbClr val="000000"/>
              </a:buClr>
              <a:buSzPct val="45000"/>
              <a:buFont typeface="Wingdings" charset="2"/>
              <a:buChar char=""/>
            </a:pPr>
            <a:endParaRPr lang="ca-ES" sz="2000" b="0" strike="noStrike" spc="-1">
              <a:solidFill>
                <a:srgbClr val="000000"/>
              </a:solidFill>
              <a:uFill>
                <a:solidFill>
                  <a:srgbClr val="FFFFFF"/>
                </a:solidFill>
              </a:uFill>
              <a:latin typeface="Arial"/>
            </a:endParaRPr>
          </a:p>
          <a:p>
            <a:pPr marL="432000" indent="-322920" algn="just">
              <a:lnSpc>
                <a:spcPct val="100000"/>
              </a:lnSpc>
              <a:buClr>
                <a:srgbClr val="000000"/>
              </a:buClr>
              <a:buSzPct val="45000"/>
              <a:buFont typeface="Wingdings" charset="2"/>
              <a:buChar char=""/>
            </a:pPr>
            <a:r>
              <a:rPr lang="ca-ES" sz="2000" b="0" strike="noStrike" spc="-1">
                <a:solidFill>
                  <a:srgbClr val="000000"/>
                </a:solidFill>
                <a:uFill>
                  <a:solidFill>
                    <a:srgbClr val="FFFFFF"/>
                  </a:solidFill>
                </a:uFill>
                <a:latin typeface="Arial"/>
                <a:ea typeface="DejaVu Sans"/>
              </a:rPr>
              <a:t>En el camp de la salut: </a:t>
            </a:r>
            <a:r>
              <a:rPr lang="ca-ES" sz="2000" b="0" strike="noStrike" spc="-1">
                <a:solidFill>
                  <a:srgbClr val="FF0000"/>
                </a:solidFill>
                <a:uFill>
                  <a:solidFill>
                    <a:srgbClr val="FFFFFF"/>
                  </a:solidFill>
                </a:uFill>
                <a:latin typeface="Arial"/>
                <a:ea typeface="DejaVu Sans"/>
              </a:rPr>
              <a:t>models per estudiar malalties</a:t>
            </a:r>
            <a:r>
              <a:rPr lang="ca-ES" sz="2000" b="0" strike="noStrike" spc="-1">
                <a:solidFill>
                  <a:srgbClr val="000000"/>
                </a:solidFill>
                <a:uFill>
                  <a:solidFill>
                    <a:srgbClr val="FFFFFF"/>
                  </a:solidFill>
                </a:uFill>
                <a:latin typeface="Arial"/>
                <a:ea typeface="DejaVu Sans"/>
              </a:rPr>
              <a:t> i buscar i assajar tractaments com a </a:t>
            </a:r>
            <a:r>
              <a:rPr lang="ca-ES" sz="2000" b="0" strike="noStrike" spc="-1">
                <a:solidFill>
                  <a:srgbClr val="FF0000"/>
                </a:solidFill>
                <a:uFill>
                  <a:solidFill>
                    <a:srgbClr val="FFFFFF"/>
                  </a:solidFill>
                </a:uFill>
                <a:latin typeface="Arial"/>
                <a:ea typeface="DejaVu Sans"/>
              </a:rPr>
              <a:t>biofactories de productes farmacològics</a:t>
            </a:r>
            <a:r>
              <a:rPr lang="ca-ES" sz="2000" b="0" strike="noStrike" spc="-1">
                <a:solidFill>
                  <a:srgbClr val="000000"/>
                </a:solidFill>
                <a:uFill>
                  <a:solidFill>
                    <a:srgbClr val="FFFFFF"/>
                  </a:solidFill>
                </a:uFill>
                <a:latin typeface="Arial"/>
                <a:ea typeface="DejaVu Sans"/>
              </a:rPr>
              <a:t>.</a:t>
            </a:r>
            <a:endParaRPr lang="ca-ES" sz="2000" b="0" strike="noStrike" spc="-1">
              <a:solidFill>
                <a:srgbClr val="000000"/>
              </a:solidFill>
              <a:uFill>
                <a:solidFill>
                  <a:srgbClr val="FFFFFF"/>
                </a:solidFill>
              </a:uFill>
              <a:latin typeface="Arial"/>
            </a:endParaRPr>
          </a:p>
          <a:p>
            <a:pPr marL="432000" indent="-322920" algn="just">
              <a:lnSpc>
                <a:spcPct val="100000"/>
              </a:lnSpc>
              <a:buClr>
                <a:srgbClr val="000000"/>
              </a:buClr>
              <a:buSzPct val="45000"/>
              <a:buFont typeface="Wingdings" charset="2"/>
              <a:buChar char=""/>
            </a:pPr>
            <a:endParaRPr lang="ca-ES" sz="2000" b="0" strike="noStrike" spc="-1">
              <a:solidFill>
                <a:srgbClr val="000000"/>
              </a:solidFill>
              <a:uFill>
                <a:solidFill>
                  <a:srgbClr val="FFFFFF"/>
                </a:solidFill>
              </a:uFill>
              <a:latin typeface="Arial"/>
            </a:endParaRPr>
          </a:p>
          <a:p>
            <a:pPr marL="432000" indent="-322920" algn="just">
              <a:lnSpc>
                <a:spcPct val="100000"/>
              </a:lnSpc>
              <a:buClr>
                <a:srgbClr val="000000"/>
              </a:buClr>
              <a:buSzPct val="45000"/>
              <a:buFont typeface="Wingdings" charset="2"/>
              <a:buChar char=""/>
            </a:pPr>
            <a:r>
              <a:rPr lang="ca-ES" sz="2000" b="0" strike="noStrike" spc="-1">
                <a:solidFill>
                  <a:srgbClr val="9900FF"/>
                </a:solidFill>
                <a:uFill>
                  <a:solidFill>
                    <a:srgbClr val="FFFFFF"/>
                  </a:solidFill>
                </a:uFill>
                <a:latin typeface="Arial"/>
                <a:ea typeface="DejaVu Sans"/>
              </a:rPr>
              <a:t>Els OGM poden ser una opció que contribueixi a afrontar els reptes del segle XXI.</a:t>
            </a:r>
            <a:endParaRPr lang="ca-ES" sz="2000" b="0" strike="noStrike" spc="-1">
              <a:solidFill>
                <a:srgbClr val="000000"/>
              </a:solidFill>
              <a:uFill>
                <a:solidFill>
                  <a:srgbClr val="FFFFFF"/>
                </a:solidFill>
              </a:uFill>
              <a:latin typeface="Arial"/>
            </a:endParaRPr>
          </a:p>
        </p:txBody>
      </p:sp>
      <p:pic>
        <p:nvPicPr>
          <p:cNvPr id="62" name="Imagen 61"/>
          <p:cNvPicPr/>
          <p:nvPr/>
        </p:nvPicPr>
        <p:blipFill>
          <a:blip r:embed="rId3"/>
          <a:stretch/>
        </p:blipFill>
        <p:spPr>
          <a:xfrm>
            <a:off x="1152000" y="4248000"/>
            <a:ext cx="2944080" cy="2264760"/>
          </a:xfrm>
          <a:prstGeom prst="rect">
            <a:avLst/>
          </a:prstGeom>
          <a:ln>
            <a:noFill/>
          </a:ln>
        </p:spPr>
      </p:pic>
      <p:pic>
        <p:nvPicPr>
          <p:cNvPr id="63" name="Imagen 62"/>
          <p:cNvPicPr/>
          <p:nvPr/>
        </p:nvPicPr>
        <p:blipFill>
          <a:blip r:embed="rId4"/>
          <a:stretch/>
        </p:blipFill>
        <p:spPr>
          <a:xfrm>
            <a:off x="4935600" y="4320000"/>
            <a:ext cx="3704400" cy="2088000"/>
          </a:xfrm>
          <a:prstGeom prst="rect">
            <a:avLst/>
          </a:prstGeom>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CustomShape 1"/>
          <p:cNvSpPr/>
          <p:nvPr/>
        </p:nvSpPr>
        <p:spPr>
          <a:xfrm>
            <a:off x="504000" y="193320"/>
            <a:ext cx="9070200" cy="705240"/>
          </a:xfrm>
          <a:prstGeom prst="rect">
            <a:avLst/>
          </a:prstGeom>
          <a:solidFill>
            <a:srgbClr val="FF8080"/>
          </a:solid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ca-ES" sz="2800" b="0" strike="noStrike" spc="-1">
                <a:solidFill>
                  <a:srgbClr val="000000"/>
                </a:solidFill>
                <a:uFill>
                  <a:solidFill>
                    <a:srgbClr val="FFFFFF"/>
                  </a:solidFill>
                </a:uFill>
                <a:latin typeface="Arial"/>
                <a:ea typeface="DejaVu Sans"/>
              </a:rPr>
              <a:t>3. La biotecnologia avui</a:t>
            </a:r>
            <a:endParaRPr lang="ca-ES" sz="2800" b="0" strike="noStrike" spc="-1">
              <a:solidFill>
                <a:srgbClr val="000000"/>
              </a:solidFill>
              <a:uFill>
                <a:solidFill>
                  <a:srgbClr val="FFFFFF"/>
                </a:solidFill>
              </a:uFill>
              <a:latin typeface="Arial"/>
            </a:endParaRPr>
          </a:p>
        </p:txBody>
      </p:sp>
      <p:sp>
        <p:nvSpPr>
          <p:cNvPr id="65" name="CustomShape 2"/>
          <p:cNvSpPr/>
          <p:nvPr/>
        </p:nvSpPr>
        <p:spPr>
          <a:xfrm>
            <a:off x="468000" y="972360"/>
            <a:ext cx="9070200" cy="6515640"/>
          </a:xfrm>
          <a:prstGeom prst="rect">
            <a:avLst/>
          </a:prstGeom>
          <a:solidFill>
            <a:srgbClr val="CFE7F5"/>
          </a:solidFill>
          <a:ln>
            <a:noFill/>
          </a:ln>
        </p:spPr>
        <p:style>
          <a:lnRef idx="0">
            <a:scrgbClr r="0" g="0" b="0"/>
          </a:lnRef>
          <a:fillRef idx="0">
            <a:scrgbClr r="0" g="0" b="0"/>
          </a:fillRef>
          <a:effectRef idx="0">
            <a:scrgbClr r="0" g="0" b="0"/>
          </a:effectRef>
          <a:fontRef idx="minor"/>
        </p:style>
        <p:txBody>
          <a:bodyPr lIns="0" tIns="0" rIns="0" bIns="0"/>
          <a:lstStyle/>
          <a:p>
            <a:pPr marL="432000" indent="-322920">
              <a:lnSpc>
                <a:spcPct val="100000"/>
              </a:lnSpc>
              <a:buClr>
                <a:srgbClr val="000000"/>
              </a:buClr>
              <a:buSzPct val="45000"/>
              <a:buFont typeface="Wingdings" charset="2"/>
              <a:buChar char=""/>
            </a:pPr>
            <a:r>
              <a:rPr lang="ca-ES" sz="2000" b="0" strike="noStrike" spc="-1">
                <a:solidFill>
                  <a:srgbClr val="FF0000"/>
                </a:solidFill>
                <a:uFill>
                  <a:solidFill>
                    <a:srgbClr val="FFFFFF"/>
                  </a:solidFill>
                </a:uFill>
                <a:latin typeface="Arial"/>
                <a:ea typeface="DejaVu Sans"/>
              </a:rPr>
              <a:t>Què és la biotecnologia?</a:t>
            </a:r>
            <a:endParaRPr lang="ca-ES" sz="2000" b="0" strike="noStrike" spc="-1">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r>
              <a:rPr lang="ca-ES" sz="2000" b="1" strike="noStrike" spc="-1">
                <a:solidFill>
                  <a:srgbClr val="000000"/>
                </a:solidFill>
                <a:uFill>
                  <a:solidFill>
                    <a:srgbClr val="FFFFFF"/>
                  </a:solidFill>
                </a:uFill>
                <a:latin typeface="Arial"/>
                <a:ea typeface="DejaVu Sans"/>
              </a:rPr>
              <a:t>La utilització d’éssers vius per obtenir productes.</a:t>
            </a:r>
            <a:r>
              <a:rPr lang="ca-ES" sz="2000" b="0" strike="noStrike" spc="-1">
                <a:solidFill>
                  <a:srgbClr val="000000"/>
                </a:solidFill>
                <a:uFill>
                  <a:solidFill>
                    <a:srgbClr val="FFFFFF"/>
                  </a:solidFill>
                </a:uFill>
                <a:latin typeface="Arial"/>
                <a:ea typeface="DejaVu Sans"/>
              </a:rPr>
              <a:t> </a:t>
            </a:r>
            <a:r>
              <a:rPr lang="ca-ES" sz="2000" b="0" i="1" strike="noStrike" spc="-1">
                <a:solidFill>
                  <a:srgbClr val="000000"/>
                </a:solidFill>
                <a:uFill>
                  <a:solidFill>
                    <a:srgbClr val="FFFFFF"/>
                  </a:solidFill>
                </a:uFill>
                <a:latin typeface="Arial"/>
                <a:ea typeface="DejaVu Sans"/>
              </a:rPr>
              <a:t>Per tant, inclou des dels conreus i la ramaderia tradicionals, fins als OGM per a obtenir fàrmacs. També inclou, la indústria làctia de producció de iogurts i formatges, i la vinícola, </a:t>
            </a:r>
            <a:r>
              <a:rPr lang="ca-ES" sz="2000" b="0" strike="noStrike" spc="-1">
                <a:solidFill>
                  <a:srgbClr val="000000"/>
                </a:solidFill>
                <a:uFill>
                  <a:solidFill>
                    <a:srgbClr val="FFFFFF"/>
                  </a:solidFill>
                </a:uFill>
                <a:latin typeface="Arial"/>
                <a:ea typeface="DejaVu Sans"/>
              </a:rPr>
              <a:t>en què a més dels productes de la terra (llet i most) s’utilitzen diversos ferments, per modificar-ne l’estructura, el gust i les qualitats.</a:t>
            </a:r>
            <a:endParaRPr lang="ca-ES" sz="2000" b="0" strike="noStrike" spc="-1">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endParaRPr lang="ca-ES" sz="2000" b="0" strike="noStrike" spc="-1">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r>
              <a:rPr lang="ca-ES" sz="2000" b="0" strike="noStrike" spc="-1">
                <a:solidFill>
                  <a:srgbClr val="000000"/>
                </a:solidFill>
                <a:uFill>
                  <a:solidFill>
                    <a:srgbClr val="FFFFFF"/>
                  </a:solidFill>
                </a:uFill>
                <a:latin typeface="Arial"/>
                <a:ea typeface="DejaVu Sans"/>
              </a:rPr>
              <a:t>Ex: </a:t>
            </a:r>
            <a:r>
              <a:rPr lang="ca-ES" sz="2000" b="0" strike="noStrike" spc="-1">
                <a:solidFill>
                  <a:srgbClr val="9900FF"/>
                </a:solidFill>
                <a:uFill>
                  <a:solidFill>
                    <a:srgbClr val="FFFFFF"/>
                  </a:solidFill>
                </a:uFill>
                <a:latin typeface="Arial"/>
                <a:ea typeface="DejaVu Sans"/>
              </a:rPr>
              <a:t>Quèfir</a:t>
            </a:r>
            <a:r>
              <a:rPr lang="ca-ES" sz="2000" b="0" strike="noStrike" spc="-1">
                <a:solidFill>
                  <a:srgbClr val="000000"/>
                </a:solidFill>
                <a:uFill>
                  <a:solidFill>
                    <a:srgbClr val="FFFFFF"/>
                  </a:solidFill>
                </a:uFill>
                <a:latin typeface="Arial"/>
                <a:ea typeface="DejaVu Sans"/>
              </a:rPr>
              <a:t> (aliment probiòtic): </a:t>
            </a:r>
            <a:r>
              <a:rPr lang="ca-ES" sz="2000" b="0" strike="noStrike" spc="-1">
                <a:solidFill>
                  <a:srgbClr val="9900FF"/>
                </a:solidFill>
                <a:uFill>
                  <a:solidFill>
                    <a:srgbClr val="FFFFFF"/>
                  </a:solidFill>
                </a:uFill>
                <a:latin typeface="Arial"/>
                <a:ea typeface="DejaVu Sans"/>
              </a:rPr>
              <a:t>Llet de vaca i més de 60 ferments diferents (bacteris i fongs)</a:t>
            </a:r>
            <a:endParaRPr lang="ca-ES" sz="2000" b="0" strike="noStrike" spc="-1">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r>
              <a:rPr lang="ca-ES" sz="2000" b="0" strike="noStrike" spc="-1">
                <a:solidFill>
                  <a:srgbClr val="FF0000"/>
                </a:solidFill>
                <a:uFill>
                  <a:solidFill>
                    <a:srgbClr val="FFFFFF"/>
                  </a:solidFill>
                </a:uFill>
                <a:latin typeface="Arial"/>
                <a:ea typeface="DejaVu Sans"/>
              </a:rPr>
              <a:t>Què és l’enginyeria genètica?</a:t>
            </a:r>
            <a:endParaRPr lang="ca-ES" sz="2000" b="0" strike="noStrike" spc="-1">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r>
              <a:rPr lang="ca-ES" sz="2000" b="1" strike="noStrike" spc="-1">
                <a:solidFill>
                  <a:srgbClr val="000000"/>
                </a:solidFill>
                <a:uFill>
                  <a:solidFill>
                    <a:srgbClr val="FFFFFF"/>
                  </a:solidFill>
                </a:uFill>
                <a:latin typeface="Arial"/>
                <a:ea typeface="DejaVu Sans"/>
              </a:rPr>
              <a:t>Conjunt de tècniques i processos</a:t>
            </a:r>
            <a:r>
              <a:rPr lang="ca-ES" sz="2000" b="0" strike="noStrike" spc="-1">
                <a:solidFill>
                  <a:srgbClr val="000000"/>
                </a:solidFill>
                <a:uFill>
                  <a:solidFill>
                    <a:srgbClr val="FFFFFF"/>
                  </a:solidFill>
                </a:uFill>
                <a:latin typeface="Arial"/>
                <a:ea typeface="DejaVu Sans"/>
              </a:rPr>
              <a:t> que empren i imiten processos naturals </a:t>
            </a:r>
            <a:r>
              <a:rPr lang="ca-ES" sz="2000" b="1" strike="noStrike" spc="-1">
                <a:solidFill>
                  <a:srgbClr val="000000"/>
                </a:solidFill>
                <a:uFill>
                  <a:solidFill>
                    <a:srgbClr val="FFFFFF"/>
                  </a:solidFill>
                </a:uFill>
                <a:latin typeface="Arial"/>
                <a:ea typeface="DejaVu Sans"/>
              </a:rPr>
              <a:t>per fer combinacions noves de material hereditari, que poden ser introduïdes en organismes</a:t>
            </a:r>
            <a:r>
              <a:rPr lang="ca-ES" sz="2000" b="0" strike="noStrike" spc="-1">
                <a:solidFill>
                  <a:srgbClr val="000000"/>
                </a:solidFill>
                <a:uFill>
                  <a:solidFill>
                    <a:srgbClr val="FFFFFF"/>
                  </a:solidFill>
                </a:uFill>
                <a:latin typeface="Arial"/>
                <a:ea typeface="DejaVu Sans"/>
              </a:rPr>
              <a:t> capaços de propagar-les i fer-les funcionar, </a:t>
            </a:r>
            <a:r>
              <a:rPr lang="ca-ES" sz="2000" b="1" strike="noStrike" spc="-1">
                <a:solidFill>
                  <a:srgbClr val="000000"/>
                </a:solidFill>
                <a:uFill>
                  <a:solidFill>
                    <a:srgbClr val="FFFFFF"/>
                  </a:solidFill>
                </a:uFill>
                <a:latin typeface="Arial"/>
                <a:ea typeface="DejaVu Sans"/>
              </a:rPr>
              <a:t>amb la qual cosa adquireixen característiques noves.</a:t>
            </a:r>
            <a:endParaRPr lang="ca-ES" sz="2000" b="0" strike="noStrike" spc="-1">
              <a:solidFill>
                <a:srgbClr val="000000"/>
              </a:solidFill>
              <a:uFill>
                <a:solidFill>
                  <a:srgbClr val="FFFFFF"/>
                </a:solidFill>
              </a:uFill>
              <a:latin typeface="Arial"/>
            </a:endParaRPr>
          </a:p>
          <a:p>
            <a:pPr marL="432000" indent="-322920">
              <a:lnSpc>
                <a:spcPct val="100000"/>
              </a:lnSpc>
              <a:buClr>
                <a:srgbClr val="000000"/>
              </a:buClr>
              <a:buSzPct val="45000"/>
              <a:buFont typeface="Wingdings" charset="2"/>
              <a:buChar char=""/>
            </a:pPr>
            <a:endParaRPr lang="ca-ES" sz="2000" b="0" strike="noStrike" spc="-1">
              <a:solidFill>
                <a:srgbClr val="000000"/>
              </a:solidFill>
              <a:uFill>
                <a:solidFill>
                  <a:srgbClr val="FFFFFF"/>
                </a:solidFill>
              </a:uFill>
              <a:latin typeface="Arial"/>
            </a:endParaRPr>
          </a:p>
        </p:txBody>
      </p:sp>
      <p:pic>
        <p:nvPicPr>
          <p:cNvPr id="66" name="Imagen 65"/>
          <p:cNvPicPr/>
          <p:nvPr/>
        </p:nvPicPr>
        <p:blipFill>
          <a:blip r:embed="rId3"/>
          <a:srcRect l="60326" t="23734" b="13137"/>
          <a:stretch/>
        </p:blipFill>
        <p:spPr>
          <a:xfrm>
            <a:off x="6124320" y="5220360"/>
            <a:ext cx="1867680" cy="2231640"/>
          </a:xfrm>
          <a:prstGeom prst="rect">
            <a:avLst/>
          </a:prstGeom>
          <a:ln>
            <a:noFill/>
          </a:ln>
        </p:spPr>
      </p:pic>
      <p:pic>
        <p:nvPicPr>
          <p:cNvPr id="67" name="Imagen 66"/>
          <p:cNvPicPr/>
          <p:nvPr/>
        </p:nvPicPr>
        <p:blipFill>
          <a:blip r:embed="rId4"/>
          <a:stretch/>
        </p:blipFill>
        <p:spPr>
          <a:xfrm>
            <a:off x="916200" y="5400000"/>
            <a:ext cx="2323800" cy="1961640"/>
          </a:xfrm>
          <a:prstGeom prst="rect">
            <a:avLst/>
          </a:prstGeom>
          <a:ln>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553</TotalTime>
  <Words>6101</Words>
  <Application>Microsoft Office PowerPoint</Application>
  <PresentationFormat>Personalizado</PresentationFormat>
  <Paragraphs>456</Paragraphs>
  <Slides>55</Slides>
  <Notes>55</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55</vt:i4>
      </vt:variant>
    </vt:vector>
  </HeadingPairs>
  <TitlesOfParts>
    <vt:vector size="61" baseType="lpstr">
      <vt:lpstr>Arial</vt:lpstr>
      <vt:lpstr>StarSymbol</vt:lpstr>
      <vt:lpstr>Symbol</vt:lpstr>
      <vt:lpstr>Times New Roman</vt:lpstr>
      <vt:lpstr>Wingdings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Convivint amb transgènics  David Bueno Torrens           CMC Magda Gorro</dc:title>
  <dc:subject/>
  <dc:creator>Magda</dc:creator>
  <dc:description/>
  <cp:lastModifiedBy>Usuari</cp:lastModifiedBy>
  <cp:revision>87</cp:revision>
  <dcterms:created xsi:type="dcterms:W3CDTF">2019-09-09T08:27:46Z</dcterms:created>
  <dcterms:modified xsi:type="dcterms:W3CDTF">2020-03-09T08:32:40Z</dcterms:modified>
  <dc:language>ca-ES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30</vt:i4>
  </property>
  <property fmtid="{D5CDD505-2E9C-101B-9397-08002B2CF9AE}" pid="8" name="PresentationFormat">
    <vt:lpwstr>Personalizado</vt:lpwstr>
  </property>
  <property fmtid="{D5CDD505-2E9C-101B-9397-08002B2CF9AE}" pid="9" name="ScaleCrop">
    <vt:bool>false</vt:bool>
  </property>
  <property fmtid="{D5CDD505-2E9C-101B-9397-08002B2CF9AE}" pid="10" name="ShareDoc">
    <vt:bool>false</vt:bool>
  </property>
  <property fmtid="{D5CDD505-2E9C-101B-9397-08002B2CF9AE}" pid="11" name="Slides">
    <vt:i4>30</vt:i4>
  </property>
</Properties>
</file>